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theme/themeOverride1.xml" ContentType="application/vnd.openxmlformats-officedocument.themeOverride+xml"/>
  <Override PartName="/ppt/charts/chart8.xml" ContentType="application/vnd.openxmlformats-officedocument.drawingml.chart+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8" r:id="rId1"/>
  </p:sldMasterIdLst>
  <p:notesMasterIdLst>
    <p:notesMasterId r:id="rId59"/>
  </p:notesMasterIdLst>
  <p:handoutMasterIdLst>
    <p:handoutMasterId r:id="rId60"/>
  </p:handoutMasterIdLst>
  <p:sldIdLst>
    <p:sldId id="256" r:id="rId2"/>
    <p:sldId id="258" r:id="rId3"/>
    <p:sldId id="263" r:id="rId4"/>
    <p:sldId id="540" r:id="rId5"/>
    <p:sldId id="267" r:id="rId6"/>
    <p:sldId id="493" r:id="rId7"/>
    <p:sldId id="266" r:id="rId8"/>
    <p:sldId id="500" r:id="rId9"/>
    <p:sldId id="539" r:id="rId10"/>
    <p:sldId id="528" r:id="rId11"/>
    <p:sldId id="307" r:id="rId12"/>
    <p:sldId id="304" r:id="rId13"/>
    <p:sldId id="306" r:id="rId14"/>
    <p:sldId id="305" r:id="rId15"/>
    <p:sldId id="345" r:id="rId16"/>
    <p:sldId id="538" r:id="rId17"/>
    <p:sldId id="502" r:id="rId18"/>
    <p:sldId id="257" r:id="rId19"/>
    <p:sldId id="259" r:id="rId20"/>
    <p:sldId id="260" r:id="rId21"/>
    <p:sldId id="261" r:id="rId22"/>
    <p:sldId id="537" r:id="rId23"/>
    <p:sldId id="265" r:id="rId24"/>
    <p:sldId id="450" r:id="rId25"/>
    <p:sldId id="483" r:id="rId26"/>
    <p:sldId id="453" r:id="rId27"/>
    <p:sldId id="508" r:id="rId28"/>
    <p:sldId id="509" r:id="rId29"/>
    <p:sldId id="510" r:id="rId30"/>
    <p:sldId id="484" r:id="rId31"/>
    <p:sldId id="512" r:id="rId32"/>
    <p:sldId id="460" r:id="rId33"/>
    <p:sldId id="461" r:id="rId34"/>
    <p:sldId id="520" r:id="rId35"/>
    <p:sldId id="485" r:id="rId36"/>
    <p:sldId id="511" r:id="rId37"/>
    <p:sldId id="487" r:id="rId38"/>
    <p:sldId id="521" r:id="rId39"/>
    <p:sldId id="527" r:id="rId40"/>
    <p:sldId id="488" r:id="rId41"/>
    <p:sldId id="507" r:id="rId42"/>
    <p:sldId id="489" r:id="rId43"/>
    <p:sldId id="517" r:id="rId44"/>
    <p:sldId id="490" r:id="rId45"/>
    <p:sldId id="505" r:id="rId46"/>
    <p:sldId id="523" r:id="rId47"/>
    <p:sldId id="522" r:id="rId48"/>
    <p:sldId id="524" r:id="rId49"/>
    <p:sldId id="491" r:id="rId50"/>
    <p:sldId id="514" r:id="rId51"/>
    <p:sldId id="515" r:id="rId52"/>
    <p:sldId id="492" r:id="rId53"/>
    <p:sldId id="516" r:id="rId54"/>
    <p:sldId id="525" r:id="rId55"/>
    <p:sldId id="518" r:id="rId56"/>
    <p:sldId id="526" r:id="rId57"/>
    <p:sldId id="53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1" userDrawn="1">
          <p15:clr>
            <a:srgbClr val="A4A3A4"/>
          </p15:clr>
        </p15:guide>
        <p15:guide id="2" orient="horz" pos="2688"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eCee3" initials="PC" lastIdx="5" clrIdx="0">
    <p:extLst>
      <p:ext uri="{19B8F6BF-5375-455C-9EA6-DF929625EA0E}">
        <p15:presenceInfo xmlns:p15="http://schemas.microsoft.com/office/powerpoint/2012/main" userId="PeeCee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48BC0"/>
    <a:srgbClr val="208EB7"/>
    <a:srgbClr val="94CE58"/>
    <a:srgbClr val="66757A"/>
    <a:srgbClr val="F2F5F6"/>
    <a:srgbClr val="00A7CD"/>
    <a:srgbClr val="008EAD"/>
    <a:srgbClr val="00C8F5"/>
    <a:srgbClr val="FFFFFF"/>
    <a:srgbClr val="1772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31" autoAdjust="0"/>
    <p:restoredTop sz="94898"/>
  </p:normalViewPr>
  <p:slideViewPr>
    <p:cSldViewPr snapToGrid="0">
      <p:cViewPr varScale="1">
        <p:scale>
          <a:sx n="121" d="100"/>
          <a:sy n="121" d="100"/>
        </p:scale>
        <p:origin x="1232" y="176"/>
      </p:cViewPr>
      <p:guideLst>
        <p:guide orient="horz" pos="2031"/>
        <p:guide orient="horz" pos="2688"/>
        <p:guide pos="3840"/>
      </p:guideLst>
    </p:cSldViewPr>
  </p:slideViewPr>
  <p:notesTextViewPr>
    <p:cViewPr>
      <p:scale>
        <a:sx n="1" d="1"/>
        <a:sy n="1" d="1"/>
      </p:scale>
      <p:origin x="0" y="0"/>
    </p:cViewPr>
  </p:notesTextViewPr>
  <p:sorterViewPr>
    <p:cViewPr>
      <p:scale>
        <a:sx n="178" d="100"/>
        <a:sy n="178" d="100"/>
      </p:scale>
      <p:origin x="0" y="0"/>
    </p:cViewPr>
  </p:sorterViewPr>
  <p:notesViewPr>
    <p:cSldViewPr snapToGrid="0">
      <p:cViewPr varScale="1">
        <p:scale>
          <a:sx n="118" d="100"/>
          <a:sy n="118" d="100"/>
        </p:scale>
        <p:origin x="4152"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1.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60" baseline="0">
                <a:solidFill>
                  <a:schemeClr val="tx1">
                    <a:lumMod val="75000"/>
                    <a:lumOff val="25000"/>
                  </a:schemeClr>
                </a:solidFill>
                <a:latin typeface="+mj-lt"/>
                <a:ea typeface="+mn-ea"/>
                <a:cs typeface="Helvetica Neue Light"/>
              </a:defRPr>
            </a:pPr>
            <a:r>
              <a:rPr lang="en-US" sz="1800" b="1" i="0" spc="-60" dirty="0">
                <a:solidFill>
                  <a:schemeClr val="tx1">
                    <a:lumMod val="75000"/>
                    <a:lumOff val="25000"/>
                  </a:schemeClr>
                </a:solidFill>
                <a:latin typeface="+mj-lt"/>
                <a:cs typeface="Helvetica Neue Regular" charset="0"/>
              </a:rPr>
              <a:t>Chart title</a:t>
            </a:r>
          </a:p>
        </c:rich>
      </c:tx>
      <c:layout>
        <c:manualLayout>
          <c:xMode val="edge"/>
          <c:yMode val="edge"/>
          <c:x val="0.45361168792643131"/>
          <c:y val="2.4121843055087498E-2"/>
        </c:manualLayout>
      </c:layout>
      <c:overlay val="0"/>
      <c:spPr>
        <a:noFill/>
        <a:ln>
          <a:noFill/>
        </a:ln>
        <a:effectLst/>
      </c:spPr>
      <c:txPr>
        <a:bodyPr rot="0" spcFirstLastPara="1" vertOverflow="ellipsis" vert="horz" wrap="square" anchor="ctr" anchorCtr="1"/>
        <a:lstStyle/>
        <a:p>
          <a:pPr>
            <a:defRPr sz="1800" b="1" i="0" u="none" strike="noStrike" kern="1200" spc="-60" baseline="0">
              <a:solidFill>
                <a:schemeClr val="tx1">
                  <a:lumMod val="75000"/>
                  <a:lumOff val="25000"/>
                </a:schemeClr>
              </a:solidFill>
              <a:latin typeface="+mj-lt"/>
              <a:ea typeface="+mn-ea"/>
              <a:cs typeface="Helvetica Neue Light"/>
            </a:defRPr>
          </a:pPr>
          <a:endParaRPr lang="en-US"/>
        </a:p>
      </c:txPr>
    </c:title>
    <c:autoTitleDeleted val="0"/>
    <c:plotArea>
      <c:layout/>
      <c:barChart>
        <c:barDir val="col"/>
        <c:grouping val="clustered"/>
        <c:varyColors val="0"/>
        <c:ser>
          <c:idx val="0"/>
          <c:order val="0"/>
          <c:tx>
            <c:strRef>
              <c:f>Tabelle1!$B$1</c:f>
              <c:strCache>
                <c:ptCount val="1"/>
                <c:pt idx="0">
                  <c:v>Category 1</c:v>
                </c:pt>
              </c:strCache>
            </c:strRef>
          </c:tx>
          <c:spPr>
            <a:solidFill>
              <a:schemeClr val="accent2"/>
            </a:solidFill>
            <a:ln w="6350" cap="flat" cmpd="sng" algn="ctr">
              <a:solidFill>
                <a:schemeClr val="lt1"/>
              </a:solidFill>
              <a:prstDash val="solid"/>
              <a:round/>
            </a:ln>
            <a:effectLst/>
          </c:spPr>
          <c:invertIfNegative val="0"/>
          <c:dPt>
            <c:idx val="5"/>
            <c:invertIfNegative val="0"/>
            <c:bubble3D val="0"/>
            <c:spPr>
              <a:solidFill>
                <a:schemeClr val="accent2"/>
              </a:solidFill>
              <a:ln w="6350" cap="flat" cmpd="sng" algn="ctr">
                <a:solidFill>
                  <a:schemeClr val="lt1"/>
                </a:solidFill>
                <a:prstDash val="solid"/>
                <a:round/>
              </a:ln>
              <a:effectLst/>
            </c:spPr>
            <c:extLst>
              <c:ext xmlns:c16="http://schemas.microsoft.com/office/drawing/2014/chart" uri="{C3380CC4-5D6E-409C-BE32-E72D297353CC}">
                <c16:uniqueId val="{00000001-9EBC-4B2F-AA89-EAC5D9B9A7CB}"/>
              </c:ext>
            </c:extLst>
          </c:dPt>
          <c:dPt>
            <c:idx val="6"/>
            <c:invertIfNegative val="0"/>
            <c:bubble3D val="0"/>
            <c:spPr>
              <a:solidFill>
                <a:schemeClr val="accent1"/>
              </a:solidFill>
              <a:ln w="6350" cap="flat" cmpd="sng" algn="ctr">
                <a:solidFill>
                  <a:schemeClr val="lt1"/>
                </a:solidFill>
                <a:prstDash val="solid"/>
                <a:round/>
              </a:ln>
              <a:effectLst/>
            </c:spPr>
            <c:extLst>
              <c:ext xmlns:c16="http://schemas.microsoft.com/office/drawing/2014/chart" uri="{C3380CC4-5D6E-409C-BE32-E72D297353CC}">
                <c16:uniqueId val="{00000003-9EBC-4B2F-AA89-EAC5D9B9A7CB}"/>
              </c:ext>
            </c:extLst>
          </c:dPt>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n-lt"/>
                    <a:ea typeface="+mn-ea"/>
                    <a:cs typeface="Helvetica Neue Ligh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Tabelle1!$A$2:$A$8</c:f>
              <c:strCache>
                <c:ptCount val="7"/>
                <c:pt idx="0">
                  <c:v>Q1 FY2015</c:v>
                </c:pt>
                <c:pt idx="1">
                  <c:v>Q2 FY2015</c:v>
                </c:pt>
                <c:pt idx="2">
                  <c:v>Q3 FY2015</c:v>
                </c:pt>
                <c:pt idx="3">
                  <c:v>Q4 FY2015</c:v>
                </c:pt>
                <c:pt idx="4">
                  <c:v>Q1 FY2016</c:v>
                </c:pt>
                <c:pt idx="5">
                  <c:v>Q2 FY2016</c:v>
                </c:pt>
                <c:pt idx="6">
                  <c:v>Q3 FY2016</c:v>
                </c:pt>
              </c:strCache>
            </c:strRef>
          </c:cat>
          <c:val>
            <c:numRef>
              <c:f>Tabelle1!$B$2:$B$8</c:f>
              <c:numCache>
                <c:formatCode>General</c:formatCode>
                <c:ptCount val="7"/>
                <c:pt idx="0">
                  <c:v>65</c:v>
                </c:pt>
                <c:pt idx="1">
                  <c:v>70</c:v>
                </c:pt>
                <c:pt idx="2">
                  <c:v>73</c:v>
                </c:pt>
                <c:pt idx="3">
                  <c:v>77</c:v>
                </c:pt>
                <c:pt idx="4">
                  <c:v>85</c:v>
                </c:pt>
                <c:pt idx="5">
                  <c:v>87</c:v>
                </c:pt>
                <c:pt idx="6">
                  <c:v>94</c:v>
                </c:pt>
              </c:numCache>
            </c:numRef>
          </c:val>
          <c:extLst>
            <c:ext xmlns:c16="http://schemas.microsoft.com/office/drawing/2014/chart" uri="{C3380CC4-5D6E-409C-BE32-E72D297353CC}">
              <c16:uniqueId val="{00000004-9EBC-4B2F-AA89-EAC5D9B9A7CB}"/>
            </c:ext>
          </c:extLst>
        </c:ser>
        <c:dLbls>
          <c:showLegendKey val="0"/>
          <c:showVal val="0"/>
          <c:showCatName val="0"/>
          <c:showSerName val="0"/>
          <c:showPercent val="0"/>
          <c:showBubbleSize val="0"/>
        </c:dLbls>
        <c:gapWidth val="60"/>
        <c:axId val="-1869265456"/>
        <c:axId val="-1869264096"/>
      </c:barChart>
      <c:catAx>
        <c:axId val="-1869265456"/>
        <c:scaling>
          <c:orientation val="minMax"/>
        </c:scaling>
        <c:delete val="0"/>
        <c:axPos val="b"/>
        <c:numFmt formatCode="General" sourceLinked="0"/>
        <c:majorTickMark val="none"/>
        <c:minorTickMark val="none"/>
        <c:tickLblPos val="nextTo"/>
        <c:spPr>
          <a:noFill/>
          <a:ln w="6350" cap="flat" cmpd="sng" algn="ctr">
            <a:solidFill>
              <a:schemeClr val="bg1">
                <a:lumMod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Helvetica Neue Light"/>
              </a:defRPr>
            </a:pPr>
            <a:endParaRPr lang="en-US"/>
          </a:p>
        </c:txPr>
        <c:crossAx val="-1869264096"/>
        <c:crosses val="autoZero"/>
        <c:auto val="1"/>
        <c:lblAlgn val="ctr"/>
        <c:lblOffset val="100"/>
        <c:noMultiLvlLbl val="0"/>
      </c:catAx>
      <c:valAx>
        <c:axId val="-1869264096"/>
        <c:scaling>
          <c:orientation val="minMax"/>
        </c:scaling>
        <c:delete val="0"/>
        <c:axPos val="l"/>
        <c:majorGridlines>
          <c:spPr>
            <a:ln w="6350" cap="flat" cmpd="sng" algn="ctr">
              <a:noFill/>
              <a:prstDash val="solid"/>
              <a:round/>
            </a:ln>
            <a:effectLst/>
          </c:spPr>
        </c:majorGridlines>
        <c:numFmt formatCode="General" sourceLinked="1"/>
        <c:majorTickMark val="none"/>
        <c:minorTickMark val="none"/>
        <c:tickLblPos val="nextTo"/>
        <c:spPr>
          <a:noFill/>
          <a:ln w="6350" cap="flat" cmpd="sng" algn="ctr">
            <a:solidFill>
              <a:schemeClr val="bg1">
                <a:lumMod val="75000"/>
              </a:schemeClr>
            </a:solidFill>
            <a:prstDash val="solid"/>
            <a:round/>
          </a:ln>
          <a:effectLst/>
        </c:spPr>
        <c:txPr>
          <a:bodyPr rot="-6000000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Helvetica Neue Light"/>
              </a:defRPr>
            </a:pPr>
            <a:endParaRPr lang="en-US"/>
          </a:p>
        </c:txPr>
        <c:crossAx val="-1869265456"/>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i="0">
          <a:solidFill>
            <a:srgbClr val="7F7F7F"/>
          </a:solidFill>
          <a:latin typeface="Helvetica Neue Light"/>
          <a:cs typeface="Helvetica Neue Ligh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0396267334754E-2"/>
          <c:y val="0"/>
          <c:w val="0.97097324590577605"/>
          <c:h val="0.897534603768817"/>
        </c:manualLayout>
      </c:layout>
      <c:areaChart>
        <c:grouping val="stacked"/>
        <c:varyColors val="0"/>
        <c:ser>
          <c:idx val="0"/>
          <c:order val="0"/>
          <c:tx>
            <c:strRef>
              <c:f>Tabelle1!$B$1</c:f>
              <c:strCache>
                <c:ptCount val="1"/>
                <c:pt idx="0">
                  <c:v>Description 1</c:v>
                </c:pt>
              </c:strCache>
            </c:strRef>
          </c:tx>
          <c:spPr>
            <a:solidFill>
              <a:schemeClr val="accent1">
                <a:lumMod val="75000"/>
              </a:schemeClr>
            </a:solidFill>
            <a:ln>
              <a:noFill/>
            </a:ln>
            <a:effectLst/>
          </c:spPr>
          <c:cat>
            <c:strRef>
              <c:f>Tabelle1!$A$2:$A$8</c:f>
              <c:strCache>
                <c:ptCount val="7"/>
                <c:pt idx="0">
                  <c:v>Step 1</c:v>
                </c:pt>
                <c:pt idx="1">
                  <c:v>Step 2</c:v>
                </c:pt>
                <c:pt idx="2">
                  <c:v>Step 3</c:v>
                </c:pt>
                <c:pt idx="3">
                  <c:v>Step 4</c:v>
                </c:pt>
                <c:pt idx="4">
                  <c:v>Step 5</c:v>
                </c:pt>
                <c:pt idx="5">
                  <c:v>Step 6</c:v>
                </c:pt>
                <c:pt idx="6">
                  <c:v>Step 7</c:v>
                </c:pt>
              </c:strCache>
            </c:strRef>
          </c:cat>
          <c:val>
            <c:numRef>
              <c:f>Tabelle1!$B$2:$B$8</c:f>
              <c:numCache>
                <c:formatCode>General</c:formatCode>
                <c:ptCount val="7"/>
                <c:pt idx="0">
                  <c:v>33</c:v>
                </c:pt>
                <c:pt idx="1">
                  <c:v>44</c:v>
                </c:pt>
                <c:pt idx="2">
                  <c:v>44</c:v>
                </c:pt>
                <c:pt idx="3">
                  <c:v>60</c:v>
                </c:pt>
                <c:pt idx="4">
                  <c:v>45</c:v>
                </c:pt>
                <c:pt idx="5">
                  <c:v>70</c:v>
                </c:pt>
                <c:pt idx="6">
                  <c:v>90</c:v>
                </c:pt>
              </c:numCache>
            </c:numRef>
          </c:val>
          <c:extLst>
            <c:ext xmlns:c16="http://schemas.microsoft.com/office/drawing/2014/chart" uri="{C3380CC4-5D6E-409C-BE32-E72D297353CC}">
              <c16:uniqueId val="{00000000-CE75-466F-ABC6-E221624DDEEB}"/>
            </c:ext>
          </c:extLst>
        </c:ser>
        <c:ser>
          <c:idx val="1"/>
          <c:order val="1"/>
          <c:tx>
            <c:strRef>
              <c:f>Tabelle1!$C$1</c:f>
              <c:strCache>
                <c:ptCount val="1"/>
                <c:pt idx="0">
                  <c:v>Description 2</c:v>
                </c:pt>
              </c:strCache>
            </c:strRef>
          </c:tx>
          <c:spPr>
            <a:solidFill>
              <a:schemeClr val="accent2"/>
            </a:solidFill>
            <a:ln>
              <a:noFill/>
            </a:ln>
            <a:effectLst/>
          </c:spPr>
          <c:cat>
            <c:strRef>
              <c:f>Tabelle1!$A$2:$A$8</c:f>
              <c:strCache>
                <c:ptCount val="7"/>
                <c:pt idx="0">
                  <c:v>Step 1</c:v>
                </c:pt>
                <c:pt idx="1">
                  <c:v>Step 2</c:v>
                </c:pt>
                <c:pt idx="2">
                  <c:v>Step 3</c:v>
                </c:pt>
                <c:pt idx="3">
                  <c:v>Step 4</c:v>
                </c:pt>
                <c:pt idx="4">
                  <c:v>Step 5</c:v>
                </c:pt>
                <c:pt idx="5">
                  <c:v>Step 6</c:v>
                </c:pt>
                <c:pt idx="6">
                  <c:v>Step 7</c:v>
                </c:pt>
              </c:strCache>
            </c:strRef>
          </c:cat>
          <c:val>
            <c:numRef>
              <c:f>Tabelle1!$C$2:$C$8</c:f>
              <c:numCache>
                <c:formatCode>General</c:formatCode>
                <c:ptCount val="7"/>
                <c:pt idx="0">
                  <c:v>22</c:v>
                </c:pt>
                <c:pt idx="1">
                  <c:v>39</c:v>
                </c:pt>
                <c:pt idx="2">
                  <c:v>33</c:v>
                </c:pt>
                <c:pt idx="3">
                  <c:v>48</c:v>
                </c:pt>
                <c:pt idx="4">
                  <c:v>30</c:v>
                </c:pt>
                <c:pt idx="5">
                  <c:v>55</c:v>
                </c:pt>
                <c:pt idx="6">
                  <c:v>66</c:v>
                </c:pt>
              </c:numCache>
            </c:numRef>
          </c:val>
          <c:extLst>
            <c:ext xmlns:c16="http://schemas.microsoft.com/office/drawing/2014/chart" uri="{C3380CC4-5D6E-409C-BE32-E72D297353CC}">
              <c16:uniqueId val="{00000001-CE75-466F-ABC6-E221624DDEEB}"/>
            </c:ext>
          </c:extLst>
        </c:ser>
        <c:ser>
          <c:idx val="2"/>
          <c:order val="2"/>
          <c:tx>
            <c:strRef>
              <c:f>Tabelle1!$D$1</c:f>
              <c:strCache>
                <c:ptCount val="1"/>
                <c:pt idx="0">
                  <c:v>Description 3</c:v>
                </c:pt>
              </c:strCache>
            </c:strRef>
          </c:tx>
          <c:spPr>
            <a:solidFill>
              <a:schemeClr val="accent3"/>
            </a:solidFill>
            <a:ln>
              <a:noFill/>
            </a:ln>
            <a:effectLst/>
          </c:spPr>
          <c:cat>
            <c:strRef>
              <c:f>Tabelle1!$A$2:$A$8</c:f>
              <c:strCache>
                <c:ptCount val="7"/>
                <c:pt idx="0">
                  <c:v>Step 1</c:v>
                </c:pt>
                <c:pt idx="1">
                  <c:v>Step 2</c:v>
                </c:pt>
                <c:pt idx="2">
                  <c:v>Step 3</c:v>
                </c:pt>
                <c:pt idx="3">
                  <c:v>Step 4</c:v>
                </c:pt>
                <c:pt idx="4">
                  <c:v>Step 5</c:v>
                </c:pt>
                <c:pt idx="5">
                  <c:v>Step 6</c:v>
                </c:pt>
                <c:pt idx="6">
                  <c:v>Step 7</c:v>
                </c:pt>
              </c:strCache>
            </c:strRef>
          </c:cat>
          <c:val>
            <c:numRef>
              <c:f>Tabelle1!$D$2:$D$8</c:f>
              <c:numCache>
                <c:formatCode>General</c:formatCode>
                <c:ptCount val="7"/>
                <c:pt idx="0">
                  <c:v>15</c:v>
                </c:pt>
                <c:pt idx="1">
                  <c:v>22</c:v>
                </c:pt>
                <c:pt idx="2">
                  <c:v>19</c:v>
                </c:pt>
                <c:pt idx="3">
                  <c:v>29</c:v>
                </c:pt>
                <c:pt idx="4">
                  <c:v>19</c:v>
                </c:pt>
                <c:pt idx="5">
                  <c:v>35</c:v>
                </c:pt>
                <c:pt idx="6">
                  <c:v>80</c:v>
                </c:pt>
              </c:numCache>
            </c:numRef>
          </c:val>
          <c:extLst>
            <c:ext xmlns:c16="http://schemas.microsoft.com/office/drawing/2014/chart" uri="{C3380CC4-5D6E-409C-BE32-E72D297353CC}">
              <c16:uniqueId val="{00000002-CE75-466F-ABC6-E221624DDEEB}"/>
            </c:ext>
          </c:extLst>
        </c:ser>
        <c:dLbls>
          <c:showLegendKey val="0"/>
          <c:showVal val="0"/>
          <c:showCatName val="0"/>
          <c:showSerName val="0"/>
          <c:showPercent val="0"/>
          <c:showBubbleSize val="0"/>
        </c:dLbls>
        <c:axId val="-1854569680"/>
        <c:axId val="-1854568320"/>
      </c:areaChart>
      <c:catAx>
        <c:axId val="-1854569680"/>
        <c:scaling>
          <c:orientation val="minMax"/>
        </c:scaling>
        <c:delete val="0"/>
        <c:axPos val="b"/>
        <c:numFmt formatCode="General" sourceLinked="1"/>
        <c:majorTickMark val="none"/>
        <c:minorTickMark val="none"/>
        <c:tickLblPos val="nextTo"/>
        <c:spPr>
          <a:noFill/>
          <a:ln w="6350" cap="flat" cmpd="sng" algn="ctr">
            <a:solidFill>
              <a:srgbClr val="969696"/>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Helvetica Neue Light"/>
              </a:defRPr>
            </a:pPr>
            <a:endParaRPr lang="en-US"/>
          </a:p>
        </c:txPr>
        <c:crossAx val="-1854568320"/>
        <c:crosses val="autoZero"/>
        <c:auto val="1"/>
        <c:lblAlgn val="ctr"/>
        <c:lblOffset val="100"/>
        <c:noMultiLvlLbl val="0"/>
      </c:catAx>
      <c:valAx>
        <c:axId val="-1854568320"/>
        <c:scaling>
          <c:orientation val="minMax"/>
        </c:scaling>
        <c:delete val="0"/>
        <c:axPos val="l"/>
        <c:numFmt formatCode="General" sourceLinked="1"/>
        <c:majorTickMark val="none"/>
        <c:minorTickMark val="none"/>
        <c:tickLblPos val="nextTo"/>
        <c:spPr>
          <a:noFill/>
          <a:ln w="6350" cap="flat" cmpd="sng" algn="ctr">
            <a:solidFill>
              <a:srgbClr val="969696"/>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Helvetica Neue Light"/>
              </a:defRPr>
            </a:pPr>
            <a:endParaRPr lang="en-US"/>
          </a:p>
        </c:txPr>
        <c:crossAx val="-1854569680"/>
        <c:crosses val="autoZero"/>
        <c:crossBetween val="midCat"/>
      </c:valAx>
      <c:spPr>
        <a:noFill/>
        <a:ln w="25400">
          <a:noFill/>
        </a:ln>
        <a:effectLst/>
      </c:spPr>
    </c:plotArea>
    <c:legend>
      <c:legendPos val="l"/>
      <c:layout>
        <c:manualLayout>
          <c:xMode val="edge"/>
          <c:yMode val="edge"/>
          <c:x val="5.78220150672717E-2"/>
          <c:y val="4.4342771699093703E-2"/>
          <c:w val="0.12044963146552801"/>
          <c:h val="0.19571522332990399"/>
        </c:manualLayout>
      </c:layout>
      <c:overlay val="1"/>
      <c:spPr>
        <a:noFill/>
        <a:ln>
          <a:noFill/>
        </a:ln>
        <a:effectLst/>
      </c:spPr>
      <c:txPr>
        <a:bodyPr rot="0" spcFirstLastPara="1" vertOverflow="ellipsis" vert="horz" wrap="square" anchor="ctr" anchorCtr="1"/>
        <a:lstStyle/>
        <a:p>
          <a:pPr algn="l">
            <a:defRPr sz="1000" b="0" i="0" u="none" strike="noStrike" kern="1200" baseline="0">
              <a:solidFill>
                <a:schemeClr val="tx1">
                  <a:lumMod val="75000"/>
                  <a:lumOff val="25000"/>
                </a:schemeClr>
              </a:solidFill>
              <a:latin typeface="+mn-lt"/>
              <a:ea typeface="+mn-ea"/>
              <a:cs typeface="Helvetica Neue Light"/>
            </a:defRPr>
          </a:pPr>
          <a:endParaRPr lang="en-US"/>
        </a:p>
      </c:txPr>
    </c:legend>
    <c:plotVisOnly val="1"/>
    <c:dispBlanksAs val="zero"/>
    <c:showDLblsOverMax val="0"/>
  </c:chart>
  <c:spPr>
    <a:noFill/>
    <a:ln w="6350" cap="flat" cmpd="sng" algn="ctr">
      <a:noFill/>
      <a:prstDash val="solid"/>
      <a:miter lim="800000"/>
    </a:ln>
    <a:effectLst/>
  </c:spPr>
  <c:txPr>
    <a:bodyPr/>
    <a:lstStyle/>
    <a:p>
      <a:pPr>
        <a:defRPr sz="1000" b="0" i="0">
          <a:solidFill>
            <a:schemeClr val="tx1">
              <a:lumMod val="50000"/>
              <a:lumOff val="50000"/>
            </a:schemeClr>
          </a:solidFill>
          <a:latin typeface="Helvetica Neue Light"/>
          <a:cs typeface="Helvetica Neue Ligh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961778215223199"/>
          <c:y val="2.2812675759280102E-2"/>
          <c:w val="0.62666033782008801"/>
          <c:h val="0.93999050673012796"/>
        </c:manualLayout>
      </c:layout>
      <c:doughnutChart>
        <c:varyColors val="1"/>
        <c:dLbls>
          <c:showLegendKey val="0"/>
          <c:showVal val="0"/>
          <c:showCatName val="0"/>
          <c:showSerName val="0"/>
          <c:showPercent val="0"/>
          <c:showBubbleSize val="0"/>
          <c:showLeaderLines val="0"/>
        </c:dLbls>
        <c:firstSliceAng val="90"/>
        <c:holeSize val="50"/>
      </c:doughnutChart>
      <c:spPr>
        <a:noFill/>
        <a:ln>
          <a:noFill/>
        </a:ln>
        <a:effectLst/>
      </c:spPr>
    </c:plotArea>
    <c:legend>
      <c:legendPos val="r"/>
      <c:layout>
        <c:manualLayout>
          <c:xMode val="edge"/>
          <c:yMode val="edge"/>
          <c:x val="0"/>
          <c:y val="0.55958561323902301"/>
          <c:w val="0.85178044150731202"/>
          <c:h val="0.10164950933540701"/>
        </c:manualLayout>
      </c:layout>
      <c:overlay val="0"/>
      <c:spPr>
        <a:noFill/>
        <a:ln>
          <a:noFill/>
        </a:ln>
        <a:effectLst/>
      </c:spPr>
      <c:txPr>
        <a:bodyPr rot="0" spcFirstLastPara="1" vertOverflow="ellipsis" vert="horz" wrap="square" anchor="ctr" anchorCtr="1"/>
        <a:lstStyle/>
        <a:p>
          <a:pPr>
            <a:defRPr lang="de-DE" sz="1400" b="0" i="0" u="none" strike="noStrike" kern="1200" baseline="0">
              <a:solidFill>
                <a:schemeClr val="tx1">
                  <a:lumMod val="65000"/>
                  <a:lumOff val="35000"/>
                </a:schemeClr>
              </a:solidFill>
              <a:latin typeface="Helvetica Neue Bold Condensed"/>
              <a:ea typeface="+mn-ea"/>
              <a:cs typeface="Helvetica Neue Bold Condensed"/>
            </a:defRPr>
          </a:pPr>
          <a:endParaRPr lang="en-US"/>
        </a:p>
      </c:txPr>
    </c:legend>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0510312235630502"/>
          <c:y val="3.1230663347281602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75000"/>
                  <a:lumOff val="25000"/>
                </a:schemeClr>
              </a:solidFill>
              <a:latin typeface="+mj-lt"/>
              <a:ea typeface="+mn-ea"/>
              <a:cs typeface="Helvetica Neue"/>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a:noFill/>
              </a:ln>
              <a:effectLst/>
            </c:spPr>
            <c:extLst>
              <c:ext xmlns:c16="http://schemas.microsoft.com/office/drawing/2014/chart" uri="{C3380CC4-5D6E-409C-BE32-E72D297353CC}">
                <c16:uniqueId val="{00000001-7450-40C5-8817-B21701415D4A}"/>
              </c:ext>
            </c:extLst>
          </c:dPt>
          <c:dPt>
            <c:idx val="1"/>
            <c:bubble3D val="0"/>
            <c:spPr>
              <a:solidFill>
                <a:schemeClr val="accent2"/>
              </a:solidFill>
              <a:ln>
                <a:noFill/>
              </a:ln>
              <a:effectLst/>
            </c:spPr>
            <c:extLst>
              <c:ext xmlns:c16="http://schemas.microsoft.com/office/drawing/2014/chart" uri="{C3380CC4-5D6E-409C-BE32-E72D297353CC}">
                <c16:uniqueId val="{00000003-7450-40C5-8817-B21701415D4A}"/>
              </c:ext>
            </c:extLst>
          </c:dPt>
          <c:dPt>
            <c:idx val="2"/>
            <c:bubble3D val="0"/>
            <c:spPr>
              <a:solidFill>
                <a:schemeClr val="accent3"/>
              </a:solidFill>
              <a:ln>
                <a:noFill/>
              </a:ln>
              <a:effectLst/>
            </c:spPr>
            <c:extLst>
              <c:ext xmlns:c16="http://schemas.microsoft.com/office/drawing/2014/chart" uri="{C3380CC4-5D6E-409C-BE32-E72D297353CC}">
                <c16:uniqueId val="{00000006-C284-6447-A176-7FF4B0145D73}"/>
              </c:ext>
            </c:extLst>
          </c:dPt>
          <c:dPt>
            <c:idx val="3"/>
            <c:bubble3D val="0"/>
            <c:spPr>
              <a:solidFill>
                <a:schemeClr val="accent4"/>
              </a:solidFill>
              <a:ln>
                <a:noFill/>
              </a:ln>
              <a:effectLst/>
            </c:spPr>
            <c:extLst>
              <c:ext xmlns:c16="http://schemas.microsoft.com/office/drawing/2014/chart" uri="{C3380CC4-5D6E-409C-BE32-E72D297353CC}">
                <c16:uniqueId val="{00000005-7450-40C5-8817-B21701415D4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6-7450-40C5-8817-B21701415D4A}"/>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layout>
        <c:manualLayout>
          <c:xMode val="edge"/>
          <c:yMode val="edge"/>
          <c:x val="0"/>
          <c:y val="0.91201505342680078"/>
          <c:w val="1"/>
          <c:h val="8.603310019971019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Helvetica Neue Light"/>
            </a:defRPr>
          </a:pPr>
          <a:endParaRPr lang="en-US"/>
        </a:p>
      </c:txPr>
    </c:legend>
    <c:plotVisOnly val="1"/>
    <c:dispBlanksAs val="gap"/>
    <c:showDLblsOverMax val="0"/>
  </c:chart>
  <c:spPr>
    <a:noFill/>
    <a:ln w="6350" cap="flat" cmpd="sng" algn="ctr">
      <a:noFill/>
      <a:prstDash val="solid"/>
      <a:miter lim="800000"/>
    </a:ln>
    <a:effectLst/>
  </c:spPr>
  <c:txPr>
    <a:bodyPr/>
    <a:lstStyle/>
    <a:p>
      <a:pPr>
        <a:defRPr sz="1000" b="0" i="0" baseline="0">
          <a:solidFill>
            <a:srgbClr val="7F7F7F"/>
          </a:solidFill>
          <a:latin typeface="Helvetica Neue Light"/>
          <a:cs typeface="Helvetica Neue Light"/>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0510312235630458"/>
          <c:y val="4.5870117163410232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75000"/>
                  <a:lumOff val="25000"/>
                </a:schemeClr>
              </a:solidFill>
              <a:latin typeface="+mj-lt"/>
              <a:ea typeface="+mn-ea"/>
              <a:cs typeface="Helvetica Neue Light"/>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c:spPr>
            <c:extLst>
              <c:ext xmlns:c16="http://schemas.microsoft.com/office/drawing/2014/chart" uri="{C3380CC4-5D6E-409C-BE32-E72D297353CC}">
                <c16:uniqueId val="{00000001-BCAC-4664-AB1D-777084CDA255}"/>
              </c:ext>
            </c:extLst>
          </c:dPt>
          <c:dPt>
            <c:idx val="1"/>
            <c:bubble3D val="0"/>
            <c:spPr>
              <a:solidFill>
                <a:schemeClr val="accent2"/>
              </a:solidFill>
              <a:ln>
                <a:noFill/>
              </a:ln>
              <a:effectLst/>
            </c:spPr>
            <c:extLst>
              <c:ext xmlns:c16="http://schemas.microsoft.com/office/drawing/2014/chart" uri="{C3380CC4-5D6E-409C-BE32-E72D297353CC}">
                <c16:uniqueId val="{00000003-BCAC-4664-AB1D-777084CDA255}"/>
              </c:ext>
            </c:extLst>
          </c:dPt>
          <c:dPt>
            <c:idx val="2"/>
            <c:bubble3D val="0"/>
            <c:spPr>
              <a:solidFill>
                <a:schemeClr val="accent3"/>
              </a:solidFill>
              <a:ln>
                <a:noFill/>
              </a:ln>
              <a:effectLst/>
            </c:spPr>
            <c:extLst>
              <c:ext xmlns:c16="http://schemas.microsoft.com/office/drawing/2014/chart" uri="{C3380CC4-5D6E-409C-BE32-E72D297353CC}">
                <c16:uniqueId val="{00000006-2CE8-C345-84EF-C758E02FF4A5}"/>
              </c:ext>
            </c:extLst>
          </c:dPt>
          <c:dPt>
            <c:idx val="3"/>
            <c:bubble3D val="0"/>
            <c:spPr>
              <a:solidFill>
                <a:schemeClr val="accent4"/>
              </a:solidFill>
              <a:ln>
                <a:noFill/>
              </a:ln>
              <a:effectLst/>
            </c:spPr>
            <c:extLst>
              <c:ext xmlns:c16="http://schemas.microsoft.com/office/drawing/2014/chart" uri="{C3380CC4-5D6E-409C-BE32-E72D297353CC}">
                <c16:uniqueId val="{00000005-BCAC-4664-AB1D-777084CDA25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6-BCAC-4664-AB1D-777084CDA255}"/>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9698776728672973"/>
          <c:y val="0.93250280050082801"/>
          <c:w val="0.61219916568616961"/>
          <c:h val="4.992995001633385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Helvetica Neue Light"/>
            </a:defRPr>
          </a:pPr>
          <a:endParaRPr lang="en-US"/>
        </a:p>
      </c:txPr>
    </c:legend>
    <c:plotVisOnly val="1"/>
    <c:dispBlanksAs val="gap"/>
    <c:showDLblsOverMax val="0"/>
  </c:chart>
  <c:spPr>
    <a:noFill/>
    <a:ln w="6350" cap="flat" cmpd="sng" algn="ctr">
      <a:noFill/>
      <a:prstDash val="solid"/>
      <a:miter lim="800000"/>
    </a:ln>
    <a:effectLst/>
  </c:spPr>
  <c:txPr>
    <a:bodyPr/>
    <a:lstStyle/>
    <a:p>
      <a:pPr>
        <a:defRPr sz="1000" b="0" i="0" baseline="0">
          <a:solidFill>
            <a:srgbClr val="7F7F7F"/>
          </a:solidFill>
          <a:latin typeface="Helvetica Neue Light"/>
          <a:cs typeface="Helvetica Neue Light"/>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2080332102630597E-2"/>
          <c:y val="2.32498485766202E-2"/>
          <c:w val="0.97097324590577605"/>
          <c:h val="0.897534603768817"/>
        </c:manualLayout>
      </c:layout>
      <c:lineChart>
        <c:grouping val="standard"/>
        <c:varyColors val="0"/>
        <c:ser>
          <c:idx val="0"/>
          <c:order val="0"/>
          <c:tx>
            <c:strRef>
              <c:f>Tabelle1!$B$1</c:f>
              <c:strCache>
                <c:ptCount val="1"/>
                <c:pt idx="0">
                  <c:v>Description 1</c:v>
                </c:pt>
              </c:strCache>
            </c:strRef>
          </c:tx>
          <c:spPr>
            <a:ln w="31750" cap="rnd" cmpd="sng" algn="ctr">
              <a:solidFill>
                <a:schemeClr val="accent1"/>
              </a:solidFill>
              <a:prstDash val="solid"/>
              <a:round/>
            </a:ln>
            <a:effectLst/>
          </c:spPr>
          <c:marker>
            <c:symbol val="none"/>
          </c:marker>
          <c:cat>
            <c:strRef>
              <c:f>Tabelle1!$A$2:$A$8</c:f>
              <c:strCache>
                <c:ptCount val="7"/>
                <c:pt idx="0">
                  <c:v>Step 1</c:v>
                </c:pt>
                <c:pt idx="1">
                  <c:v>Step 2</c:v>
                </c:pt>
                <c:pt idx="2">
                  <c:v>Step 3</c:v>
                </c:pt>
                <c:pt idx="3">
                  <c:v>Step 4</c:v>
                </c:pt>
                <c:pt idx="4">
                  <c:v>Step 5</c:v>
                </c:pt>
                <c:pt idx="5">
                  <c:v>Step 6</c:v>
                </c:pt>
                <c:pt idx="6">
                  <c:v>Step 7</c:v>
                </c:pt>
              </c:strCache>
            </c:strRef>
          </c:cat>
          <c:val>
            <c:numRef>
              <c:f>Tabelle1!$B$2:$B$8</c:f>
              <c:numCache>
                <c:formatCode>General</c:formatCode>
                <c:ptCount val="7"/>
                <c:pt idx="0">
                  <c:v>33</c:v>
                </c:pt>
                <c:pt idx="1">
                  <c:v>44</c:v>
                </c:pt>
                <c:pt idx="2">
                  <c:v>44</c:v>
                </c:pt>
                <c:pt idx="3">
                  <c:v>60</c:v>
                </c:pt>
                <c:pt idx="4">
                  <c:v>45</c:v>
                </c:pt>
                <c:pt idx="5">
                  <c:v>70</c:v>
                </c:pt>
                <c:pt idx="6">
                  <c:v>90</c:v>
                </c:pt>
              </c:numCache>
            </c:numRef>
          </c:val>
          <c:smooth val="0"/>
          <c:extLst>
            <c:ext xmlns:c16="http://schemas.microsoft.com/office/drawing/2014/chart" uri="{C3380CC4-5D6E-409C-BE32-E72D297353CC}">
              <c16:uniqueId val="{00000000-FAD0-4ED8-8EAD-DDA207F4410A}"/>
            </c:ext>
          </c:extLst>
        </c:ser>
        <c:ser>
          <c:idx val="1"/>
          <c:order val="1"/>
          <c:tx>
            <c:strRef>
              <c:f>Tabelle1!$C$1</c:f>
              <c:strCache>
                <c:ptCount val="1"/>
                <c:pt idx="0">
                  <c:v>Description 2</c:v>
                </c:pt>
              </c:strCache>
            </c:strRef>
          </c:tx>
          <c:spPr>
            <a:ln w="31750" cap="rnd" cmpd="sng" algn="ctr">
              <a:solidFill>
                <a:schemeClr val="accent2"/>
              </a:solidFill>
              <a:prstDash val="solid"/>
              <a:round/>
            </a:ln>
            <a:effectLst/>
          </c:spPr>
          <c:marker>
            <c:symbol val="none"/>
          </c:marker>
          <c:cat>
            <c:strRef>
              <c:f>Tabelle1!$A$2:$A$8</c:f>
              <c:strCache>
                <c:ptCount val="7"/>
                <c:pt idx="0">
                  <c:v>Step 1</c:v>
                </c:pt>
                <c:pt idx="1">
                  <c:v>Step 2</c:v>
                </c:pt>
                <c:pt idx="2">
                  <c:v>Step 3</c:v>
                </c:pt>
                <c:pt idx="3">
                  <c:v>Step 4</c:v>
                </c:pt>
                <c:pt idx="4">
                  <c:v>Step 5</c:v>
                </c:pt>
                <c:pt idx="5">
                  <c:v>Step 6</c:v>
                </c:pt>
                <c:pt idx="6">
                  <c:v>Step 7</c:v>
                </c:pt>
              </c:strCache>
            </c:strRef>
          </c:cat>
          <c:val>
            <c:numRef>
              <c:f>Tabelle1!$C$2:$C$8</c:f>
              <c:numCache>
                <c:formatCode>General</c:formatCode>
                <c:ptCount val="7"/>
                <c:pt idx="0">
                  <c:v>22</c:v>
                </c:pt>
                <c:pt idx="1">
                  <c:v>39</c:v>
                </c:pt>
                <c:pt idx="2">
                  <c:v>33</c:v>
                </c:pt>
                <c:pt idx="3">
                  <c:v>48</c:v>
                </c:pt>
                <c:pt idx="4">
                  <c:v>30</c:v>
                </c:pt>
                <c:pt idx="5">
                  <c:v>55</c:v>
                </c:pt>
                <c:pt idx="6">
                  <c:v>66</c:v>
                </c:pt>
              </c:numCache>
            </c:numRef>
          </c:val>
          <c:smooth val="0"/>
          <c:extLst>
            <c:ext xmlns:c16="http://schemas.microsoft.com/office/drawing/2014/chart" uri="{C3380CC4-5D6E-409C-BE32-E72D297353CC}">
              <c16:uniqueId val="{00000001-FAD0-4ED8-8EAD-DDA207F4410A}"/>
            </c:ext>
          </c:extLst>
        </c:ser>
        <c:ser>
          <c:idx val="2"/>
          <c:order val="2"/>
          <c:tx>
            <c:strRef>
              <c:f>Tabelle1!$D$1</c:f>
              <c:strCache>
                <c:ptCount val="1"/>
                <c:pt idx="0">
                  <c:v>Description 3</c:v>
                </c:pt>
              </c:strCache>
            </c:strRef>
          </c:tx>
          <c:spPr>
            <a:ln w="31750" cap="rnd" cmpd="sng" algn="ctr">
              <a:solidFill>
                <a:schemeClr val="accent3"/>
              </a:solidFill>
              <a:prstDash val="solid"/>
              <a:round/>
            </a:ln>
            <a:effectLst/>
          </c:spPr>
          <c:marker>
            <c:symbol val="none"/>
          </c:marker>
          <c:cat>
            <c:strRef>
              <c:f>Tabelle1!$A$2:$A$8</c:f>
              <c:strCache>
                <c:ptCount val="7"/>
                <c:pt idx="0">
                  <c:v>Step 1</c:v>
                </c:pt>
                <c:pt idx="1">
                  <c:v>Step 2</c:v>
                </c:pt>
                <c:pt idx="2">
                  <c:v>Step 3</c:v>
                </c:pt>
                <c:pt idx="3">
                  <c:v>Step 4</c:v>
                </c:pt>
                <c:pt idx="4">
                  <c:v>Step 5</c:v>
                </c:pt>
                <c:pt idx="5">
                  <c:v>Step 6</c:v>
                </c:pt>
                <c:pt idx="6">
                  <c:v>Step 7</c:v>
                </c:pt>
              </c:strCache>
            </c:strRef>
          </c:cat>
          <c:val>
            <c:numRef>
              <c:f>Tabelle1!$D$2:$D$8</c:f>
              <c:numCache>
                <c:formatCode>General</c:formatCode>
                <c:ptCount val="7"/>
                <c:pt idx="0">
                  <c:v>15</c:v>
                </c:pt>
                <c:pt idx="1">
                  <c:v>22</c:v>
                </c:pt>
                <c:pt idx="2">
                  <c:v>19</c:v>
                </c:pt>
                <c:pt idx="3">
                  <c:v>29</c:v>
                </c:pt>
                <c:pt idx="4">
                  <c:v>19</c:v>
                </c:pt>
                <c:pt idx="5">
                  <c:v>35</c:v>
                </c:pt>
                <c:pt idx="6">
                  <c:v>80</c:v>
                </c:pt>
              </c:numCache>
            </c:numRef>
          </c:val>
          <c:smooth val="0"/>
          <c:extLst>
            <c:ext xmlns:c16="http://schemas.microsoft.com/office/drawing/2014/chart" uri="{C3380CC4-5D6E-409C-BE32-E72D297353CC}">
              <c16:uniqueId val="{00000002-FAD0-4ED8-8EAD-DDA207F4410A}"/>
            </c:ext>
          </c:extLst>
        </c:ser>
        <c:dLbls>
          <c:showLegendKey val="0"/>
          <c:showVal val="0"/>
          <c:showCatName val="0"/>
          <c:showSerName val="0"/>
          <c:showPercent val="0"/>
          <c:showBubbleSize val="0"/>
        </c:dLbls>
        <c:smooth val="0"/>
        <c:axId val="-1850416272"/>
        <c:axId val="-1850414496"/>
      </c:lineChart>
      <c:catAx>
        <c:axId val="-1850416272"/>
        <c:scaling>
          <c:orientation val="minMax"/>
        </c:scaling>
        <c:delete val="0"/>
        <c:axPos val="b"/>
        <c:numFmt formatCode="General" sourceLinked="1"/>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Helvetica Neue Light"/>
              </a:defRPr>
            </a:pPr>
            <a:endParaRPr lang="en-US"/>
          </a:p>
        </c:txPr>
        <c:crossAx val="-1850414496"/>
        <c:crosses val="autoZero"/>
        <c:auto val="1"/>
        <c:lblAlgn val="ctr"/>
        <c:lblOffset val="100"/>
        <c:noMultiLvlLbl val="0"/>
      </c:catAx>
      <c:valAx>
        <c:axId val="-1850414496"/>
        <c:scaling>
          <c:orientation val="minMax"/>
        </c:scaling>
        <c:delete val="0"/>
        <c:axPos val="l"/>
        <c:numFmt formatCode="General" sourceLinked="1"/>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Helvetica Neue Light"/>
              </a:defRPr>
            </a:pPr>
            <a:endParaRPr lang="en-US"/>
          </a:p>
        </c:txPr>
        <c:crossAx val="-1850416272"/>
        <c:crosses val="autoZero"/>
        <c:crossBetween val="between"/>
      </c:valAx>
      <c:spPr>
        <a:noFill/>
        <a:ln>
          <a:noFill/>
        </a:ln>
        <a:effectLst/>
      </c:spPr>
    </c:plotArea>
    <c:legend>
      <c:legendPos val="l"/>
      <c:layout>
        <c:manualLayout>
          <c:xMode val="edge"/>
          <c:yMode val="edge"/>
          <c:x val="6.0081340547131802E-2"/>
          <c:y val="2.15133252574197E-2"/>
          <c:w val="0.17722546850268917"/>
          <c:h val="0.22698606904906099"/>
        </c:manualLayout>
      </c:layout>
      <c:overlay val="1"/>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Helvetica Neue Light"/>
            </a:defRPr>
          </a:pPr>
          <a:endParaRPr lang="en-US"/>
        </a:p>
      </c:txPr>
    </c:legend>
    <c:plotVisOnly val="1"/>
    <c:dispBlanksAs val="zero"/>
    <c:showDLblsOverMax val="0"/>
  </c:chart>
  <c:spPr>
    <a:noFill/>
    <a:ln w="6350" cap="flat" cmpd="sng" algn="ctr">
      <a:noFill/>
      <a:prstDash val="solid"/>
      <a:miter lim="800000"/>
    </a:ln>
    <a:effectLst/>
  </c:spPr>
  <c:txPr>
    <a:bodyPr/>
    <a:lstStyle/>
    <a:p>
      <a:pPr>
        <a:defRPr sz="1000" b="0" i="0">
          <a:solidFill>
            <a:schemeClr val="tx1">
              <a:lumMod val="50000"/>
              <a:lumOff val="50000"/>
            </a:schemeClr>
          </a:solidFill>
          <a:latin typeface="Helvetica Neue Light"/>
          <a:cs typeface="Helvetica Neue Light"/>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961778215223199"/>
          <c:y val="2.2812675759280102E-2"/>
          <c:w val="0.62666033782008801"/>
          <c:h val="0.93999050673012796"/>
        </c:manualLayout>
      </c:layout>
      <c:doughnutChart>
        <c:varyColors val="1"/>
        <c:dLbls>
          <c:showLegendKey val="0"/>
          <c:showVal val="0"/>
          <c:showCatName val="0"/>
          <c:showSerName val="0"/>
          <c:showPercent val="0"/>
          <c:showBubbleSize val="0"/>
          <c:showLeaderLines val="0"/>
        </c:dLbls>
        <c:firstSliceAng val="90"/>
        <c:holeSize val="50"/>
      </c:doughnutChart>
    </c:plotArea>
    <c:legend>
      <c:legendPos val="r"/>
      <c:layout>
        <c:manualLayout>
          <c:xMode val="edge"/>
          <c:yMode val="edge"/>
          <c:x val="0"/>
          <c:y val="0.55958561323902301"/>
          <c:w val="0.85178044150731202"/>
          <c:h val="0.10164950933540701"/>
        </c:manualLayout>
      </c:layout>
      <c:overlay val="0"/>
      <c:spPr>
        <a:effectLst/>
      </c:spPr>
      <c:txPr>
        <a:bodyPr/>
        <a:lstStyle/>
        <a:p>
          <a:pPr>
            <a:defRPr lang="de-DE" sz="1400" b="0" i="0">
              <a:solidFill>
                <a:schemeClr val="tx1">
                  <a:lumMod val="65000"/>
                  <a:lumOff val="35000"/>
                </a:schemeClr>
              </a:solidFill>
              <a:latin typeface="Helvetica Neue Bold Condensed"/>
              <a:cs typeface="Helvetica Neue Bold Condensed"/>
            </a:defRPr>
          </a:pPr>
          <a:endParaRPr lang="en-US"/>
        </a:p>
      </c:txPr>
    </c:legend>
    <c:plotVisOnly val="1"/>
    <c:dispBlanksAs val="zero"/>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961778215223199"/>
          <c:y val="2.2812675759280102E-2"/>
          <c:w val="0.62666033782008801"/>
          <c:h val="0.93999050673012796"/>
        </c:manualLayout>
      </c:layout>
      <c:doughnutChart>
        <c:varyColors val="1"/>
        <c:dLbls>
          <c:showLegendKey val="0"/>
          <c:showVal val="0"/>
          <c:showCatName val="0"/>
          <c:showSerName val="0"/>
          <c:showPercent val="0"/>
          <c:showBubbleSize val="0"/>
          <c:showLeaderLines val="0"/>
        </c:dLbls>
        <c:firstSliceAng val="90"/>
        <c:holeSize val="50"/>
      </c:doughnutChart>
    </c:plotArea>
    <c:legend>
      <c:legendPos val="r"/>
      <c:layout>
        <c:manualLayout>
          <c:xMode val="edge"/>
          <c:yMode val="edge"/>
          <c:x val="0"/>
          <c:y val="0.55958561323902301"/>
          <c:w val="0.85178044150731202"/>
          <c:h val="0.10164950933540701"/>
        </c:manualLayout>
      </c:layout>
      <c:overlay val="0"/>
      <c:spPr>
        <a:effectLst/>
      </c:spPr>
      <c:txPr>
        <a:bodyPr/>
        <a:lstStyle/>
        <a:p>
          <a:pPr>
            <a:defRPr lang="de-DE" sz="1400" b="0" i="0">
              <a:solidFill>
                <a:schemeClr val="tx1">
                  <a:lumMod val="65000"/>
                  <a:lumOff val="35000"/>
                </a:schemeClr>
              </a:solidFill>
              <a:latin typeface="Helvetica Neue Bold Condensed"/>
              <a:cs typeface="Helvetica Neue Bold Condensed"/>
            </a:defRPr>
          </a:pPr>
          <a:endParaRPr lang="en-US"/>
        </a:p>
      </c:txPr>
    </c:legend>
    <c:plotVisOnly val="1"/>
    <c:dispBlanksAs val="zero"/>
    <c:showDLblsOverMax val="0"/>
  </c:chart>
  <c:txPr>
    <a:bodyPr/>
    <a:lstStyle/>
    <a:p>
      <a:pPr>
        <a:defRPr sz="1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11">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1">
      <a:schemeClr val="lt1"/>
    </cs:lnRef>
    <cs:fillRef idx="1">
      <cs:styleClr val="auto"/>
    </cs:fillRef>
    <cs:effectRef idx="1">
      <a:schemeClr val="dk1"/>
    </cs:effectRef>
    <cs:fontRef idx="minor">
      <a:schemeClr val="tx1"/>
    </cs:fontRef>
    <cs:spPr>
      <a:ln>
        <a:round/>
      </a:ln>
    </cs:spPr>
  </cs:dataPoint>
  <cs:dataPoint3D>
    <cs:lnRef idx="1">
      <a:schemeClr val="lt1"/>
    </cs:lnRef>
    <cs:fillRef idx="1">
      <cs:styleClr val="auto"/>
    </cs:fillRef>
    <cs:effectRef idx="1">
      <a:schemeClr val="dk1"/>
    </cs:effectRef>
    <cs:fontRef idx="minor">
      <a:schemeClr val="tx1"/>
    </cs:fontRef>
    <cs:spPr>
      <a:ln>
        <a:round/>
      </a:ln>
    </cs:spPr>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1">
      <cs:styleClr val="auto"/>
    </cs:fillRef>
    <cs:effectRef idx="1">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1">
      <a:schemeClr val="dk1"/>
    </cs:effectRef>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1">
      <a:schemeClr val="dk1"/>
    </cs:effectRef>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1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1">
      <a:schemeClr val="lt1"/>
    </cs:lnRef>
    <cs:fillRef idx="1">
      <cs:styleClr val="auto"/>
    </cs:fillRef>
    <cs:effectRef idx="1">
      <a:schemeClr val="dk1"/>
    </cs:effectRef>
    <cs:fontRef idx="minor">
      <a:schemeClr val="tx1"/>
    </cs:fontRef>
    <cs:spPr>
      <a:ln>
        <a:round/>
      </a:ln>
    </cs:spPr>
  </cs:dataPoint>
  <cs:dataPoint3D>
    <cs:lnRef idx="1">
      <a:schemeClr val="lt1"/>
    </cs:lnRef>
    <cs:fillRef idx="1">
      <cs:styleClr val="auto"/>
    </cs:fillRef>
    <cs:effectRef idx="1">
      <a:schemeClr val="dk1"/>
    </cs:effectRef>
    <cs:fontRef idx="minor">
      <a:schemeClr val="tx1"/>
    </cs:fontRef>
    <cs:spPr>
      <a:ln>
        <a:round/>
      </a:ln>
    </cs:spPr>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1">
      <cs:styleClr val="auto"/>
    </cs:fillRef>
    <cs:effectRef idx="1">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1">
      <a:schemeClr val="dk1"/>
    </cs:effectRef>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1">
      <a:schemeClr val="dk1"/>
    </cs:effectRef>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F2280E-5F1B-4666-9B25-1B1B93037A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7C59112-C837-466B-BF22-FCEC6FDA37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31DE3D-FCCF-4473-A3A1-B20B1CCB83BE}" type="datetimeFigureOut">
              <a:rPr lang="en-US" smtClean="0"/>
              <a:t>6/25/19</a:t>
            </a:fld>
            <a:endParaRPr lang="en-US"/>
          </a:p>
        </p:txBody>
      </p:sp>
      <p:sp>
        <p:nvSpPr>
          <p:cNvPr id="4" name="Footer Placeholder 3">
            <a:extLst>
              <a:ext uri="{FF2B5EF4-FFF2-40B4-BE49-F238E27FC236}">
                <a16:creationId xmlns:a16="http://schemas.microsoft.com/office/drawing/2014/main" id="{EF84DF5D-0432-4434-A2A0-51BFA4C3BCC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2E0449F-7794-4191-ADE9-9CF5EC7570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E27079-F394-45DB-AEFA-BEF78363FC56}" type="slidenum">
              <a:rPr lang="en-US" smtClean="0"/>
              <a:t>‹#›</a:t>
            </a:fld>
            <a:endParaRPr lang="en-US"/>
          </a:p>
        </p:txBody>
      </p:sp>
    </p:spTree>
    <p:extLst>
      <p:ext uri="{BB962C8B-B14F-4D97-AF65-F5344CB8AC3E}">
        <p14:creationId xmlns:p14="http://schemas.microsoft.com/office/powerpoint/2010/main" val="545381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49249-CA56-4421-8939-D913254CDC90}" type="datetimeFigureOut">
              <a:rPr lang="en-US" smtClean="0"/>
              <a:t>6/25/19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8D5DF-8687-4BFB-B901-F0687D533BEF}" type="slidenum">
              <a:rPr lang="en-US" smtClean="0"/>
              <a:t>‹#›</a:t>
            </a:fld>
            <a:endParaRPr lang="en-US"/>
          </a:p>
        </p:txBody>
      </p:sp>
    </p:spTree>
    <p:extLst>
      <p:ext uri="{BB962C8B-B14F-4D97-AF65-F5344CB8AC3E}">
        <p14:creationId xmlns:p14="http://schemas.microsoft.com/office/powerpoint/2010/main" val="2767776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8D5DF-8687-4BFB-B901-F0687D533BEF}" type="slidenum">
              <a:rPr lang="en-US" smtClean="0"/>
              <a:t>10</a:t>
            </a:fld>
            <a:endParaRPr lang="en-US"/>
          </a:p>
        </p:txBody>
      </p:sp>
    </p:spTree>
    <p:extLst>
      <p:ext uri="{BB962C8B-B14F-4D97-AF65-F5344CB8AC3E}">
        <p14:creationId xmlns:p14="http://schemas.microsoft.com/office/powerpoint/2010/main" val="291900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8D5DF-8687-4BFB-B901-F0687D533BEF}" type="slidenum">
              <a:rPr lang="en-US" smtClean="0"/>
              <a:t>47</a:t>
            </a:fld>
            <a:endParaRPr lang="en-US"/>
          </a:p>
        </p:txBody>
      </p:sp>
    </p:spTree>
    <p:extLst>
      <p:ext uri="{BB962C8B-B14F-4D97-AF65-F5344CB8AC3E}">
        <p14:creationId xmlns:p14="http://schemas.microsoft.com/office/powerpoint/2010/main" val="3047492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8D5DF-8687-4BFB-B901-F0687D533BEF}" type="slidenum">
              <a:rPr lang="en-US" smtClean="0"/>
              <a:t>55</a:t>
            </a:fld>
            <a:endParaRPr lang="en-US"/>
          </a:p>
        </p:txBody>
      </p:sp>
    </p:spTree>
    <p:extLst>
      <p:ext uri="{BB962C8B-B14F-4D97-AF65-F5344CB8AC3E}">
        <p14:creationId xmlns:p14="http://schemas.microsoft.com/office/powerpoint/2010/main" val="299527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How to read this slide from</a:t>
            </a:r>
            <a:r>
              <a:rPr lang="en-US" sz="1200" b="1" baseline="0" dirty="0"/>
              <a:t> a Force perspective: </a:t>
            </a:r>
            <a:r>
              <a:rPr lang="en-US" sz="1200" b="0" baseline="0" dirty="0"/>
              <a:t>“</a:t>
            </a:r>
            <a:r>
              <a:rPr lang="en-US" sz="1200" b="1" baseline="0" dirty="0"/>
              <a:t>How we do it”.</a:t>
            </a:r>
          </a:p>
          <a:p>
            <a:endParaRPr lang="en-US" sz="1200" dirty="0"/>
          </a:p>
          <a:p>
            <a:endParaRPr lang="en-US" sz="1200" dirty="0"/>
          </a:p>
          <a:p>
            <a:r>
              <a:rPr lang="en-US" sz="1200" dirty="0"/>
              <a:t>Snowflake</a:t>
            </a:r>
            <a:r>
              <a:rPr lang="en-US" sz="1200" baseline="0" dirty="0"/>
              <a:t> was built with a brand new architecture. </a:t>
            </a:r>
          </a:p>
          <a:p>
            <a:endParaRPr lang="en-US" sz="1200" baseline="0" dirty="0"/>
          </a:p>
          <a:p>
            <a:r>
              <a:rPr lang="en-US" sz="1200" baseline="0" dirty="0"/>
              <a:t>First, we started with flexible cloud storage, giving you the ability to store unlimited amounts of structured and semi-structured data. </a:t>
            </a:r>
          </a:p>
          <a:p>
            <a:endParaRPr lang="en-US" sz="1200" baseline="0" dirty="0"/>
          </a:p>
          <a:p>
            <a:r>
              <a:rPr lang="en-US" sz="1200" baseline="0" dirty="0"/>
              <a:t>Then, on top of that storage we built the services and SQL you need to run your data warehouse without any management. Snowflake handles the optimization, security and availability, </a:t>
            </a:r>
            <a:r>
              <a:rPr lang="en-US" sz="1200" baseline="0" dirty="0" err="1"/>
              <a:t>etc</a:t>
            </a:r>
            <a:r>
              <a:rPr lang="en-US" sz="1200" baseline="0" dirty="0"/>
              <a:t>, for you. </a:t>
            </a:r>
          </a:p>
          <a:p>
            <a:endParaRPr lang="en-US" sz="1200" baseline="0" dirty="0"/>
          </a:p>
          <a:p>
            <a:r>
              <a:rPr lang="en-US" sz="1200" baseline="0" dirty="0"/>
              <a:t>Last, we created flexible compute nodes, called “Virtual Warehouses”, for you to execute your queries and transformation on. These can be created at any time with SQL commands, or within the Snowflake UI. If you have different workloads with different needs, you can size your warehouses to fit. You can even create “multi cluster warehouses” that will scale automatically to high numbers of concurrent queries, providing “more lanes on the highway”. Best of all, you can turn off any of these data warehouses at any time so you only pay for what you use. </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A2D8D5DF-8687-4BFB-B901-F0687D533BEF}" type="slidenum">
              <a:rPr lang="en-US" smtClean="0"/>
              <a:t>57</a:t>
            </a:fld>
            <a:endParaRPr lang="en-US"/>
          </a:p>
        </p:txBody>
      </p:sp>
    </p:spTree>
    <p:extLst>
      <p:ext uri="{BB962C8B-B14F-4D97-AF65-F5344CB8AC3E}">
        <p14:creationId xmlns:p14="http://schemas.microsoft.com/office/powerpoint/2010/main" val="1638953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Light">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4CDBD0-B281-BA4C-8FC6-2BD60DD11DC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FAF33EF9-FF0D-474D-AFEB-5BCC9F28E94E}"/>
              </a:ext>
            </a:extLst>
          </p:cNvPr>
          <p:cNvPicPr>
            <a:picLocks noChangeAspect="1"/>
          </p:cNvPicPr>
          <p:nvPr userDrawn="1"/>
        </p:nvPicPr>
        <p:blipFill>
          <a:blip r:embed="rId3"/>
          <a:stretch>
            <a:fillRect/>
          </a:stretch>
        </p:blipFill>
        <p:spPr>
          <a:xfrm>
            <a:off x="603826" y="628946"/>
            <a:ext cx="2814783" cy="669918"/>
          </a:xfrm>
          <a:prstGeom prst="rect">
            <a:avLst/>
          </a:prstGeom>
        </p:spPr>
      </p:pic>
      <p:sp>
        <p:nvSpPr>
          <p:cNvPr id="2901" name="Freeform 2900">
            <a:extLst>
              <a:ext uri="{FF2B5EF4-FFF2-40B4-BE49-F238E27FC236}">
                <a16:creationId xmlns:a16="http://schemas.microsoft.com/office/drawing/2014/main" id="{16AD9705-F850-E54F-8403-5F707663CDDA}"/>
              </a:ext>
            </a:extLst>
          </p:cNvPr>
          <p:cNvSpPr>
            <a:spLocks/>
          </p:cNvSpPr>
          <p:nvPr userDrawn="1"/>
        </p:nvSpPr>
        <p:spPr bwMode="auto">
          <a:xfrm>
            <a:off x="0" y="2911046"/>
            <a:ext cx="2817257" cy="3946954"/>
          </a:xfrm>
          <a:custGeom>
            <a:avLst/>
            <a:gdLst>
              <a:gd name="connsiteX0" fmla="*/ 0 w 2817257"/>
              <a:gd name="connsiteY0" fmla="*/ 0 h 3946954"/>
              <a:gd name="connsiteX1" fmla="*/ 124981 w 2817257"/>
              <a:gd name="connsiteY1" fmla="*/ 72324 h 3946954"/>
              <a:gd name="connsiteX2" fmla="*/ 2257644 w 2817257"/>
              <a:gd name="connsiteY2" fmla="*/ 1306437 h 3946954"/>
              <a:gd name="connsiteX3" fmla="*/ 2778733 w 2817257"/>
              <a:gd name="connsiteY3" fmla="*/ 1977701 h 3946954"/>
              <a:gd name="connsiteX4" fmla="*/ 2816862 w 2817257"/>
              <a:gd name="connsiteY4" fmla="*/ 2241753 h 3946954"/>
              <a:gd name="connsiteX5" fmla="*/ 2766024 w 2817257"/>
              <a:gd name="connsiteY5" fmla="*/ 2604426 h 3946954"/>
              <a:gd name="connsiteX6" fmla="*/ 2257644 w 2817257"/>
              <a:gd name="connsiteY6" fmla="*/ 3243877 h 3946954"/>
              <a:gd name="connsiteX7" fmla="*/ 1047065 w 2817257"/>
              <a:gd name="connsiteY7" fmla="*/ 3946954 h 3946954"/>
              <a:gd name="connsiteX8" fmla="*/ 1511 w 2817257"/>
              <a:gd name="connsiteY8" fmla="*/ 3946954 h 3946954"/>
              <a:gd name="connsiteX9" fmla="*/ 0 w 2817257"/>
              <a:gd name="connsiteY9" fmla="*/ 3946954 h 394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7257" h="3946954">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5000"/>
            </a:srgbClr>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5950" name="Text Placeholder 5949">
            <a:extLst>
              <a:ext uri="{FF2B5EF4-FFF2-40B4-BE49-F238E27FC236}">
                <a16:creationId xmlns:a16="http://schemas.microsoft.com/office/drawing/2014/main" id="{031B5E67-C2D0-47D4-BF8E-1CBF5F17F2BD}"/>
              </a:ext>
            </a:extLst>
          </p:cNvPr>
          <p:cNvSpPr>
            <a:spLocks noGrp="1"/>
          </p:cNvSpPr>
          <p:nvPr>
            <p:ph type="body" sz="quarter" idx="10" hasCustomPrompt="1"/>
          </p:nvPr>
        </p:nvSpPr>
        <p:spPr>
          <a:xfrm>
            <a:off x="571183" y="1569720"/>
            <a:ext cx="7177681" cy="2773679"/>
          </a:xfrm>
          <a:prstGeom prst="rect">
            <a:avLst/>
          </a:prstGeom>
        </p:spPr>
        <p:txBody>
          <a:bodyPr anchor="b" anchorCtr="0"/>
          <a:lstStyle>
            <a:lvl1pPr marL="0" indent="0">
              <a:lnSpc>
                <a:spcPct val="70000"/>
              </a:lnSpc>
              <a:buNone/>
              <a:defRPr sz="6000" b="1" i="0" cap="all" baseline="0">
                <a:latin typeface="Arial" panose="020B0604020202020204" pitchFamily="34" charset="0"/>
                <a:cs typeface="Arial" panose="020B0604020202020204" pitchFamily="34" charset="0"/>
              </a:defRPr>
            </a:lvl1pPr>
          </a:lstStyle>
          <a:p>
            <a:pPr lvl="0"/>
            <a:r>
              <a:rPr lang="en-US" dirty="0"/>
              <a:t>TITLE HERE</a:t>
            </a:r>
          </a:p>
        </p:txBody>
      </p:sp>
      <p:sp>
        <p:nvSpPr>
          <p:cNvPr id="5952" name="Text Placeholder 5951">
            <a:extLst>
              <a:ext uri="{FF2B5EF4-FFF2-40B4-BE49-F238E27FC236}">
                <a16:creationId xmlns:a16="http://schemas.microsoft.com/office/drawing/2014/main" id="{C9329BB1-DCCB-4EB9-9DFC-72A78A2785A8}"/>
              </a:ext>
            </a:extLst>
          </p:cNvPr>
          <p:cNvSpPr>
            <a:spLocks noGrp="1"/>
          </p:cNvSpPr>
          <p:nvPr>
            <p:ph type="body" sz="quarter" idx="11" hasCustomPrompt="1"/>
          </p:nvPr>
        </p:nvSpPr>
        <p:spPr>
          <a:xfrm>
            <a:off x="571183" y="4419918"/>
            <a:ext cx="7185977" cy="967422"/>
          </a:xfrm>
          <a:prstGeom prst="rect">
            <a:avLst/>
          </a:prstGeom>
        </p:spPr>
        <p:txBody>
          <a:bodyPr/>
          <a:lstStyle>
            <a:lvl1pPr marL="0" indent="0">
              <a:buNone/>
              <a:defRPr sz="2100">
                <a:solidFill>
                  <a:schemeClr val="tx1">
                    <a:lumMod val="75000"/>
                    <a:lumOff val="25000"/>
                  </a:schemeClr>
                </a:solidFill>
              </a:defRPr>
            </a:lvl1pPr>
          </a:lstStyle>
          <a:p>
            <a:pPr lvl="0"/>
            <a:r>
              <a:rPr lang="en-US" dirty="0"/>
              <a:t>Subtitle</a:t>
            </a:r>
          </a:p>
        </p:txBody>
      </p:sp>
      <p:sp>
        <p:nvSpPr>
          <p:cNvPr id="5954" name="Text Placeholder 5953">
            <a:extLst>
              <a:ext uri="{FF2B5EF4-FFF2-40B4-BE49-F238E27FC236}">
                <a16:creationId xmlns:a16="http://schemas.microsoft.com/office/drawing/2014/main" id="{63418256-A7BA-4114-A82F-6CEDA06F63A1}"/>
              </a:ext>
            </a:extLst>
          </p:cNvPr>
          <p:cNvSpPr>
            <a:spLocks noGrp="1"/>
          </p:cNvSpPr>
          <p:nvPr>
            <p:ph type="body" sz="quarter" idx="12" hasCustomPrompt="1"/>
          </p:nvPr>
        </p:nvSpPr>
        <p:spPr>
          <a:xfrm>
            <a:off x="571183" y="6050598"/>
            <a:ext cx="8595677" cy="304800"/>
          </a:xfrm>
          <a:prstGeom prst="rect">
            <a:avLst/>
          </a:prstGeom>
        </p:spPr>
        <p:txBody>
          <a:bodyPr/>
          <a:lstStyle>
            <a:lvl1pPr marL="0" indent="0">
              <a:buNone/>
              <a:defRPr sz="1400" b="1">
                <a:solidFill>
                  <a:schemeClr val="tx1">
                    <a:lumMod val="75000"/>
                    <a:lumOff val="25000"/>
                  </a:schemeClr>
                </a:solidFill>
              </a:defRPr>
            </a:lvl1pPr>
          </a:lstStyle>
          <a:p>
            <a:pPr lvl="0"/>
            <a:r>
              <a:rPr lang="en-US" dirty="0"/>
              <a:t>SPEAKER NAME, TITLE    |  TODAYS DATE</a:t>
            </a:r>
          </a:p>
        </p:txBody>
      </p:sp>
      <p:sp>
        <p:nvSpPr>
          <p:cNvPr id="32" name="Freeform 31">
            <a:extLst>
              <a:ext uri="{FF2B5EF4-FFF2-40B4-BE49-F238E27FC236}">
                <a16:creationId xmlns:a16="http://schemas.microsoft.com/office/drawing/2014/main" id="{944B0368-2E34-A04E-897F-39D08395CA43}"/>
              </a:ext>
            </a:extLst>
          </p:cNvPr>
          <p:cNvSpPr/>
          <p:nvPr userDrawn="1"/>
        </p:nvSpPr>
        <p:spPr>
          <a:xfrm rot="16200000">
            <a:off x="7850327" y="2516325"/>
            <a:ext cx="2902655" cy="5780692"/>
          </a:xfrm>
          <a:custGeom>
            <a:avLst/>
            <a:gdLst>
              <a:gd name="connsiteX0" fmla="*/ 2902655 w 2902655"/>
              <a:gd name="connsiteY0" fmla="*/ 5004581 h 5780692"/>
              <a:gd name="connsiteX1" fmla="*/ 2452511 w 2902655"/>
              <a:gd name="connsiteY1" fmla="*/ 5780692 h 5780692"/>
              <a:gd name="connsiteX2" fmla="*/ 0 w 2902655"/>
              <a:gd name="connsiteY2" fmla="*/ 5780692 h 5780692"/>
              <a:gd name="connsiteX3" fmla="*/ 0 w 2902655"/>
              <a:gd name="connsiteY3" fmla="*/ 0 h 5780692"/>
            </a:gdLst>
            <a:ahLst/>
            <a:cxnLst>
              <a:cxn ang="0">
                <a:pos x="connsiteX0" y="connsiteY0"/>
              </a:cxn>
              <a:cxn ang="0">
                <a:pos x="connsiteX1" y="connsiteY1"/>
              </a:cxn>
              <a:cxn ang="0">
                <a:pos x="connsiteX2" y="connsiteY2"/>
              </a:cxn>
              <a:cxn ang="0">
                <a:pos x="connsiteX3" y="connsiteY3"/>
              </a:cxn>
            </a:cxnLst>
            <a:rect l="l" t="t" r="r" b="b"/>
            <a:pathLst>
              <a:path w="2902655" h="5780692">
                <a:moveTo>
                  <a:pt x="2902655" y="5004581"/>
                </a:moveTo>
                <a:lnTo>
                  <a:pt x="2452511" y="5780692"/>
                </a:lnTo>
                <a:lnTo>
                  <a:pt x="0" y="5780692"/>
                </a:lnTo>
                <a:lnTo>
                  <a:pt x="0" y="0"/>
                </a:lnTo>
                <a:close/>
              </a:path>
            </a:pathLst>
          </a:custGeom>
          <a:solidFill>
            <a:srgbClr val="66757A">
              <a:alpha val="5000"/>
            </a:srgb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911" name="Freeform 14">
            <a:extLst>
              <a:ext uri="{FF2B5EF4-FFF2-40B4-BE49-F238E27FC236}">
                <a16:creationId xmlns:a16="http://schemas.microsoft.com/office/drawing/2014/main" id="{3C40F535-FB9C-42AD-A589-4FEBAF74FD5B}"/>
              </a:ext>
            </a:extLst>
          </p:cNvPr>
          <p:cNvSpPr>
            <a:spLocks/>
          </p:cNvSpPr>
          <p:nvPr userDrawn="1"/>
        </p:nvSpPr>
        <p:spPr bwMode="auto">
          <a:xfrm>
            <a:off x="7829550" y="282575"/>
            <a:ext cx="4362450" cy="6445250"/>
          </a:xfrm>
          <a:custGeom>
            <a:avLst/>
            <a:gdLst>
              <a:gd name="T0" fmla="*/ 15 w 1373"/>
              <a:gd name="T1" fmla="*/ 911 h 2026"/>
              <a:gd name="T2" fmla="*/ 1 w 1373"/>
              <a:gd name="T3" fmla="*/ 1001 h 2026"/>
              <a:gd name="T4" fmla="*/ 18 w 1373"/>
              <a:gd name="T5" fmla="*/ 1125 h 2026"/>
              <a:gd name="T6" fmla="*/ 92 w 1373"/>
              <a:gd name="T7" fmla="*/ 1260 h 2026"/>
              <a:gd name="T8" fmla="*/ 193 w 1373"/>
              <a:gd name="T9" fmla="*/ 1344 h 2026"/>
              <a:gd name="T10" fmla="*/ 1090 w 1373"/>
              <a:gd name="T11" fmla="*/ 1862 h 2026"/>
              <a:gd name="T12" fmla="*/ 1373 w 1373"/>
              <a:gd name="T13" fmla="*/ 2026 h 2026"/>
              <a:gd name="T14" fmla="*/ 1373 w 1373"/>
              <a:gd name="T15" fmla="*/ 1143 h 2026"/>
              <a:gd name="T16" fmla="*/ 1148 w 1373"/>
              <a:gd name="T17" fmla="*/ 1013 h 2026"/>
              <a:gd name="T18" fmla="*/ 1373 w 1373"/>
              <a:gd name="T19" fmla="*/ 883 h 2026"/>
              <a:gd name="T20" fmla="*/ 1373 w 1373"/>
              <a:gd name="T21" fmla="*/ 0 h 2026"/>
              <a:gd name="T22" fmla="*/ 193 w 1373"/>
              <a:gd name="T23" fmla="*/ 681 h 2026"/>
              <a:gd name="T24" fmla="*/ 15 w 1373"/>
              <a:gd name="T25" fmla="*/ 911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3" h="2026">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047936F4-98A4-334B-BAD0-CCB04F81B93A}"/>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tx1">
                    <a:lumMod val="50000"/>
                    <a:lumOff val="50000"/>
                  </a:schemeClr>
                </a:solidFill>
                <a:effectLst/>
                <a:latin typeface="+mn-lt"/>
                <a:ea typeface="+mn-ea"/>
                <a:cs typeface="+mn-cs"/>
              </a:rPr>
              <a:t>© 2019 Snowflake </a:t>
            </a:r>
            <a:r>
              <a:rPr lang="en-US" sz="800" b="0" i="0" dirty="0">
                <a:solidFill>
                  <a:schemeClr val="tx1">
                    <a:lumMod val="50000"/>
                    <a:lumOff val="50000"/>
                  </a:schemeClr>
                </a:solidFill>
                <a:effectLst/>
                <a:latin typeface="+mn-lt"/>
              </a:rPr>
              <a:t>Inc. All Rights Reserved</a:t>
            </a:r>
            <a:endParaRPr lang="en-US" sz="800" dirty="0">
              <a:solidFill>
                <a:schemeClr val="tx1">
                  <a:lumMod val="50000"/>
                  <a:lumOff val="50000"/>
                </a:schemeClr>
              </a:solidFill>
              <a:latin typeface="+mn-lt"/>
            </a:endParaRPr>
          </a:p>
        </p:txBody>
      </p:sp>
    </p:spTree>
    <p:extLst>
      <p:ext uri="{BB962C8B-B14F-4D97-AF65-F5344CB8AC3E}">
        <p14:creationId xmlns:p14="http://schemas.microsoft.com/office/powerpoint/2010/main" val="421279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 Tangerine">
    <p:bg>
      <p:bgPr>
        <a:solidFill>
          <a:schemeClr val="accent4"/>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3C91A1C-E331-4328-B4C4-25AE1FF14200}"/>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81E4F44E-E5A1-451E-9853-E0E1B7980A2F}"/>
                </a:ext>
              </a:extLst>
            </p:cNvPr>
            <p:cNvGrpSpPr/>
            <p:nvPr/>
          </p:nvGrpSpPr>
          <p:grpSpPr>
            <a:xfrm>
              <a:off x="6096000" y="0"/>
              <a:ext cx="0" cy="6858000"/>
              <a:chOff x="6134100" y="0"/>
              <a:chExt cx="0" cy="6858000"/>
            </a:xfrm>
          </p:grpSpPr>
          <p:cxnSp>
            <p:nvCxnSpPr>
              <p:cNvPr id="18" name="Straight Connector 17">
                <a:extLst>
                  <a:ext uri="{FF2B5EF4-FFF2-40B4-BE49-F238E27FC236}">
                    <a16:creationId xmlns:a16="http://schemas.microsoft.com/office/drawing/2014/main" id="{17908F26-0FEB-4036-B730-984F9592219C}"/>
                  </a:ext>
                </a:extLst>
              </p:cNvPr>
              <p:cNvCxnSpPr>
                <a:cxnSpLocks/>
              </p:cNvCxnSpPr>
              <p:nvPr/>
            </p:nvCxnSpPr>
            <p:spPr>
              <a:xfrm>
                <a:off x="6134100" y="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47B40E-E262-4A67-8434-2E0721BC587A}"/>
                  </a:ext>
                </a:extLst>
              </p:cNvPr>
              <p:cNvCxnSpPr>
                <a:cxnSpLocks/>
              </p:cNvCxnSpPr>
              <p:nvPr/>
            </p:nvCxnSpPr>
            <p:spPr>
              <a:xfrm>
                <a:off x="6134100" y="5346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029AD5C-63E4-478E-B609-8458D298ADC7}"/>
                </a:ext>
              </a:extLst>
            </p:cNvPr>
            <p:cNvGrpSpPr/>
            <p:nvPr/>
          </p:nvGrpSpPr>
          <p:grpSpPr>
            <a:xfrm>
              <a:off x="0" y="3435349"/>
              <a:ext cx="12192000" cy="1"/>
              <a:chOff x="0" y="3435349"/>
              <a:chExt cx="12192000" cy="1"/>
            </a:xfrm>
          </p:grpSpPr>
          <p:cxnSp>
            <p:nvCxnSpPr>
              <p:cNvPr id="16" name="Straight Connector 15">
                <a:extLst>
                  <a:ext uri="{FF2B5EF4-FFF2-40B4-BE49-F238E27FC236}">
                    <a16:creationId xmlns:a16="http://schemas.microsoft.com/office/drawing/2014/main" id="{6101B23B-8E0B-40A1-8D63-B091503CE394}"/>
                  </a:ext>
                </a:extLst>
              </p:cNvPr>
              <p:cNvCxnSpPr>
                <a:cxnSpLocks/>
              </p:cNvCxnSpPr>
              <p:nvPr/>
            </p:nvCxnSpPr>
            <p:spPr>
              <a:xfrm rot="16200000">
                <a:off x="755650" y="2679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D4D28C-3C5E-4E8C-98BB-FA60C38D5ECA}"/>
                  </a:ext>
                </a:extLst>
              </p:cNvPr>
              <p:cNvCxnSpPr>
                <a:cxnSpLocks/>
              </p:cNvCxnSpPr>
              <p:nvPr/>
            </p:nvCxnSpPr>
            <p:spPr>
              <a:xfrm rot="16200000">
                <a:off x="11436350" y="2679699"/>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sp>
        <p:nvSpPr>
          <p:cNvPr id="20" name="Text Placeholder 35">
            <a:extLst>
              <a:ext uri="{FF2B5EF4-FFF2-40B4-BE49-F238E27FC236}">
                <a16:creationId xmlns:a16="http://schemas.microsoft.com/office/drawing/2014/main" id="{B5AE0C4C-FE73-4260-A53E-154C34E9072B}"/>
              </a:ext>
            </a:extLst>
          </p:cNvPr>
          <p:cNvSpPr>
            <a:spLocks noGrp="1"/>
          </p:cNvSpPr>
          <p:nvPr>
            <p:ph type="body" sz="quarter" idx="10" hasCustomPrompt="1"/>
          </p:nvPr>
        </p:nvSpPr>
        <p:spPr>
          <a:xfrm>
            <a:off x="1752600" y="1619250"/>
            <a:ext cx="8686800" cy="3619500"/>
          </a:xfrm>
          <a:prstGeom prst="rect">
            <a:avLst/>
          </a:prstGeom>
        </p:spPr>
        <p:txBody>
          <a:bodyPr anchor="ctr"/>
          <a:lstStyle>
            <a:lvl1pPr marL="0" indent="0" algn="ctr">
              <a:lnSpc>
                <a:spcPct val="80000"/>
              </a:lnSpc>
              <a:buNone/>
              <a:defRPr sz="5400" b="1" cap="all" baseline="0">
                <a:solidFill>
                  <a:schemeClr val="bg1"/>
                </a:solidFill>
                <a:latin typeface="+mj-lt"/>
              </a:defRPr>
            </a:lvl1pPr>
          </a:lstStyle>
          <a:p>
            <a:pPr lvl="0"/>
            <a:r>
              <a:rPr lang="en-US" dirty="0"/>
              <a:t>QUOTE OR BIG IDEA</a:t>
            </a:r>
          </a:p>
        </p:txBody>
      </p:sp>
      <p:grpSp>
        <p:nvGrpSpPr>
          <p:cNvPr id="32" name="Group 31">
            <a:extLst>
              <a:ext uri="{FF2B5EF4-FFF2-40B4-BE49-F238E27FC236}">
                <a16:creationId xmlns:a16="http://schemas.microsoft.com/office/drawing/2014/main" id="{027B736F-9581-474A-BC5B-77C55F46E5B7}"/>
              </a:ext>
            </a:extLst>
          </p:cNvPr>
          <p:cNvGrpSpPr/>
          <p:nvPr userDrawn="1"/>
        </p:nvGrpSpPr>
        <p:grpSpPr>
          <a:xfrm>
            <a:off x="0" y="0"/>
            <a:ext cx="12192000" cy="6858000"/>
            <a:chOff x="0" y="0"/>
            <a:chExt cx="12192000" cy="6858000"/>
          </a:xfrm>
        </p:grpSpPr>
        <p:grpSp>
          <p:nvGrpSpPr>
            <p:cNvPr id="33" name="Group 32">
              <a:extLst>
                <a:ext uri="{FF2B5EF4-FFF2-40B4-BE49-F238E27FC236}">
                  <a16:creationId xmlns:a16="http://schemas.microsoft.com/office/drawing/2014/main" id="{2B79AD31-5378-4380-B6E2-D691066FC3F9}"/>
                </a:ext>
              </a:extLst>
            </p:cNvPr>
            <p:cNvGrpSpPr/>
            <p:nvPr userDrawn="1"/>
          </p:nvGrpSpPr>
          <p:grpSpPr>
            <a:xfrm>
              <a:off x="6096000" y="0"/>
              <a:ext cx="0" cy="6858000"/>
              <a:chOff x="6134100" y="0"/>
              <a:chExt cx="0" cy="6858000"/>
            </a:xfrm>
          </p:grpSpPr>
          <p:cxnSp>
            <p:nvCxnSpPr>
              <p:cNvPr id="37" name="Straight Connector 36">
                <a:extLst>
                  <a:ext uri="{FF2B5EF4-FFF2-40B4-BE49-F238E27FC236}">
                    <a16:creationId xmlns:a16="http://schemas.microsoft.com/office/drawing/2014/main" id="{CD1BF8FD-0947-462F-B3DD-0FA0AB5A36A7}"/>
                  </a:ext>
                </a:extLst>
              </p:cNvPr>
              <p:cNvCxnSpPr>
                <a:cxnSpLocks/>
              </p:cNvCxnSpPr>
              <p:nvPr userDrawn="1"/>
            </p:nvCxnSpPr>
            <p:spPr>
              <a:xfrm>
                <a:off x="6134100" y="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437E711-6832-46C2-A2DF-2253C4D5BC26}"/>
                  </a:ext>
                </a:extLst>
              </p:cNvPr>
              <p:cNvCxnSpPr>
                <a:cxnSpLocks/>
              </p:cNvCxnSpPr>
              <p:nvPr userDrawn="1"/>
            </p:nvCxnSpPr>
            <p:spPr>
              <a:xfrm>
                <a:off x="6134100" y="5346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0470F19-6D7F-4CFA-9A65-5BAAA656A36F}"/>
                </a:ext>
              </a:extLst>
            </p:cNvPr>
            <p:cNvGrpSpPr/>
            <p:nvPr userDrawn="1"/>
          </p:nvGrpSpPr>
          <p:grpSpPr>
            <a:xfrm>
              <a:off x="0" y="3435349"/>
              <a:ext cx="12192000" cy="1"/>
              <a:chOff x="0" y="3435349"/>
              <a:chExt cx="12192000" cy="1"/>
            </a:xfrm>
          </p:grpSpPr>
          <p:cxnSp>
            <p:nvCxnSpPr>
              <p:cNvPr id="35" name="Straight Connector 34">
                <a:extLst>
                  <a:ext uri="{FF2B5EF4-FFF2-40B4-BE49-F238E27FC236}">
                    <a16:creationId xmlns:a16="http://schemas.microsoft.com/office/drawing/2014/main" id="{CBE16AF6-6B8D-45C8-9AA8-F5D0115E5798}"/>
                  </a:ext>
                </a:extLst>
              </p:cNvPr>
              <p:cNvCxnSpPr>
                <a:cxnSpLocks/>
              </p:cNvCxnSpPr>
              <p:nvPr userDrawn="1"/>
            </p:nvCxnSpPr>
            <p:spPr>
              <a:xfrm rot="16200000">
                <a:off x="755650" y="2679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985EDE6-7E56-4433-8BD4-FF1F5D24C51D}"/>
                  </a:ext>
                </a:extLst>
              </p:cNvPr>
              <p:cNvCxnSpPr>
                <a:cxnSpLocks/>
              </p:cNvCxnSpPr>
              <p:nvPr userDrawn="1"/>
            </p:nvCxnSpPr>
            <p:spPr>
              <a:xfrm rot="16200000">
                <a:off x="11436350" y="2679699"/>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pic>
        <p:nvPicPr>
          <p:cNvPr id="26" name="Picture 25">
            <a:extLst>
              <a:ext uri="{FF2B5EF4-FFF2-40B4-BE49-F238E27FC236}">
                <a16:creationId xmlns:a16="http://schemas.microsoft.com/office/drawing/2014/main" id="{BF2A7AA5-E362-6849-988A-372C7AD83F9B}"/>
              </a:ext>
            </a:extLst>
          </p:cNvPr>
          <p:cNvPicPr>
            <a:picLocks noChangeAspect="1"/>
          </p:cNvPicPr>
          <p:nvPr userDrawn="1"/>
        </p:nvPicPr>
        <p:blipFill>
          <a:blip r:embed="rId2"/>
          <a:stretch>
            <a:fillRect/>
          </a:stretch>
        </p:blipFill>
        <p:spPr>
          <a:xfrm>
            <a:off x="445208" y="6489968"/>
            <a:ext cx="221542" cy="202932"/>
          </a:xfrm>
          <a:prstGeom prst="rect">
            <a:avLst/>
          </a:prstGeom>
        </p:spPr>
      </p:pic>
      <p:sp>
        <p:nvSpPr>
          <p:cNvPr id="21" name="Rectangle 20">
            <a:extLst>
              <a:ext uri="{FF2B5EF4-FFF2-40B4-BE49-F238E27FC236}">
                <a16:creationId xmlns:a16="http://schemas.microsoft.com/office/drawing/2014/main" id="{2D832E7E-5B5C-1B4D-8F4D-36A5972BDA82}"/>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bg2"/>
                </a:solidFill>
                <a:effectLst/>
                <a:latin typeface="+mn-lt"/>
                <a:ea typeface="+mn-ea"/>
                <a:cs typeface="+mn-cs"/>
              </a:rPr>
              <a:t>© 2019 Snowflake </a:t>
            </a:r>
            <a:r>
              <a:rPr lang="en-US" sz="800" b="0" i="0" dirty="0">
                <a:solidFill>
                  <a:schemeClr val="bg2"/>
                </a:solidFill>
                <a:effectLst/>
                <a:latin typeface="+mn-lt"/>
              </a:rPr>
              <a:t>Inc. All Rights Reserved</a:t>
            </a:r>
            <a:endParaRPr lang="en-US" sz="800" dirty="0">
              <a:solidFill>
                <a:schemeClr val="bg2"/>
              </a:solidFill>
              <a:latin typeface="+mn-lt"/>
            </a:endParaRPr>
          </a:p>
        </p:txBody>
      </p:sp>
    </p:spTree>
    <p:extLst>
      <p:ext uri="{BB962C8B-B14F-4D97-AF65-F5344CB8AC3E}">
        <p14:creationId xmlns:p14="http://schemas.microsoft.com/office/powerpoint/2010/main" val="717909294"/>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 Violet">
    <p:bg>
      <p:bgPr>
        <a:solidFill>
          <a:schemeClr val="accent5"/>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65F2A44-8D40-432F-8C0D-98AFDE6BB78C}"/>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B6A6095A-4508-4D5C-AA8F-692644407790}"/>
                </a:ext>
              </a:extLst>
            </p:cNvPr>
            <p:cNvGrpSpPr/>
            <p:nvPr/>
          </p:nvGrpSpPr>
          <p:grpSpPr>
            <a:xfrm>
              <a:off x="6096000" y="0"/>
              <a:ext cx="0" cy="6858000"/>
              <a:chOff x="6134100" y="0"/>
              <a:chExt cx="0" cy="6858000"/>
            </a:xfrm>
          </p:grpSpPr>
          <p:cxnSp>
            <p:nvCxnSpPr>
              <p:cNvPr id="18" name="Straight Connector 17">
                <a:extLst>
                  <a:ext uri="{FF2B5EF4-FFF2-40B4-BE49-F238E27FC236}">
                    <a16:creationId xmlns:a16="http://schemas.microsoft.com/office/drawing/2014/main" id="{504BF41E-9305-4698-B2CA-C959B097FF24}"/>
                  </a:ext>
                </a:extLst>
              </p:cNvPr>
              <p:cNvCxnSpPr>
                <a:cxnSpLocks/>
              </p:cNvCxnSpPr>
              <p:nvPr/>
            </p:nvCxnSpPr>
            <p:spPr>
              <a:xfrm>
                <a:off x="6134100" y="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A9C897B-7981-4EFB-B81A-41E87394E887}"/>
                  </a:ext>
                </a:extLst>
              </p:cNvPr>
              <p:cNvCxnSpPr>
                <a:cxnSpLocks/>
              </p:cNvCxnSpPr>
              <p:nvPr/>
            </p:nvCxnSpPr>
            <p:spPr>
              <a:xfrm>
                <a:off x="6134100" y="5346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583E4C3-F426-483F-9B0C-A0A337844EAB}"/>
                </a:ext>
              </a:extLst>
            </p:cNvPr>
            <p:cNvGrpSpPr/>
            <p:nvPr/>
          </p:nvGrpSpPr>
          <p:grpSpPr>
            <a:xfrm>
              <a:off x="0" y="3435349"/>
              <a:ext cx="12192000" cy="1"/>
              <a:chOff x="0" y="3435349"/>
              <a:chExt cx="12192000" cy="1"/>
            </a:xfrm>
          </p:grpSpPr>
          <p:cxnSp>
            <p:nvCxnSpPr>
              <p:cNvPr id="16" name="Straight Connector 15">
                <a:extLst>
                  <a:ext uri="{FF2B5EF4-FFF2-40B4-BE49-F238E27FC236}">
                    <a16:creationId xmlns:a16="http://schemas.microsoft.com/office/drawing/2014/main" id="{E77CB6BD-F81F-41F1-AE14-C2427F55370D}"/>
                  </a:ext>
                </a:extLst>
              </p:cNvPr>
              <p:cNvCxnSpPr>
                <a:cxnSpLocks/>
              </p:cNvCxnSpPr>
              <p:nvPr/>
            </p:nvCxnSpPr>
            <p:spPr>
              <a:xfrm rot="16200000">
                <a:off x="755650" y="2679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DC81519-4010-4755-ACD3-CFE003601CFC}"/>
                  </a:ext>
                </a:extLst>
              </p:cNvPr>
              <p:cNvCxnSpPr>
                <a:cxnSpLocks/>
              </p:cNvCxnSpPr>
              <p:nvPr/>
            </p:nvCxnSpPr>
            <p:spPr>
              <a:xfrm rot="16200000">
                <a:off x="11436350" y="2679699"/>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sp>
        <p:nvSpPr>
          <p:cNvPr id="20" name="Text Placeholder 35">
            <a:extLst>
              <a:ext uri="{FF2B5EF4-FFF2-40B4-BE49-F238E27FC236}">
                <a16:creationId xmlns:a16="http://schemas.microsoft.com/office/drawing/2014/main" id="{93666340-8442-46BA-BBD7-1AD59F7B2944}"/>
              </a:ext>
            </a:extLst>
          </p:cNvPr>
          <p:cNvSpPr>
            <a:spLocks noGrp="1"/>
          </p:cNvSpPr>
          <p:nvPr>
            <p:ph type="body" sz="quarter" idx="10" hasCustomPrompt="1"/>
          </p:nvPr>
        </p:nvSpPr>
        <p:spPr>
          <a:xfrm>
            <a:off x="1752600" y="1619250"/>
            <a:ext cx="8686800" cy="3619500"/>
          </a:xfrm>
          <a:prstGeom prst="rect">
            <a:avLst/>
          </a:prstGeom>
        </p:spPr>
        <p:txBody>
          <a:bodyPr anchor="ctr"/>
          <a:lstStyle>
            <a:lvl1pPr marL="0" indent="0" algn="ctr">
              <a:lnSpc>
                <a:spcPct val="80000"/>
              </a:lnSpc>
              <a:buNone/>
              <a:defRPr sz="5400" b="1" cap="all" baseline="0">
                <a:solidFill>
                  <a:schemeClr val="bg1"/>
                </a:solidFill>
                <a:latin typeface="+mj-lt"/>
              </a:defRPr>
            </a:lvl1pPr>
          </a:lstStyle>
          <a:p>
            <a:pPr lvl="0"/>
            <a:r>
              <a:rPr lang="en-US" dirty="0"/>
              <a:t>QUOTE OR BIG IDEA</a:t>
            </a:r>
          </a:p>
        </p:txBody>
      </p:sp>
      <p:grpSp>
        <p:nvGrpSpPr>
          <p:cNvPr id="32" name="Group 31">
            <a:extLst>
              <a:ext uri="{FF2B5EF4-FFF2-40B4-BE49-F238E27FC236}">
                <a16:creationId xmlns:a16="http://schemas.microsoft.com/office/drawing/2014/main" id="{4B6A509B-8726-4DA7-894C-3B2722D04EF7}"/>
              </a:ext>
            </a:extLst>
          </p:cNvPr>
          <p:cNvGrpSpPr/>
          <p:nvPr userDrawn="1"/>
        </p:nvGrpSpPr>
        <p:grpSpPr>
          <a:xfrm>
            <a:off x="0" y="0"/>
            <a:ext cx="12192000" cy="6858000"/>
            <a:chOff x="0" y="0"/>
            <a:chExt cx="12192000" cy="6858000"/>
          </a:xfrm>
        </p:grpSpPr>
        <p:grpSp>
          <p:nvGrpSpPr>
            <p:cNvPr id="33" name="Group 32">
              <a:extLst>
                <a:ext uri="{FF2B5EF4-FFF2-40B4-BE49-F238E27FC236}">
                  <a16:creationId xmlns:a16="http://schemas.microsoft.com/office/drawing/2014/main" id="{93939BBB-0C60-4085-8C60-425F9DBA78B7}"/>
                </a:ext>
              </a:extLst>
            </p:cNvPr>
            <p:cNvGrpSpPr/>
            <p:nvPr userDrawn="1"/>
          </p:nvGrpSpPr>
          <p:grpSpPr>
            <a:xfrm>
              <a:off x="6096000" y="0"/>
              <a:ext cx="0" cy="6858000"/>
              <a:chOff x="6134100" y="0"/>
              <a:chExt cx="0" cy="6858000"/>
            </a:xfrm>
          </p:grpSpPr>
          <p:cxnSp>
            <p:nvCxnSpPr>
              <p:cNvPr id="37" name="Straight Connector 36">
                <a:extLst>
                  <a:ext uri="{FF2B5EF4-FFF2-40B4-BE49-F238E27FC236}">
                    <a16:creationId xmlns:a16="http://schemas.microsoft.com/office/drawing/2014/main" id="{AC8D2845-CE8A-4B6D-8302-63EEF436C6D4}"/>
                  </a:ext>
                </a:extLst>
              </p:cNvPr>
              <p:cNvCxnSpPr>
                <a:cxnSpLocks/>
              </p:cNvCxnSpPr>
              <p:nvPr userDrawn="1"/>
            </p:nvCxnSpPr>
            <p:spPr>
              <a:xfrm>
                <a:off x="6134100" y="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38ABDA1-5BEE-41A3-97EA-C956CC016B06}"/>
                  </a:ext>
                </a:extLst>
              </p:cNvPr>
              <p:cNvCxnSpPr>
                <a:cxnSpLocks/>
              </p:cNvCxnSpPr>
              <p:nvPr userDrawn="1"/>
            </p:nvCxnSpPr>
            <p:spPr>
              <a:xfrm>
                <a:off x="6134100" y="5346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D910250-C4EA-41C2-8588-05D4167BC003}"/>
                </a:ext>
              </a:extLst>
            </p:cNvPr>
            <p:cNvGrpSpPr/>
            <p:nvPr userDrawn="1"/>
          </p:nvGrpSpPr>
          <p:grpSpPr>
            <a:xfrm>
              <a:off x="0" y="3435349"/>
              <a:ext cx="12192000" cy="1"/>
              <a:chOff x="0" y="3435349"/>
              <a:chExt cx="12192000" cy="1"/>
            </a:xfrm>
          </p:grpSpPr>
          <p:cxnSp>
            <p:nvCxnSpPr>
              <p:cNvPr id="35" name="Straight Connector 34">
                <a:extLst>
                  <a:ext uri="{FF2B5EF4-FFF2-40B4-BE49-F238E27FC236}">
                    <a16:creationId xmlns:a16="http://schemas.microsoft.com/office/drawing/2014/main" id="{07119430-75F2-4E4B-B4CB-102B71D7111D}"/>
                  </a:ext>
                </a:extLst>
              </p:cNvPr>
              <p:cNvCxnSpPr>
                <a:cxnSpLocks/>
              </p:cNvCxnSpPr>
              <p:nvPr userDrawn="1"/>
            </p:nvCxnSpPr>
            <p:spPr>
              <a:xfrm rot="16200000">
                <a:off x="755650" y="2679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79C5A9-8F6B-4533-86C8-CDD25AC20990}"/>
                  </a:ext>
                </a:extLst>
              </p:cNvPr>
              <p:cNvCxnSpPr>
                <a:cxnSpLocks/>
              </p:cNvCxnSpPr>
              <p:nvPr userDrawn="1"/>
            </p:nvCxnSpPr>
            <p:spPr>
              <a:xfrm rot="16200000">
                <a:off x="11436350" y="2679699"/>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pic>
        <p:nvPicPr>
          <p:cNvPr id="26" name="Picture 25">
            <a:extLst>
              <a:ext uri="{FF2B5EF4-FFF2-40B4-BE49-F238E27FC236}">
                <a16:creationId xmlns:a16="http://schemas.microsoft.com/office/drawing/2014/main" id="{BA3DB238-BDD3-0542-A43B-0F6AEA06D4BC}"/>
              </a:ext>
            </a:extLst>
          </p:cNvPr>
          <p:cNvPicPr>
            <a:picLocks noChangeAspect="1"/>
          </p:cNvPicPr>
          <p:nvPr userDrawn="1"/>
        </p:nvPicPr>
        <p:blipFill>
          <a:blip r:embed="rId2"/>
          <a:stretch>
            <a:fillRect/>
          </a:stretch>
        </p:blipFill>
        <p:spPr>
          <a:xfrm>
            <a:off x="445208" y="6489968"/>
            <a:ext cx="221542" cy="202932"/>
          </a:xfrm>
          <a:prstGeom prst="rect">
            <a:avLst/>
          </a:prstGeom>
        </p:spPr>
      </p:pic>
      <p:sp>
        <p:nvSpPr>
          <p:cNvPr id="21" name="Rectangle 20">
            <a:extLst>
              <a:ext uri="{FF2B5EF4-FFF2-40B4-BE49-F238E27FC236}">
                <a16:creationId xmlns:a16="http://schemas.microsoft.com/office/drawing/2014/main" id="{DB69B1E8-86E0-0A42-9D83-D35E295FEB9E}"/>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bg2"/>
                </a:solidFill>
                <a:effectLst/>
                <a:latin typeface="+mn-lt"/>
                <a:ea typeface="+mn-ea"/>
                <a:cs typeface="+mn-cs"/>
              </a:rPr>
              <a:t>© 2019 Snowflake </a:t>
            </a:r>
            <a:r>
              <a:rPr lang="en-US" sz="800" b="0" i="0" dirty="0">
                <a:solidFill>
                  <a:schemeClr val="bg2"/>
                </a:solidFill>
                <a:effectLst/>
                <a:latin typeface="+mn-lt"/>
              </a:rPr>
              <a:t>Inc. All Rights Reserved</a:t>
            </a:r>
            <a:endParaRPr lang="en-US" sz="800" dirty="0">
              <a:solidFill>
                <a:schemeClr val="bg2"/>
              </a:solidFill>
              <a:latin typeface="+mn-lt"/>
            </a:endParaRPr>
          </a:p>
        </p:txBody>
      </p:sp>
    </p:spTree>
    <p:extLst>
      <p:ext uri="{BB962C8B-B14F-4D97-AF65-F5344CB8AC3E}">
        <p14:creationId xmlns:p14="http://schemas.microsoft.com/office/powerpoint/2010/main" val="394669319"/>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 Punchy">
    <p:bg>
      <p:bgPr>
        <a:solidFill>
          <a:schemeClr val="accent6"/>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BE29F3A-9CCE-432E-85A4-8944C601A60D}"/>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486A520D-D87B-41C7-8D1B-1E13BBE05DAA}"/>
                </a:ext>
              </a:extLst>
            </p:cNvPr>
            <p:cNvGrpSpPr/>
            <p:nvPr/>
          </p:nvGrpSpPr>
          <p:grpSpPr>
            <a:xfrm>
              <a:off x="6096000" y="0"/>
              <a:ext cx="0" cy="6858000"/>
              <a:chOff x="6134100" y="0"/>
              <a:chExt cx="0" cy="6858000"/>
            </a:xfrm>
          </p:grpSpPr>
          <p:cxnSp>
            <p:nvCxnSpPr>
              <p:cNvPr id="18" name="Straight Connector 17">
                <a:extLst>
                  <a:ext uri="{FF2B5EF4-FFF2-40B4-BE49-F238E27FC236}">
                    <a16:creationId xmlns:a16="http://schemas.microsoft.com/office/drawing/2014/main" id="{CF30404A-F3E7-4847-8A99-217C9A3E6F26}"/>
                  </a:ext>
                </a:extLst>
              </p:cNvPr>
              <p:cNvCxnSpPr>
                <a:cxnSpLocks/>
              </p:cNvCxnSpPr>
              <p:nvPr/>
            </p:nvCxnSpPr>
            <p:spPr>
              <a:xfrm>
                <a:off x="6134100" y="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A8658E-2D2A-4A9F-A57F-828ECA8A5502}"/>
                  </a:ext>
                </a:extLst>
              </p:cNvPr>
              <p:cNvCxnSpPr>
                <a:cxnSpLocks/>
              </p:cNvCxnSpPr>
              <p:nvPr/>
            </p:nvCxnSpPr>
            <p:spPr>
              <a:xfrm>
                <a:off x="6134100" y="5346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E58FDCF-D8C8-4D6B-9DCE-224E92C2E32C}"/>
                </a:ext>
              </a:extLst>
            </p:cNvPr>
            <p:cNvGrpSpPr/>
            <p:nvPr/>
          </p:nvGrpSpPr>
          <p:grpSpPr>
            <a:xfrm>
              <a:off x="0" y="3435349"/>
              <a:ext cx="12192000" cy="1"/>
              <a:chOff x="0" y="3435349"/>
              <a:chExt cx="12192000" cy="1"/>
            </a:xfrm>
          </p:grpSpPr>
          <p:cxnSp>
            <p:nvCxnSpPr>
              <p:cNvPr id="16" name="Straight Connector 15">
                <a:extLst>
                  <a:ext uri="{FF2B5EF4-FFF2-40B4-BE49-F238E27FC236}">
                    <a16:creationId xmlns:a16="http://schemas.microsoft.com/office/drawing/2014/main" id="{7B5995E4-EEF3-4C5E-B1B4-DB61580403F1}"/>
                  </a:ext>
                </a:extLst>
              </p:cNvPr>
              <p:cNvCxnSpPr>
                <a:cxnSpLocks/>
              </p:cNvCxnSpPr>
              <p:nvPr/>
            </p:nvCxnSpPr>
            <p:spPr>
              <a:xfrm rot="16200000">
                <a:off x="755650" y="2679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BECE3F-F107-4ADA-B8B6-30D24843CD75}"/>
                  </a:ext>
                </a:extLst>
              </p:cNvPr>
              <p:cNvCxnSpPr>
                <a:cxnSpLocks/>
              </p:cNvCxnSpPr>
              <p:nvPr/>
            </p:nvCxnSpPr>
            <p:spPr>
              <a:xfrm rot="16200000">
                <a:off x="11436350" y="2679699"/>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C43EE554-B4F2-43A7-87C9-D5FF37C4028C}"/>
              </a:ext>
            </a:extLst>
          </p:cNvPr>
          <p:cNvGrpSpPr/>
          <p:nvPr userDrawn="1"/>
        </p:nvGrpSpPr>
        <p:grpSpPr>
          <a:xfrm>
            <a:off x="0" y="0"/>
            <a:ext cx="12192000" cy="6858000"/>
            <a:chOff x="0" y="0"/>
            <a:chExt cx="12192000" cy="6858000"/>
          </a:xfrm>
        </p:grpSpPr>
        <p:grpSp>
          <p:nvGrpSpPr>
            <p:cNvPr id="33" name="Group 32">
              <a:extLst>
                <a:ext uri="{FF2B5EF4-FFF2-40B4-BE49-F238E27FC236}">
                  <a16:creationId xmlns:a16="http://schemas.microsoft.com/office/drawing/2014/main" id="{1DE9B1A1-0151-484F-BA16-BDE76D89F530}"/>
                </a:ext>
              </a:extLst>
            </p:cNvPr>
            <p:cNvGrpSpPr/>
            <p:nvPr userDrawn="1"/>
          </p:nvGrpSpPr>
          <p:grpSpPr>
            <a:xfrm>
              <a:off x="6096000" y="0"/>
              <a:ext cx="0" cy="6858000"/>
              <a:chOff x="6134100" y="0"/>
              <a:chExt cx="0" cy="6858000"/>
            </a:xfrm>
          </p:grpSpPr>
          <p:cxnSp>
            <p:nvCxnSpPr>
              <p:cNvPr id="37" name="Straight Connector 36">
                <a:extLst>
                  <a:ext uri="{FF2B5EF4-FFF2-40B4-BE49-F238E27FC236}">
                    <a16:creationId xmlns:a16="http://schemas.microsoft.com/office/drawing/2014/main" id="{5620E038-D374-4377-9A80-B05DC8A5CF92}"/>
                  </a:ext>
                </a:extLst>
              </p:cNvPr>
              <p:cNvCxnSpPr>
                <a:cxnSpLocks/>
              </p:cNvCxnSpPr>
              <p:nvPr userDrawn="1"/>
            </p:nvCxnSpPr>
            <p:spPr>
              <a:xfrm>
                <a:off x="6134100" y="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2C9BD3-7A42-49CB-98EE-C8C1B74FA5F2}"/>
                  </a:ext>
                </a:extLst>
              </p:cNvPr>
              <p:cNvCxnSpPr>
                <a:cxnSpLocks/>
              </p:cNvCxnSpPr>
              <p:nvPr userDrawn="1"/>
            </p:nvCxnSpPr>
            <p:spPr>
              <a:xfrm>
                <a:off x="6134100" y="5346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6286DC9-6135-4B39-93E1-30835F4AD6DF}"/>
                </a:ext>
              </a:extLst>
            </p:cNvPr>
            <p:cNvGrpSpPr/>
            <p:nvPr userDrawn="1"/>
          </p:nvGrpSpPr>
          <p:grpSpPr>
            <a:xfrm>
              <a:off x="0" y="3435349"/>
              <a:ext cx="12192000" cy="1"/>
              <a:chOff x="0" y="3435349"/>
              <a:chExt cx="12192000" cy="1"/>
            </a:xfrm>
          </p:grpSpPr>
          <p:cxnSp>
            <p:nvCxnSpPr>
              <p:cNvPr id="35" name="Straight Connector 34">
                <a:extLst>
                  <a:ext uri="{FF2B5EF4-FFF2-40B4-BE49-F238E27FC236}">
                    <a16:creationId xmlns:a16="http://schemas.microsoft.com/office/drawing/2014/main" id="{20094F8A-61F1-45F2-AE9B-328DF14B3B9E}"/>
                  </a:ext>
                </a:extLst>
              </p:cNvPr>
              <p:cNvCxnSpPr>
                <a:cxnSpLocks/>
              </p:cNvCxnSpPr>
              <p:nvPr userDrawn="1"/>
            </p:nvCxnSpPr>
            <p:spPr>
              <a:xfrm rot="16200000">
                <a:off x="755650" y="2679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B1E2D52-B0EE-4289-BA51-8C0B59CA5DEC}"/>
                  </a:ext>
                </a:extLst>
              </p:cNvPr>
              <p:cNvCxnSpPr>
                <a:cxnSpLocks/>
              </p:cNvCxnSpPr>
              <p:nvPr userDrawn="1"/>
            </p:nvCxnSpPr>
            <p:spPr>
              <a:xfrm rot="16200000">
                <a:off x="11436350" y="2679699"/>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sp>
        <p:nvSpPr>
          <p:cNvPr id="26" name="Text Placeholder 35">
            <a:extLst>
              <a:ext uri="{FF2B5EF4-FFF2-40B4-BE49-F238E27FC236}">
                <a16:creationId xmlns:a16="http://schemas.microsoft.com/office/drawing/2014/main" id="{C22EB038-93BA-A44B-9A5E-9C7B337DDB2B}"/>
              </a:ext>
            </a:extLst>
          </p:cNvPr>
          <p:cNvSpPr>
            <a:spLocks noGrp="1"/>
          </p:cNvSpPr>
          <p:nvPr>
            <p:ph type="body" sz="quarter" idx="10" hasCustomPrompt="1"/>
          </p:nvPr>
        </p:nvSpPr>
        <p:spPr>
          <a:xfrm>
            <a:off x="1752600" y="1619250"/>
            <a:ext cx="8686800" cy="3619500"/>
          </a:xfrm>
          <a:prstGeom prst="rect">
            <a:avLst/>
          </a:prstGeom>
        </p:spPr>
        <p:txBody>
          <a:bodyPr anchor="ctr"/>
          <a:lstStyle>
            <a:lvl1pPr marL="0" indent="0" algn="ctr">
              <a:lnSpc>
                <a:spcPct val="80000"/>
              </a:lnSpc>
              <a:buNone/>
              <a:defRPr sz="5400" b="1" cap="all" baseline="0">
                <a:solidFill>
                  <a:schemeClr val="bg1"/>
                </a:solidFill>
                <a:latin typeface="+mj-lt"/>
              </a:defRPr>
            </a:lvl1pPr>
          </a:lstStyle>
          <a:p>
            <a:pPr lvl="0"/>
            <a:r>
              <a:rPr lang="en-US" dirty="0"/>
              <a:t>QUOTE OR BIG IDEA</a:t>
            </a:r>
          </a:p>
        </p:txBody>
      </p:sp>
      <p:pic>
        <p:nvPicPr>
          <p:cNvPr id="27" name="Picture 26">
            <a:extLst>
              <a:ext uri="{FF2B5EF4-FFF2-40B4-BE49-F238E27FC236}">
                <a16:creationId xmlns:a16="http://schemas.microsoft.com/office/drawing/2014/main" id="{5CA9A023-A29E-7C41-814D-7ECB5B12623E}"/>
              </a:ext>
            </a:extLst>
          </p:cNvPr>
          <p:cNvPicPr>
            <a:picLocks noChangeAspect="1"/>
          </p:cNvPicPr>
          <p:nvPr userDrawn="1"/>
        </p:nvPicPr>
        <p:blipFill>
          <a:blip r:embed="rId2"/>
          <a:stretch>
            <a:fillRect/>
          </a:stretch>
        </p:blipFill>
        <p:spPr>
          <a:xfrm>
            <a:off x="445208" y="6489968"/>
            <a:ext cx="221542" cy="202932"/>
          </a:xfrm>
          <a:prstGeom prst="rect">
            <a:avLst/>
          </a:prstGeom>
        </p:spPr>
      </p:pic>
      <p:sp>
        <p:nvSpPr>
          <p:cNvPr id="20" name="Rectangle 19">
            <a:extLst>
              <a:ext uri="{FF2B5EF4-FFF2-40B4-BE49-F238E27FC236}">
                <a16:creationId xmlns:a16="http://schemas.microsoft.com/office/drawing/2014/main" id="{DA37ACA8-65D4-534E-850D-8DABD6B351A9}"/>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bg2"/>
                </a:solidFill>
                <a:effectLst/>
                <a:latin typeface="+mn-lt"/>
                <a:ea typeface="+mn-ea"/>
                <a:cs typeface="+mn-cs"/>
              </a:rPr>
              <a:t>© 2019 Snowflake </a:t>
            </a:r>
            <a:r>
              <a:rPr lang="en-US" sz="800" b="0" i="0" dirty="0">
                <a:solidFill>
                  <a:schemeClr val="bg2"/>
                </a:solidFill>
                <a:effectLst/>
                <a:latin typeface="+mn-lt"/>
              </a:rPr>
              <a:t>Inc. All Rights Reserved</a:t>
            </a:r>
            <a:endParaRPr lang="en-US" sz="800" dirty="0">
              <a:solidFill>
                <a:schemeClr val="bg2"/>
              </a:solidFill>
              <a:latin typeface="+mn-lt"/>
            </a:endParaRPr>
          </a:p>
        </p:txBody>
      </p:sp>
    </p:spTree>
    <p:extLst>
      <p:ext uri="{BB962C8B-B14F-4D97-AF65-F5344CB8AC3E}">
        <p14:creationId xmlns:p14="http://schemas.microsoft.com/office/powerpoint/2010/main" val="3911759210"/>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ull">
    <p:bg>
      <p:bgPr>
        <a:solidFill>
          <a:srgbClr val="00354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49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2938" name="Picture 2937">
            <a:extLst>
              <a:ext uri="{FF2B5EF4-FFF2-40B4-BE49-F238E27FC236}">
                <a16:creationId xmlns:a16="http://schemas.microsoft.com/office/drawing/2014/main" id="{4286A7B4-1CD8-3544-A621-6DAD96C5B4C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2" name="Picture 31">
            <a:extLst>
              <a:ext uri="{FF2B5EF4-FFF2-40B4-BE49-F238E27FC236}">
                <a16:creationId xmlns:a16="http://schemas.microsoft.com/office/drawing/2014/main" id="{DAB0D3B1-DD85-274B-B235-1ECE5ACDCCA1}"/>
              </a:ext>
            </a:extLst>
          </p:cNvPr>
          <p:cNvPicPr>
            <a:picLocks noChangeAspect="1"/>
          </p:cNvPicPr>
          <p:nvPr userDrawn="1"/>
        </p:nvPicPr>
        <p:blipFill>
          <a:blip r:embed="rId3"/>
          <a:stretch>
            <a:fillRect/>
          </a:stretch>
        </p:blipFill>
        <p:spPr>
          <a:xfrm>
            <a:off x="3820967" y="2360422"/>
            <a:ext cx="4446156" cy="1058185"/>
          </a:xfrm>
          <a:prstGeom prst="rect">
            <a:avLst/>
          </a:prstGeom>
        </p:spPr>
      </p:pic>
      <p:sp>
        <p:nvSpPr>
          <p:cNvPr id="1471" name="TextBox 1470">
            <a:extLst>
              <a:ext uri="{FF2B5EF4-FFF2-40B4-BE49-F238E27FC236}">
                <a16:creationId xmlns:a16="http://schemas.microsoft.com/office/drawing/2014/main" id="{10E185CF-405C-416B-B370-9FE0F69B94E6}"/>
              </a:ext>
            </a:extLst>
          </p:cNvPr>
          <p:cNvSpPr txBox="1"/>
          <p:nvPr/>
        </p:nvSpPr>
        <p:spPr>
          <a:xfrm>
            <a:off x="5060329" y="3549439"/>
            <a:ext cx="1958623" cy="461665"/>
          </a:xfrm>
          <a:prstGeom prst="rect">
            <a:avLst/>
          </a:prstGeom>
          <a:noFill/>
        </p:spPr>
        <p:txBody>
          <a:bodyPr wrap="square" rtlCol="0">
            <a:spAutoFit/>
          </a:bodyPr>
          <a:lstStyle/>
          <a:p>
            <a:pPr algn="ctr"/>
            <a:r>
              <a:rPr lang="en-US" sz="2400" cap="all" baseline="0" dirty="0">
                <a:solidFill>
                  <a:schemeClr val="accent1">
                    <a:lumMod val="50000"/>
                    <a:alpha val="64000"/>
                  </a:schemeClr>
                </a:solidFill>
                <a:latin typeface="Arial THIN"/>
              </a:rPr>
              <a:t>THANK YOU</a:t>
            </a:r>
          </a:p>
        </p:txBody>
      </p:sp>
      <p:sp>
        <p:nvSpPr>
          <p:cNvPr id="1474" name="Freeform 6">
            <a:extLst>
              <a:ext uri="{FF2B5EF4-FFF2-40B4-BE49-F238E27FC236}">
                <a16:creationId xmlns:a16="http://schemas.microsoft.com/office/drawing/2014/main" id="{559B5017-D663-4EF2-AE27-EB15B516B15D}"/>
              </a:ext>
            </a:extLst>
          </p:cNvPr>
          <p:cNvSpPr>
            <a:spLocks/>
          </p:cNvSpPr>
          <p:nvPr/>
        </p:nvSpPr>
        <p:spPr bwMode="auto">
          <a:xfrm>
            <a:off x="5486679" y="4048998"/>
            <a:ext cx="186098" cy="151345"/>
          </a:xfrm>
          <a:custGeom>
            <a:avLst/>
            <a:gdLst>
              <a:gd name="T0" fmla="*/ 296 w 940"/>
              <a:gd name="T1" fmla="*/ 764 h 764"/>
              <a:gd name="T2" fmla="*/ 844 w 940"/>
              <a:gd name="T3" fmla="*/ 215 h 764"/>
              <a:gd name="T4" fmla="*/ 844 w 940"/>
              <a:gd name="T5" fmla="*/ 190 h 764"/>
              <a:gd name="T6" fmla="*/ 940 w 940"/>
              <a:gd name="T7" fmla="*/ 91 h 764"/>
              <a:gd name="T8" fmla="*/ 829 w 940"/>
              <a:gd name="T9" fmla="*/ 121 h 764"/>
              <a:gd name="T10" fmla="*/ 914 w 940"/>
              <a:gd name="T11" fmla="*/ 14 h 764"/>
              <a:gd name="T12" fmla="*/ 791 w 940"/>
              <a:gd name="T13" fmla="*/ 61 h 764"/>
              <a:gd name="T14" fmla="*/ 651 w 940"/>
              <a:gd name="T15" fmla="*/ 0 h 764"/>
              <a:gd name="T16" fmla="*/ 458 w 940"/>
              <a:gd name="T17" fmla="*/ 193 h 764"/>
              <a:gd name="T18" fmla="*/ 463 w 940"/>
              <a:gd name="T19" fmla="*/ 237 h 764"/>
              <a:gd name="T20" fmla="*/ 65 w 940"/>
              <a:gd name="T21" fmla="*/ 35 h 764"/>
              <a:gd name="T22" fmla="*/ 39 w 940"/>
              <a:gd name="T23" fmla="*/ 132 h 764"/>
              <a:gd name="T24" fmla="*/ 125 w 940"/>
              <a:gd name="T25" fmla="*/ 293 h 764"/>
              <a:gd name="T26" fmla="*/ 38 w 940"/>
              <a:gd name="T27" fmla="*/ 269 h 764"/>
              <a:gd name="T28" fmla="*/ 38 w 940"/>
              <a:gd name="T29" fmla="*/ 271 h 764"/>
              <a:gd name="T30" fmla="*/ 192 w 940"/>
              <a:gd name="T31" fmla="*/ 460 h 764"/>
              <a:gd name="T32" fmla="*/ 142 w 940"/>
              <a:gd name="T33" fmla="*/ 467 h 764"/>
              <a:gd name="T34" fmla="*/ 105 w 940"/>
              <a:gd name="T35" fmla="*/ 464 h 764"/>
              <a:gd name="T36" fmla="*/ 285 w 940"/>
              <a:gd name="T37" fmla="*/ 597 h 764"/>
              <a:gd name="T38" fmla="*/ 46 w 940"/>
              <a:gd name="T39" fmla="*/ 680 h 764"/>
              <a:gd name="T40" fmla="*/ 0 w 940"/>
              <a:gd name="T41" fmla="*/ 677 h 764"/>
              <a:gd name="T42" fmla="*/ 296 w 940"/>
              <a:gd name="T43"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0" h="764">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chemeClr val="accent1">
              <a:lumMod val="50000"/>
              <a:alpha val="2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87" name="Freeform 17">
            <a:extLst>
              <a:ext uri="{FF2B5EF4-FFF2-40B4-BE49-F238E27FC236}">
                <a16:creationId xmlns:a16="http://schemas.microsoft.com/office/drawing/2014/main" id="{9F7A0C89-9F61-4698-BA97-9B67B1A58C49}"/>
              </a:ext>
            </a:extLst>
          </p:cNvPr>
          <p:cNvSpPr>
            <a:spLocks noEditPoints="1"/>
          </p:cNvSpPr>
          <p:nvPr/>
        </p:nvSpPr>
        <p:spPr bwMode="auto">
          <a:xfrm>
            <a:off x="5820493" y="4043887"/>
            <a:ext cx="38851" cy="161567"/>
          </a:xfrm>
          <a:custGeom>
            <a:avLst/>
            <a:gdLst>
              <a:gd name="T0" fmla="*/ 16 w 235"/>
              <a:gd name="T1" fmla="*/ 325 h 978"/>
              <a:gd name="T2" fmla="*/ 219 w 235"/>
              <a:gd name="T3" fmla="*/ 325 h 978"/>
              <a:gd name="T4" fmla="*/ 219 w 235"/>
              <a:gd name="T5" fmla="*/ 978 h 978"/>
              <a:gd name="T6" fmla="*/ 16 w 235"/>
              <a:gd name="T7" fmla="*/ 978 h 978"/>
              <a:gd name="T8" fmla="*/ 16 w 235"/>
              <a:gd name="T9" fmla="*/ 325 h 978"/>
              <a:gd name="T10" fmla="*/ 118 w 235"/>
              <a:gd name="T11" fmla="*/ 0 h 978"/>
              <a:gd name="T12" fmla="*/ 235 w 235"/>
              <a:gd name="T13" fmla="*/ 118 h 978"/>
              <a:gd name="T14" fmla="*/ 118 w 235"/>
              <a:gd name="T15" fmla="*/ 236 h 978"/>
              <a:gd name="T16" fmla="*/ 0 w 235"/>
              <a:gd name="T17" fmla="*/ 118 h 978"/>
              <a:gd name="T18" fmla="*/ 118 w 235"/>
              <a:gd name="T19"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978">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chemeClr val="accent1">
              <a:lumMod val="50000"/>
              <a:alpha val="2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88" name="Freeform 18">
            <a:extLst>
              <a:ext uri="{FF2B5EF4-FFF2-40B4-BE49-F238E27FC236}">
                <a16:creationId xmlns:a16="http://schemas.microsoft.com/office/drawing/2014/main" id="{ABDB5B7E-4401-4523-A286-AAE4F7124153}"/>
              </a:ext>
            </a:extLst>
          </p:cNvPr>
          <p:cNvSpPr>
            <a:spLocks/>
          </p:cNvSpPr>
          <p:nvPr/>
        </p:nvSpPr>
        <p:spPr bwMode="auto">
          <a:xfrm>
            <a:off x="5877742" y="4094972"/>
            <a:ext cx="104505" cy="110482"/>
          </a:xfrm>
          <a:custGeom>
            <a:avLst/>
            <a:gdLst>
              <a:gd name="T0" fmla="*/ 0 w 633"/>
              <a:gd name="T1" fmla="*/ 16 h 669"/>
              <a:gd name="T2" fmla="*/ 194 w 633"/>
              <a:gd name="T3" fmla="*/ 16 h 669"/>
              <a:gd name="T4" fmla="*/ 194 w 633"/>
              <a:gd name="T5" fmla="*/ 105 h 669"/>
              <a:gd name="T6" fmla="*/ 197 w 633"/>
              <a:gd name="T7" fmla="*/ 105 h 669"/>
              <a:gd name="T8" fmla="*/ 389 w 633"/>
              <a:gd name="T9" fmla="*/ 0 h 669"/>
              <a:gd name="T10" fmla="*/ 633 w 633"/>
              <a:gd name="T11" fmla="*/ 311 h 669"/>
              <a:gd name="T12" fmla="*/ 633 w 633"/>
              <a:gd name="T13" fmla="*/ 669 h 669"/>
              <a:gd name="T14" fmla="*/ 430 w 633"/>
              <a:gd name="T15" fmla="*/ 669 h 669"/>
              <a:gd name="T16" fmla="*/ 430 w 633"/>
              <a:gd name="T17" fmla="*/ 352 h 669"/>
              <a:gd name="T18" fmla="*/ 324 w 633"/>
              <a:gd name="T19" fmla="*/ 178 h 669"/>
              <a:gd name="T20" fmla="*/ 203 w 633"/>
              <a:gd name="T21" fmla="*/ 346 h 669"/>
              <a:gd name="T22" fmla="*/ 203 w 633"/>
              <a:gd name="T23" fmla="*/ 669 h 669"/>
              <a:gd name="T24" fmla="*/ 0 w 633"/>
              <a:gd name="T25" fmla="*/ 669 h 669"/>
              <a:gd name="T26" fmla="*/ 0 w 633"/>
              <a:gd name="T27" fmla="*/ 16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3" h="669">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chemeClr val="accent1">
              <a:lumMod val="50000"/>
              <a:alpha val="2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96" name="Freeform 25">
            <a:extLst>
              <a:ext uri="{FF2B5EF4-FFF2-40B4-BE49-F238E27FC236}">
                <a16:creationId xmlns:a16="http://schemas.microsoft.com/office/drawing/2014/main" id="{521C8BB5-B2F6-430D-8116-0324315E3F8D}"/>
              </a:ext>
            </a:extLst>
          </p:cNvPr>
          <p:cNvSpPr>
            <a:spLocks noEditPoints="1"/>
          </p:cNvSpPr>
          <p:nvPr/>
        </p:nvSpPr>
        <p:spPr bwMode="auto">
          <a:xfrm>
            <a:off x="6129963" y="4072450"/>
            <a:ext cx="171413" cy="120108"/>
          </a:xfrm>
          <a:custGeom>
            <a:avLst/>
            <a:gdLst>
              <a:gd name="T0" fmla="*/ 476 w 486"/>
              <a:gd name="T1" fmla="*/ 53 h 340"/>
              <a:gd name="T2" fmla="*/ 433 w 486"/>
              <a:gd name="T3" fmla="*/ 10 h 340"/>
              <a:gd name="T4" fmla="*/ 243 w 486"/>
              <a:gd name="T5" fmla="*/ 0 h 340"/>
              <a:gd name="T6" fmla="*/ 53 w 486"/>
              <a:gd name="T7" fmla="*/ 10 h 340"/>
              <a:gd name="T8" fmla="*/ 10 w 486"/>
              <a:gd name="T9" fmla="*/ 53 h 340"/>
              <a:gd name="T10" fmla="*/ 0 w 486"/>
              <a:gd name="T11" fmla="*/ 170 h 340"/>
              <a:gd name="T12" fmla="*/ 10 w 486"/>
              <a:gd name="T13" fmla="*/ 287 h 340"/>
              <a:gd name="T14" fmla="*/ 53 w 486"/>
              <a:gd name="T15" fmla="*/ 330 h 340"/>
              <a:gd name="T16" fmla="*/ 243 w 486"/>
              <a:gd name="T17" fmla="*/ 340 h 340"/>
              <a:gd name="T18" fmla="*/ 433 w 486"/>
              <a:gd name="T19" fmla="*/ 330 h 340"/>
              <a:gd name="T20" fmla="*/ 476 w 486"/>
              <a:gd name="T21" fmla="*/ 287 h 340"/>
              <a:gd name="T22" fmla="*/ 486 w 486"/>
              <a:gd name="T23" fmla="*/ 170 h 340"/>
              <a:gd name="T24" fmla="*/ 476 w 486"/>
              <a:gd name="T25" fmla="*/ 53 h 340"/>
              <a:gd name="T26" fmla="*/ 194 w 486"/>
              <a:gd name="T27" fmla="*/ 243 h 340"/>
              <a:gd name="T28" fmla="*/ 194 w 486"/>
              <a:gd name="T29" fmla="*/ 97 h 340"/>
              <a:gd name="T30" fmla="*/ 321 w 486"/>
              <a:gd name="T31" fmla="*/ 170 h 340"/>
              <a:gd name="T32" fmla="*/ 194 w 486"/>
              <a:gd name="T33" fmla="*/ 24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6" h="340">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chemeClr val="accent1">
              <a:lumMod val="50000"/>
              <a:alpha val="2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500" name="Freeform 29">
            <a:extLst>
              <a:ext uri="{FF2B5EF4-FFF2-40B4-BE49-F238E27FC236}">
                <a16:creationId xmlns:a16="http://schemas.microsoft.com/office/drawing/2014/main" id="{62F74441-4F7C-44A7-8DE2-987CBFAC25CB}"/>
              </a:ext>
            </a:extLst>
          </p:cNvPr>
          <p:cNvSpPr>
            <a:spLocks/>
          </p:cNvSpPr>
          <p:nvPr/>
        </p:nvSpPr>
        <p:spPr bwMode="auto">
          <a:xfrm>
            <a:off x="6449094" y="4052867"/>
            <a:ext cx="143508" cy="143608"/>
          </a:xfrm>
          <a:custGeom>
            <a:avLst/>
            <a:gdLst>
              <a:gd name="T0" fmla="*/ 3870 w 4096"/>
              <a:gd name="T1" fmla="*/ 0 h 4096"/>
              <a:gd name="T2" fmla="*/ 226 w 4096"/>
              <a:gd name="T3" fmla="*/ 0 h 4096"/>
              <a:gd name="T4" fmla="*/ 0 w 4096"/>
              <a:gd name="T5" fmla="*/ 226 h 4096"/>
              <a:gd name="T6" fmla="*/ 0 w 4096"/>
              <a:gd name="T7" fmla="*/ 3870 h 4096"/>
              <a:gd name="T8" fmla="*/ 226 w 4096"/>
              <a:gd name="T9" fmla="*/ 4096 h 4096"/>
              <a:gd name="T10" fmla="*/ 2188 w 4096"/>
              <a:gd name="T11" fmla="*/ 4096 h 4096"/>
              <a:gd name="T12" fmla="*/ 2188 w 4096"/>
              <a:gd name="T13" fmla="*/ 2512 h 4096"/>
              <a:gd name="T14" fmla="*/ 1656 w 4096"/>
              <a:gd name="T15" fmla="*/ 2512 h 4096"/>
              <a:gd name="T16" fmla="*/ 1656 w 4096"/>
              <a:gd name="T17" fmla="*/ 1892 h 4096"/>
              <a:gd name="T18" fmla="*/ 2188 w 4096"/>
              <a:gd name="T19" fmla="*/ 1892 h 4096"/>
              <a:gd name="T20" fmla="*/ 2188 w 4096"/>
              <a:gd name="T21" fmla="*/ 1436 h 4096"/>
              <a:gd name="T22" fmla="*/ 2983 w 4096"/>
              <a:gd name="T23" fmla="*/ 619 h 4096"/>
              <a:gd name="T24" fmla="*/ 3460 w 4096"/>
              <a:gd name="T25" fmla="*/ 643 h 4096"/>
              <a:gd name="T26" fmla="*/ 3460 w 4096"/>
              <a:gd name="T27" fmla="*/ 1196 h 4096"/>
              <a:gd name="T28" fmla="*/ 3134 w 4096"/>
              <a:gd name="T29" fmla="*/ 1196 h 4096"/>
              <a:gd name="T30" fmla="*/ 2828 w 4096"/>
              <a:gd name="T31" fmla="*/ 1497 h 4096"/>
              <a:gd name="T32" fmla="*/ 2828 w 4096"/>
              <a:gd name="T33" fmla="*/ 1892 h 4096"/>
              <a:gd name="T34" fmla="*/ 3442 w 4096"/>
              <a:gd name="T35" fmla="*/ 1892 h 4096"/>
              <a:gd name="T36" fmla="*/ 3362 w 4096"/>
              <a:gd name="T37" fmla="*/ 2512 h 4096"/>
              <a:gd name="T38" fmla="*/ 2828 w 4096"/>
              <a:gd name="T39" fmla="*/ 2512 h 4096"/>
              <a:gd name="T40" fmla="*/ 2828 w 4096"/>
              <a:gd name="T41" fmla="*/ 4096 h 4096"/>
              <a:gd name="T42" fmla="*/ 3870 w 4096"/>
              <a:gd name="T43" fmla="*/ 4096 h 4096"/>
              <a:gd name="T44" fmla="*/ 4096 w 4096"/>
              <a:gd name="T45" fmla="*/ 3870 h 4096"/>
              <a:gd name="T46" fmla="*/ 4096 w 4096"/>
              <a:gd name="T47" fmla="*/ 226 h 4096"/>
              <a:gd name="T48" fmla="*/ 3870 w 4096"/>
              <a:gd name="T49" fmla="*/ 0 h 4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96" h="4096">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chemeClr val="accent1">
              <a:lumMod val="50000"/>
              <a:alpha val="28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940" name="Freeform 2939">
            <a:extLst>
              <a:ext uri="{FF2B5EF4-FFF2-40B4-BE49-F238E27FC236}">
                <a16:creationId xmlns:a16="http://schemas.microsoft.com/office/drawing/2014/main" id="{81E1FE0A-DBB7-B046-AB7C-10F27D890866}"/>
              </a:ext>
            </a:extLst>
          </p:cNvPr>
          <p:cNvSpPr>
            <a:spLocks/>
          </p:cNvSpPr>
          <p:nvPr/>
        </p:nvSpPr>
        <p:spPr bwMode="auto">
          <a:xfrm>
            <a:off x="1" y="3110088"/>
            <a:ext cx="2675184" cy="3747911"/>
          </a:xfrm>
          <a:custGeom>
            <a:avLst/>
            <a:gdLst>
              <a:gd name="connsiteX0" fmla="*/ 0 w 2817257"/>
              <a:gd name="connsiteY0" fmla="*/ 0 h 3946954"/>
              <a:gd name="connsiteX1" fmla="*/ 124981 w 2817257"/>
              <a:gd name="connsiteY1" fmla="*/ 72324 h 3946954"/>
              <a:gd name="connsiteX2" fmla="*/ 2257644 w 2817257"/>
              <a:gd name="connsiteY2" fmla="*/ 1306437 h 3946954"/>
              <a:gd name="connsiteX3" fmla="*/ 2778733 w 2817257"/>
              <a:gd name="connsiteY3" fmla="*/ 1977701 h 3946954"/>
              <a:gd name="connsiteX4" fmla="*/ 2816862 w 2817257"/>
              <a:gd name="connsiteY4" fmla="*/ 2241753 h 3946954"/>
              <a:gd name="connsiteX5" fmla="*/ 2766024 w 2817257"/>
              <a:gd name="connsiteY5" fmla="*/ 2604426 h 3946954"/>
              <a:gd name="connsiteX6" fmla="*/ 2257644 w 2817257"/>
              <a:gd name="connsiteY6" fmla="*/ 3243877 h 3946954"/>
              <a:gd name="connsiteX7" fmla="*/ 1047065 w 2817257"/>
              <a:gd name="connsiteY7" fmla="*/ 3946954 h 3946954"/>
              <a:gd name="connsiteX8" fmla="*/ 1511 w 2817257"/>
              <a:gd name="connsiteY8" fmla="*/ 3946954 h 3946954"/>
              <a:gd name="connsiteX9" fmla="*/ 0 w 2817257"/>
              <a:gd name="connsiteY9" fmla="*/ 3946954 h 394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7257" h="3946954">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5000"/>
            </a:srgbClr>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941" name="Freeform 2940">
            <a:extLst>
              <a:ext uri="{FF2B5EF4-FFF2-40B4-BE49-F238E27FC236}">
                <a16:creationId xmlns:a16="http://schemas.microsoft.com/office/drawing/2014/main" id="{C3ABD8C6-12EC-4A4B-B42C-3C0F363867F3}"/>
              </a:ext>
            </a:extLst>
          </p:cNvPr>
          <p:cNvSpPr/>
          <p:nvPr/>
        </p:nvSpPr>
        <p:spPr>
          <a:xfrm rot="16200000">
            <a:off x="7949293" y="2615292"/>
            <a:ext cx="3114898" cy="5370516"/>
          </a:xfrm>
          <a:custGeom>
            <a:avLst/>
            <a:gdLst>
              <a:gd name="connsiteX0" fmla="*/ 3352800 w 3352800"/>
              <a:gd name="connsiteY0" fmla="*/ 5780692 h 5780692"/>
              <a:gd name="connsiteX1" fmla="*/ 0 w 3352800"/>
              <a:gd name="connsiteY1" fmla="*/ 5780692 h 5780692"/>
              <a:gd name="connsiteX2" fmla="*/ 0 w 3352800"/>
              <a:gd name="connsiteY2" fmla="*/ 0 h 5780692"/>
            </a:gdLst>
            <a:ahLst/>
            <a:cxnLst>
              <a:cxn ang="0">
                <a:pos x="connsiteX0" y="connsiteY0"/>
              </a:cxn>
              <a:cxn ang="0">
                <a:pos x="connsiteX1" y="connsiteY1"/>
              </a:cxn>
              <a:cxn ang="0">
                <a:pos x="connsiteX2" y="connsiteY2"/>
              </a:cxn>
            </a:cxnLst>
            <a:rect l="l" t="t" r="r" b="b"/>
            <a:pathLst>
              <a:path w="3352800" h="5780692">
                <a:moveTo>
                  <a:pt x="3352800" y="5780692"/>
                </a:moveTo>
                <a:lnTo>
                  <a:pt x="0" y="5780692"/>
                </a:lnTo>
                <a:lnTo>
                  <a:pt x="0" y="0"/>
                </a:lnTo>
                <a:close/>
              </a:path>
            </a:pathLst>
          </a:custGeom>
          <a:solidFill>
            <a:srgbClr val="66757A">
              <a:alpha val="5000"/>
            </a:srgb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2943" name="Freeform 14">
            <a:extLst>
              <a:ext uri="{FF2B5EF4-FFF2-40B4-BE49-F238E27FC236}">
                <a16:creationId xmlns:a16="http://schemas.microsoft.com/office/drawing/2014/main" id="{B74ED8B7-4131-1141-B48B-ADDCE1B69D09}"/>
              </a:ext>
            </a:extLst>
          </p:cNvPr>
          <p:cNvSpPr>
            <a:spLocks/>
          </p:cNvSpPr>
          <p:nvPr/>
        </p:nvSpPr>
        <p:spPr bwMode="auto">
          <a:xfrm>
            <a:off x="8668099" y="492980"/>
            <a:ext cx="3523899" cy="5209469"/>
          </a:xfrm>
          <a:custGeom>
            <a:avLst/>
            <a:gdLst>
              <a:gd name="T0" fmla="*/ 15 w 1373"/>
              <a:gd name="T1" fmla="*/ 911 h 2026"/>
              <a:gd name="T2" fmla="*/ 1 w 1373"/>
              <a:gd name="T3" fmla="*/ 1001 h 2026"/>
              <a:gd name="T4" fmla="*/ 18 w 1373"/>
              <a:gd name="T5" fmla="*/ 1125 h 2026"/>
              <a:gd name="T6" fmla="*/ 92 w 1373"/>
              <a:gd name="T7" fmla="*/ 1260 h 2026"/>
              <a:gd name="T8" fmla="*/ 193 w 1373"/>
              <a:gd name="T9" fmla="*/ 1344 h 2026"/>
              <a:gd name="T10" fmla="*/ 1090 w 1373"/>
              <a:gd name="T11" fmla="*/ 1862 h 2026"/>
              <a:gd name="T12" fmla="*/ 1373 w 1373"/>
              <a:gd name="T13" fmla="*/ 2026 h 2026"/>
              <a:gd name="T14" fmla="*/ 1373 w 1373"/>
              <a:gd name="T15" fmla="*/ 1143 h 2026"/>
              <a:gd name="T16" fmla="*/ 1148 w 1373"/>
              <a:gd name="T17" fmla="*/ 1013 h 2026"/>
              <a:gd name="T18" fmla="*/ 1373 w 1373"/>
              <a:gd name="T19" fmla="*/ 883 h 2026"/>
              <a:gd name="T20" fmla="*/ 1373 w 1373"/>
              <a:gd name="T21" fmla="*/ 0 h 2026"/>
              <a:gd name="T22" fmla="*/ 193 w 1373"/>
              <a:gd name="T23" fmla="*/ 681 h 2026"/>
              <a:gd name="T24" fmla="*/ 15 w 1373"/>
              <a:gd name="T25" fmla="*/ 911 h 2026"/>
              <a:gd name="connsiteX0" fmla="*/ 103 w 9994"/>
              <a:gd name="connsiteY0" fmla="*/ 4497 h 10000"/>
              <a:gd name="connsiteX1" fmla="*/ 1 w 9994"/>
              <a:gd name="connsiteY1" fmla="*/ 4941 h 10000"/>
              <a:gd name="connsiteX2" fmla="*/ 125 w 9994"/>
              <a:gd name="connsiteY2" fmla="*/ 5553 h 10000"/>
              <a:gd name="connsiteX3" fmla="*/ 664 w 9994"/>
              <a:gd name="connsiteY3" fmla="*/ 6219 h 10000"/>
              <a:gd name="connsiteX4" fmla="*/ 1400 w 9994"/>
              <a:gd name="connsiteY4" fmla="*/ 6634 h 10000"/>
              <a:gd name="connsiteX5" fmla="*/ 7933 w 9994"/>
              <a:gd name="connsiteY5" fmla="*/ 9191 h 10000"/>
              <a:gd name="connsiteX6" fmla="*/ 9994 w 9994"/>
              <a:gd name="connsiteY6" fmla="*/ 10000 h 10000"/>
              <a:gd name="connsiteX7" fmla="*/ 9994 w 9994"/>
              <a:gd name="connsiteY7" fmla="*/ 5642 h 10000"/>
              <a:gd name="connsiteX8" fmla="*/ 9994 w 9994"/>
              <a:gd name="connsiteY8" fmla="*/ 4358 h 10000"/>
              <a:gd name="connsiteX9" fmla="*/ 9994 w 9994"/>
              <a:gd name="connsiteY9" fmla="*/ 0 h 10000"/>
              <a:gd name="connsiteX10" fmla="*/ 1400 w 9994"/>
              <a:gd name="connsiteY10" fmla="*/ 3361 h 10000"/>
              <a:gd name="connsiteX11" fmla="*/ 103 w 9994"/>
              <a:gd name="connsiteY11" fmla="*/ 4497 h 10000"/>
              <a:gd name="connsiteX0" fmla="*/ 103 w 10000"/>
              <a:gd name="connsiteY0" fmla="*/ 4497 h 10000"/>
              <a:gd name="connsiteX1" fmla="*/ 1 w 10000"/>
              <a:gd name="connsiteY1" fmla="*/ 4941 h 10000"/>
              <a:gd name="connsiteX2" fmla="*/ 125 w 10000"/>
              <a:gd name="connsiteY2" fmla="*/ 5553 h 10000"/>
              <a:gd name="connsiteX3" fmla="*/ 664 w 10000"/>
              <a:gd name="connsiteY3" fmla="*/ 6219 h 10000"/>
              <a:gd name="connsiteX4" fmla="*/ 1401 w 10000"/>
              <a:gd name="connsiteY4" fmla="*/ 6634 h 10000"/>
              <a:gd name="connsiteX5" fmla="*/ 7938 w 10000"/>
              <a:gd name="connsiteY5" fmla="*/ 9191 h 10000"/>
              <a:gd name="connsiteX6" fmla="*/ 10000 w 10000"/>
              <a:gd name="connsiteY6" fmla="*/ 10000 h 10000"/>
              <a:gd name="connsiteX7" fmla="*/ 10000 w 10000"/>
              <a:gd name="connsiteY7" fmla="*/ 5642 h 10000"/>
              <a:gd name="connsiteX8" fmla="*/ 10000 w 10000"/>
              <a:gd name="connsiteY8" fmla="*/ 0 h 10000"/>
              <a:gd name="connsiteX9" fmla="*/ 1401 w 10000"/>
              <a:gd name="connsiteY9" fmla="*/ 3361 h 10000"/>
              <a:gd name="connsiteX10" fmla="*/ 103 w 10000"/>
              <a:gd name="connsiteY10" fmla="*/ 4497 h 10000"/>
              <a:gd name="connsiteX0" fmla="*/ 103 w 10000"/>
              <a:gd name="connsiteY0" fmla="*/ 4497 h 10000"/>
              <a:gd name="connsiteX1" fmla="*/ 1 w 10000"/>
              <a:gd name="connsiteY1" fmla="*/ 4941 h 10000"/>
              <a:gd name="connsiteX2" fmla="*/ 125 w 10000"/>
              <a:gd name="connsiteY2" fmla="*/ 5553 h 10000"/>
              <a:gd name="connsiteX3" fmla="*/ 664 w 10000"/>
              <a:gd name="connsiteY3" fmla="*/ 6219 h 10000"/>
              <a:gd name="connsiteX4" fmla="*/ 1401 w 10000"/>
              <a:gd name="connsiteY4" fmla="*/ 6634 h 10000"/>
              <a:gd name="connsiteX5" fmla="*/ 7938 w 10000"/>
              <a:gd name="connsiteY5" fmla="*/ 9191 h 10000"/>
              <a:gd name="connsiteX6" fmla="*/ 10000 w 10000"/>
              <a:gd name="connsiteY6" fmla="*/ 10000 h 10000"/>
              <a:gd name="connsiteX7" fmla="*/ 10000 w 10000"/>
              <a:gd name="connsiteY7" fmla="*/ 0 h 10000"/>
              <a:gd name="connsiteX8" fmla="*/ 1401 w 10000"/>
              <a:gd name="connsiteY8" fmla="*/ 3361 h 10000"/>
              <a:gd name="connsiteX9" fmla="*/ 103 w 10000"/>
              <a:gd name="connsiteY9" fmla="*/ 44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103" y="4497"/>
                </a:moveTo>
                <a:cubicBezTo>
                  <a:pt x="38" y="4645"/>
                  <a:pt x="9" y="4793"/>
                  <a:pt x="1" y="4941"/>
                </a:cubicBezTo>
                <a:cubicBezTo>
                  <a:pt x="-6" y="5148"/>
                  <a:pt x="30" y="5355"/>
                  <a:pt x="125" y="5553"/>
                </a:cubicBezTo>
                <a:cubicBezTo>
                  <a:pt x="234" y="5800"/>
                  <a:pt x="416" y="6027"/>
                  <a:pt x="664" y="6219"/>
                </a:cubicBezTo>
                <a:cubicBezTo>
                  <a:pt x="869" y="6382"/>
                  <a:pt x="1109" y="6520"/>
                  <a:pt x="1401" y="6634"/>
                </a:cubicBezTo>
                <a:lnTo>
                  <a:pt x="7938" y="9191"/>
                </a:lnTo>
                <a:lnTo>
                  <a:pt x="10000" y="10000"/>
                </a:lnTo>
                <a:lnTo>
                  <a:pt x="10000" y="0"/>
                </a:lnTo>
                <a:lnTo>
                  <a:pt x="1401" y="3361"/>
                </a:lnTo>
                <a:cubicBezTo>
                  <a:pt x="730" y="3623"/>
                  <a:pt x="285" y="4033"/>
                  <a:pt x="103" y="4497"/>
                </a:cubicBezTo>
                <a:close/>
              </a:path>
            </a:pathLst>
          </a:custGeom>
          <a:solidFill>
            <a:srgbClr val="2BB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B54B30-D683-F748-A7AD-DFA99D597D76}"/>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tx1">
                    <a:lumMod val="50000"/>
                    <a:lumOff val="50000"/>
                  </a:schemeClr>
                </a:solidFill>
                <a:effectLst/>
                <a:latin typeface="+mn-lt"/>
                <a:ea typeface="+mn-ea"/>
                <a:cs typeface="+mn-cs"/>
              </a:rPr>
              <a:t>© 2019 Snowflake </a:t>
            </a:r>
            <a:r>
              <a:rPr lang="en-US" sz="800" b="0" i="0" dirty="0">
                <a:solidFill>
                  <a:schemeClr val="tx1">
                    <a:lumMod val="50000"/>
                    <a:lumOff val="50000"/>
                  </a:schemeClr>
                </a:solidFill>
                <a:effectLst/>
                <a:latin typeface="+mn-lt"/>
              </a:rPr>
              <a:t>Inc. All Rights Reserved</a:t>
            </a:r>
            <a:endParaRPr lang="en-US" sz="800" dirty="0">
              <a:solidFill>
                <a:schemeClr val="tx1">
                  <a:lumMod val="50000"/>
                  <a:lumOff val="50000"/>
                </a:schemeClr>
              </a:solidFill>
              <a:latin typeface="+mn-lt"/>
            </a:endParaRPr>
          </a:p>
        </p:txBody>
      </p:sp>
    </p:spTree>
    <p:extLst>
      <p:ext uri="{BB962C8B-B14F-4D97-AF65-F5344CB8AC3E}">
        <p14:creationId xmlns:p14="http://schemas.microsoft.com/office/powerpoint/2010/main" val="2028307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Image">
    <p:spTree>
      <p:nvGrpSpPr>
        <p:cNvPr id="1" name=""/>
        <p:cNvGrpSpPr/>
        <p:nvPr/>
      </p:nvGrpSpPr>
      <p:grpSpPr>
        <a:xfrm>
          <a:off x="0" y="0"/>
          <a:ext cx="0" cy="0"/>
          <a:chOff x="0" y="0"/>
          <a:chExt cx="0" cy="0"/>
        </a:xfrm>
      </p:grpSpPr>
      <p:sp>
        <p:nvSpPr>
          <p:cNvPr id="5950" name="Text Placeholder 5949">
            <a:extLst>
              <a:ext uri="{FF2B5EF4-FFF2-40B4-BE49-F238E27FC236}">
                <a16:creationId xmlns:a16="http://schemas.microsoft.com/office/drawing/2014/main" id="{031B5E67-C2D0-47D4-BF8E-1CBF5F17F2BD}"/>
              </a:ext>
            </a:extLst>
          </p:cNvPr>
          <p:cNvSpPr>
            <a:spLocks noGrp="1"/>
          </p:cNvSpPr>
          <p:nvPr>
            <p:ph type="body" sz="quarter" idx="10" hasCustomPrompt="1"/>
          </p:nvPr>
        </p:nvSpPr>
        <p:spPr>
          <a:xfrm>
            <a:off x="571183" y="1569720"/>
            <a:ext cx="7177681" cy="2773679"/>
          </a:xfrm>
          <a:prstGeom prst="rect">
            <a:avLst/>
          </a:prstGeom>
        </p:spPr>
        <p:txBody>
          <a:bodyPr anchor="b" anchorCtr="0"/>
          <a:lstStyle>
            <a:lvl1pPr marL="0" indent="0">
              <a:lnSpc>
                <a:spcPct val="70000"/>
              </a:lnSpc>
              <a:buNone/>
              <a:defRPr sz="6000" b="1" cap="all" baseline="0">
                <a:solidFill>
                  <a:schemeClr val="bg1"/>
                </a:solidFill>
                <a:latin typeface="+mj-lt"/>
              </a:defRPr>
            </a:lvl1pPr>
          </a:lstStyle>
          <a:p>
            <a:pPr lvl="0"/>
            <a:r>
              <a:rPr lang="en-US" dirty="0"/>
              <a:t>TITLE HERE</a:t>
            </a:r>
          </a:p>
        </p:txBody>
      </p:sp>
      <p:sp>
        <p:nvSpPr>
          <p:cNvPr id="5952" name="Text Placeholder 5951">
            <a:extLst>
              <a:ext uri="{FF2B5EF4-FFF2-40B4-BE49-F238E27FC236}">
                <a16:creationId xmlns:a16="http://schemas.microsoft.com/office/drawing/2014/main" id="{C9329BB1-DCCB-4EB9-9DFC-72A78A2785A8}"/>
              </a:ext>
            </a:extLst>
          </p:cNvPr>
          <p:cNvSpPr>
            <a:spLocks noGrp="1"/>
          </p:cNvSpPr>
          <p:nvPr>
            <p:ph type="body" sz="quarter" idx="11" hasCustomPrompt="1"/>
          </p:nvPr>
        </p:nvSpPr>
        <p:spPr>
          <a:xfrm>
            <a:off x="571183" y="4419918"/>
            <a:ext cx="7185977" cy="967422"/>
          </a:xfrm>
          <a:prstGeom prst="rect">
            <a:avLst/>
          </a:prstGeom>
        </p:spPr>
        <p:txBody>
          <a:bodyPr/>
          <a:lstStyle>
            <a:lvl1pPr marL="0" indent="0">
              <a:buNone/>
              <a:defRPr sz="2100">
                <a:solidFill>
                  <a:schemeClr val="bg1"/>
                </a:solidFill>
              </a:defRPr>
            </a:lvl1pPr>
          </a:lstStyle>
          <a:p>
            <a:pPr lvl="0"/>
            <a:r>
              <a:rPr lang="en-US" dirty="0"/>
              <a:t>Subtitle</a:t>
            </a:r>
          </a:p>
        </p:txBody>
      </p:sp>
      <p:sp>
        <p:nvSpPr>
          <p:cNvPr id="5954" name="Text Placeholder 5953">
            <a:extLst>
              <a:ext uri="{FF2B5EF4-FFF2-40B4-BE49-F238E27FC236}">
                <a16:creationId xmlns:a16="http://schemas.microsoft.com/office/drawing/2014/main" id="{63418256-A7BA-4114-A82F-6CEDA06F63A1}"/>
              </a:ext>
            </a:extLst>
          </p:cNvPr>
          <p:cNvSpPr>
            <a:spLocks noGrp="1"/>
          </p:cNvSpPr>
          <p:nvPr>
            <p:ph type="body" sz="quarter" idx="12" hasCustomPrompt="1"/>
          </p:nvPr>
        </p:nvSpPr>
        <p:spPr>
          <a:xfrm>
            <a:off x="571183" y="6050598"/>
            <a:ext cx="8595677" cy="304800"/>
          </a:xfrm>
          <a:prstGeom prst="rect">
            <a:avLst/>
          </a:prstGeom>
        </p:spPr>
        <p:txBody>
          <a:bodyPr/>
          <a:lstStyle>
            <a:lvl1pPr marL="0" indent="0">
              <a:buNone/>
              <a:defRPr sz="1400" b="1">
                <a:solidFill>
                  <a:schemeClr val="bg1"/>
                </a:solidFill>
              </a:defRPr>
            </a:lvl1pPr>
          </a:lstStyle>
          <a:p>
            <a:pPr lvl="0"/>
            <a:r>
              <a:rPr lang="en-US" dirty="0"/>
              <a:t>SPEAKER NAME, TITLE    |  TODAYS DATE</a:t>
            </a:r>
          </a:p>
        </p:txBody>
      </p:sp>
      <p:sp>
        <p:nvSpPr>
          <p:cNvPr id="29" name="Slide Number Placeholder 5">
            <a:extLst>
              <a:ext uri="{FF2B5EF4-FFF2-40B4-BE49-F238E27FC236}">
                <a16:creationId xmlns:a16="http://schemas.microsoft.com/office/drawing/2014/main" id="{E8E4A429-84BB-47FB-AAC9-A0DD2C9D63D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a:t>
            </a:fld>
            <a:endParaRPr lang="en-US" dirty="0"/>
          </a:p>
        </p:txBody>
      </p:sp>
      <p:sp>
        <p:nvSpPr>
          <p:cNvPr id="7" name="Rectangle 6">
            <a:extLst>
              <a:ext uri="{FF2B5EF4-FFF2-40B4-BE49-F238E27FC236}">
                <a16:creationId xmlns:a16="http://schemas.microsoft.com/office/drawing/2014/main" id="{031C8243-0589-3F46-A91E-F10574509DFC}"/>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tx1">
                    <a:lumMod val="50000"/>
                    <a:lumOff val="50000"/>
                  </a:schemeClr>
                </a:solidFill>
                <a:effectLst/>
                <a:latin typeface="+mn-lt"/>
                <a:ea typeface="+mn-ea"/>
                <a:cs typeface="+mn-cs"/>
              </a:rPr>
              <a:t>© 2019 Snowflake </a:t>
            </a:r>
            <a:r>
              <a:rPr lang="en-US" sz="800" b="0" i="0" dirty="0">
                <a:solidFill>
                  <a:schemeClr val="tx1">
                    <a:lumMod val="50000"/>
                    <a:lumOff val="50000"/>
                  </a:schemeClr>
                </a:solidFill>
                <a:effectLst/>
                <a:latin typeface="+mn-lt"/>
              </a:rPr>
              <a:t>Inc. All Rights Reserved</a:t>
            </a:r>
            <a:endParaRPr lang="en-US" sz="800" dirty="0">
              <a:solidFill>
                <a:schemeClr val="tx1">
                  <a:lumMod val="50000"/>
                  <a:lumOff val="50000"/>
                </a:schemeClr>
              </a:solidFill>
              <a:latin typeface="+mn-lt"/>
            </a:endParaRPr>
          </a:p>
        </p:txBody>
      </p:sp>
    </p:spTree>
    <p:extLst>
      <p:ext uri="{BB962C8B-B14F-4D97-AF65-F5344CB8AC3E}">
        <p14:creationId xmlns:p14="http://schemas.microsoft.com/office/powerpoint/2010/main" val="303707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ulti-u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6DBB59C-D2A2-744D-8380-5FC3D0B653B6}"/>
              </a:ext>
            </a:extLst>
          </p:cNvPr>
          <p:cNvPicPr>
            <a:picLocks noChangeAspect="1"/>
          </p:cNvPicPr>
          <p:nvPr userDrawn="1"/>
        </p:nvPicPr>
        <p:blipFill>
          <a:blip r:embed="rId2"/>
          <a:stretch>
            <a:fillRect/>
          </a:stretch>
        </p:blipFill>
        <p:spPr>
          <a:xfrm>
            <a:off x="454537" y="6492163"/>
            <a:ext cx="212213" cy="194387"/>
          </a:xfrm>
          <a:prstGeom prst="rect">
            <a:avLst/>
          </a:prstGeom>
        </p:spPr>
      </p:pic>
      <p:sp>
        <p:nvSpPr>
          <p:cNvPr id="4" name="Text Placeholder 3">
            <a:extLst>
              <a:ext uri="{FF2B5EF4-FFF2-40B4-BE49-F238E27FC236}">
                <a16:creationId xmlns:a16="http://schemas.microsoft.com/office/drawing/2014/main" id="{4AADF1D5-B8FC-4848-A581-16004B561085}"/>
              </a:ext>
            </a:extLst>
          </p:cNvPr>
          <p:cNvSpPr>
            <a:spLocks noGrp="1"/>
          </p:cNvSpPr>
          <p:nvPr>
            <p:ph type="body" sz="quarter" idx="10" hasCustomPrompt="1"/>
          </p:nvPr>
        </p:nvSpPr>
        <p:spPr>
          <a:xfrm>
            <a:off x="381000" y="512763"/>
            <a:ext cx="11430000" cy="914400"/>
          </a:xfrm>
          <a:prstGeom prst="rect">
            <a:avLst/>
          </a:prstGeom>
        </p:spPr>
        <p:txBody>
          <a:bodyPr anchor="b" anchorCtr="0"/>
          <a:lstStyle>
            <a:lvl1pPr marL="0" indent="0" algn="ctr">
              <a:buNone/>
              <a:defRPr sz="3600" b="1" i="0" cap="all" spc="-150" baseline="0">
                <a:solidFill>
                  <a:schemeClr val="tx1"/>
                </a:solidFill>
                <a:latin typeface="Arial" panose="020B0604020202020204" pitchFamily="34" charset="0"/>
                <a:cs typeface="Arial" panose="020B0604020202020204" pitchFamily="34" charset="0"/>
              </a:defRPr>
            </a:lvl1pPr>
          </a:lstStyle>
          <a:p>
            <a:pPr lvl="0"/>
            <a:r>
              <a:rPr lang="en-US" dirty="0"/>
              <a:t>SLIDE TITLE</a:t>
            </a:r>
          </a:p>
        </p:txBody>
      </p:sp>
      <p:sp>
        <p:nvSpPr>
          <p:cNvPr id="15" name="Text Placeholder 5951">
            <a:extLst>
              <a:ext uri="{FF2B5EF4-FFF2-40B4-BE49-F238E27FC236}">
                <a16:creationId xmlns:a16="http://schemas.microsoft.com/office/drawing/2014/main" id="{6B768EB5-2760-42C1-970B-A5A9EDA66E44}"/>
              </a:ext>
            </a:extLst>
          </p:cNvPr>
          <p:cNvSpPr>
            <a:spLocks noGrp="1"/>
          </p:cNvSpPr>
          <p:nvPr>
            <p:ph type="body" sz="quarter" idx="11" hasCustomPrompt="1"/>
          </p:nvPr>
        </p:nvSpPr>
        <p:spPr>
          <a:xfrm>
            <a:off x="381000" y="1473156"/>
            <a:ext cx="11430000" cy="393382"/>
          </a:xfrm>
          <a:prstGeom prst="rect">
            <a:avLst/>
          </a:prstGeom>
        </p:spPr>
        <p:txBody>
          <a:bodyPr/>
          <a:lstStyle>
            <a:lvl1pPr marL="0" indent="0" algn="ctr">
              <a:buNone/>
              <a:defRPr sz="2100">
                <a:solidFill>
                  <a:schemeClr val="tx1">
                    <a:lumMod val="75000"/>
                    <a:lumOff val="25000"/>
                  </a:schemeClr>
                </a:solidFill>
              </a:defRPr>
            </a:lvl1pPr>
          </a:lstStyle>
          <a:p>
            <a:pPr lvl="0"/>
            <a:r>
              <a:rPr lang="en-US" dirty="0"/>
              <a:t>Subtitle</a:t>
            </a:r>
          </a:p>
        </p:txBody>
      </p:sp>
      <p:sp>
        <p:nvSpPr>
          <p:cNvPr id="29" name="Slide Number Placeholder 5">
            <a:extLst>
              <a:ext uri="{FF2B5EF4-FFF2-40B4-BE49-F238E27FC236}">
                <a16:creationId xmlns:a16="http://schemas.microsoft.com/office/drawing/2014/main" id="{DA9FDD9E-11E9-4793-8158-2B5384573FB7}"/>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a:t>
            </a:fld>
            <a:endParaRPr lang="en-US" dirty="0"/>
          </a:p>
        </p:txBody>
      </p:sp>
      <p:sp>
        <p:nvSpPr>
          <p:cNvPr id="7" name="Rectangle 6">
            <a:extLst>
              <a:ext uri="{FF2B5EF4-FFF2-40B4-BE49-F238E27FC236}">
                <a16:creationId xmlns:a16="http://schemas.microsoft.com/office/drawing/2014/main" id="{64DD0E20-A8EA-7649-BCE4-7A7D7FDDCC8F}"/>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tx1">
                    <a:lumMod val="50000"/>
                    <a:lumOff val="50000"/>
                  </a:schemeClr>
                </a:solidFill>
                <a:effectLst/>
                <a:latin typeface="+mn-lt"/>
                <a:ea typeface="+mn-ea"/>
                <a:cs typeface="+mn-cs"/>
              </a:rPr>
              <a:t>© 2019 Snowflake </a:t>
            </a:r>
            <a:r>
              <a:rPr lang="en-US" sz="800" b="0" i="0" dirty="0">
                <a:solidFill>
                  <a:schemeClr val="tx1">
                    <a:lumMod val="50000"/>
                    <a:lumOff val="50000"/>
                  </a:schemeClr>
                </a:solidFill>
                <a:effectLst/>
                <a:latin typeface="+mn-lt"/>
              </a:rPr>
              <a:t>Inc. All Rights Reserved</a:t>
            </a:r>
            <a:endParaRPr lang="en-US" sz="800" dirty="0">
              <a:solidFill>
                <a:schemeClr val="tx1">
                  <a:lumMod val="50000"/>
                  <a:lumOff val="50000"/>
                </a:schemeClr>
              </a:solidFill>
              <a:latin typeface="+mn-lt"/>
            </a:endParaRPr>
          </a:p>
        </p:txBody>
      </p:sp>
    </p:spTree>
    <p:extLst>
      <p:ext uri="{BB962C8B-B14F-4D97-AF65-F5344CB8AC3E}">
        <p14:creationId xmlns:p14="http://schemas.microsoft.com/office/powerpoint/2010/main" val="683309790"/>
      </p:ext>
    </p:extLst>
  </p:cSld>
  <p:clrMapOvr>
    <a:masterClrMapping/>
  </p:clrMapOvr>
  <p:hf hdr="0" ftr="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ne Column Layout">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A25F4C01-1207-4CC6-8719-4762E8757405}"/>
              </a:ext>
            </a:extLst>
          </p:cNvPr>
          <p:cNvSpPr>
            <a:spLocks noGrp="1"/>
          </p:cNvSpPr>
          <p:nvPr>
            <p:ph type="body" sz="quarter" idx="36"/>
          </p:nvPr>
        </p:nvSpPr>
        <p:spPr>
          <a:xfrm>
            <a:off x="381000" y="1444487"/>
            <a:ext cx="11430000" cy="4925833"/>
          </a:xfrm>
          <a:prstGeom prst="rect">
            <a:avLst/>
          </a:prstGeom>
        </p:spPr>
        <p:txBody>
          <a:bodyPr/>
          <a:lstStyle>
            <a:lvl1pPr marL="0" indent="0">
              <a:buNone/>
              <a:defRPr sz="1800"/>
            </a:lvl1pPr>
          </a:lstStyle>
          <a:p>
            <a:pPr lvl="0"/>
            <a:r>
              <a:rPr lang="en-US"/>
              <a:t>Edit Master text styles</a:t>
            </a:r>
          </a:p>
        </p:txBody>
      </p:sp>
      <p:sp>
        <p:nvSpPr>
          <p:cNvPr id="17" name="Text Placeholder 3">
            <a:extLst>
              <a:ext uri="{FF2B5EF4-FFF2-40B4-BE49-F238E27FC236}">
                <a16:creationId xmlns:a16="http://schemas.microsoft.com/office/drawing/2014/main" id="{36E8CCD0-8E07-4B4A-BFB7-C06A1DB33118}"/>
              </a:ext>
            </a:extLst>
          </p:cNvPr>
          <p:cNvSpPr>
            <a:spLocks noGrp="1"/>
          </p:cNvSpPr>
          <p:nvPr>
            <p:ph type="body" sz="quarter" idx="10" hasCustomPrompt="1"/>
          </p:nvPr>
        </p:nvSpPr>
        <p:spPr>
          <a:xfrm>
            <a:off x="381000" y="512763"/>
            <a:ext cx="11430000" cy="914400"/>
          </a:xfrm>
          <a:prstGeom prst="rect">
            <a:avLst/>
          </a:prstGeom>
        </p:spPr>
        <p:txBody>
          <a:bodyPr anchor="b" anchorCtr="0"/>
          <a:lstStyle>
            <a:lvl1pPr marL="0" indent="0" algn="ctr">
              <a:buNone/>
              <a:defRPr sz="3600" b="1" cap="all" spc="-150" baseline="0">
                <a:solidFill>
                  <a:schemeClr val="tx1"/>
                </a:solidFill>
                <a:latin typeface="+mj-lt"/>
              </a:defRPr>
            </a:lvl1pPr>
          </a:lstStyle>
          <a:p>
            <a:pPr lvl="0"/>
            <a:r>
              <a:rPr lang="en-US" dirty="0"/>
              <a:t>SLIDE TITLE</a:t>
            </a:r>
          </a:p>
        </p:txBody>
      </p:sp>
      <p:sp>
        <p:nvSpPr>
          <p:cNvPr id="29" name="Slide Number Placeholder 5">
            <a:extLst>
              <a:ext uri="{FF2B5EF4-FFF2-40B4-BE49-F238E27FC236}">
                <a16:creationId xmlns:a16="http://schemas.microsoft.com/office/drawing/2014/main" id="{BAE290C6-8B9B-4FBF-B1B9-BF43E02981E4}"/>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a:t>
            </a:fld>
            <a:endParaRPr lang="en-US" dirty="0"/>
          </a:p>
        </p:txBody>
      </p:sp>
      <p:pic>
        <p:nvPicPr>
          <p:cNvPr id="38" name="Picture 37">
            <a:extLst>
              <a:ext uri="{FF2B5EF4-FFF2-40B4-BE49-F238E27FC236}">
                <a16:creationId xmlns:a16="http://schemas.microsoft.com/office/drawing/2014/main" id="{9690712F-30A2-EE4B-91F5-61216E8FDB2B}"/>
              </a:ext>
            </a:extLst>
          </p:cNvPr>
          <p:cNvPicPr>
            <a:picLocks noChangeAspect="1"/>
          </p:cNvPicPr>
          <p:nvPr userDrawn="1"/>
        </p:nvPicPr>
        <p:blipFill>
          <a:blip r:embed="rId2"/>
          <a:stretch>
            <a:fillRect/>
          </a:stretch>
        </p:blipFill>
        <p:spPr>
          <a:xfrm>
            <a:off x="454537" y="6492163"/>
            <a:ext cx="212213" cy="194387"/>
          </a:xfrm>
          <a:prstGeom prst="rect">
            <a:avLst/>
          </a:prstGeom>
        </p:spPr>
      </p:pic>
      <p:sp>
        <p:nvSpPr>
          <p:cNvPr id="7" name="Rectangle 6">
            <a:extLst>
              <a:ext uri="{FF2B5EF4-FFF2-40B4-BE49-F238E27FC236}">
                <a16:creationId xmlns:a16="http://schemas.microsoft.com/office/drawing/2014/main" id="{00600A01-3132-664F-A0BD-5E46EE87C140}"/>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tx1">
                    <a:lumMod val="50000"/>
                    <a:lumOff val="50000"/>
                  </a:schemeClr>
                </a:solidFill>
                <a:effectLst/>
                <a:latin typeface="+mn-lt"/>
                <a:ea typeface="+mn-ea"/>
                <a:cs typeface="+mn-cs"/>
              </a:rPr>
              <a:t>© 2019 Snowflake </a:t>
            </a:r>
            <a:r>
              <a:rPr lang="en-US" sz="800" b="0" i="0" dirty="0">
                <a:solidFill>
                  <a:schemeClr val="tx1">
                    <a:lumMod val="50000"/>
                    <a:lumOff val="50000"/>
                  </a:schemeClr>
                </a:solidFill>
                <a:effectLst/>
                <a:latin typeface="+mn-lt"/>
              </a:rPr>
              <a:t>Inc. All Rights Reserved</a:t>
            </a:r>
            <a:endParaRPr lang="en-US" sz="800" dirty="0">
              <a:solidFill>
                <a:schemeClr val="tx1">
                  <a:lumMod val="50000"/>
                  <a:lumOff val="50000"/>
                </a:schemeClr>
              </a:solidFill>
              <a:latin typeface="+mn-lt"/>
            </a:endParaRPr>
          </a:p>
        </p:txBody>
      </p:sp>
    </p:spTree>
    <p:extLst>
      <p:ext uri="{BB962C8B-B14F-4D97-AF65-F5344CB8AC3E}">
        <p14:creationId xmlns:p14="http://schemas.microsoft.com/office/powerpoint/2010/main" val="3383560300"/>
      </p:ext>
    </p:extLst>
  </p:cSld>
  <p:clrMapOvr>
    <a:masterClrMapping/>
  </p:clrMapOvr>
  <p:hf hdr="0" ftr="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E34534B-2051-7B4F-9216-129893B5E559}"/>
              </a:ext>
            </a:extLst>
          </p:cNvPr>
          <p:cNvSpPr/>
          <p:nvPr userDrawn="1"/>
        </p:nvSpPr>
        <p:spPr>
          <a:xfrm>
            <a:off x="7515696" y="2255574"/>
            <a:ext cx="4676305" cy="4602426"/>
          </a:xfrm>
          <a:custGeom>
            <a:avLst/>
            <a:gdLst>
              <a:gd name="connsiteX0" fmla="*/ 4676305 w 4676305"/>
              <a:gd name="connsiteY0" fmla="*/ 0 h 4602426"/>
              <a:gd name="connsiteX1" fmla="*/ 4676305 w 4676305"/>
              <a:gd name="connsiteY1" fmla="*/ 2656059 h 4602426"/>
              <a:gd name="connsiteX2" fmla="*/ 4491197 w 4676305"/>
              <a:gd name="connsiteY2" fmla="*/ 2763226 h 4602426"/>
              <a:gd name="connsiteX3" fmla="*/ 3473161 w 4676305"/>
              <a:gd name="connsiteY3" fmla="*/ 3352612 h 4602426"/>
              <a:gd name="connsiteX4" fmla="*/ 4650953 w 4676305"/>
              <a:gd name="connsiteY4" fmla="*/ 4032052 h 4602426"/>
              <a:gd name="connsiteX5" fmla="*/ 4676305 w 4676305"/>
              <a:gd name="connsiteY5" fmla="*/ 4046677 h 4602426"/>
              <a:gd name="connsiteX6" fmla="*/ 4676305 w 4676305"/>
              <a:gd name="connsiteY6" fmla="*/ 4602426 h 4602426"/>
              <a:gd name="connsiteX7" fmla="*/ 1010917 w 4676305"/>
              <a:gd name="connsiteY7" fmla="*/ 4602426 h 4602426"/>
              <a:gd name="connsiteX8" fmla="*/ 937870 w 4676305"/>
              <a:gd name="connsiteY8" fmla="*/ 4560178 h 4602426"/>
              <a:gd name="connsiteX9" fmla="*/ 580927 w 4676305"/>
              <a:gd name="connsiteY9" fmla="*/ 4353730 h 4602426"/>
              <a:gd name="connsiteX10" fmla="*/ 54654 w 4676305"/>
              <a:gd name="connsiteY10" fmla="*/ 3693129 h 4602426"/>
              <a:gd name="connsiteX11" fmla="*/ 212 w 4676305"/>
              <a:gd name="connsiteY11" fmla="*/ 3316290 h 4602426"/>
              <a:gd name="connsiteX12" fmla="*/ 43312 w 4676305"/>
              <a:gd name="connsiteY12" fmla="*/ 3041607 h 4602426"/>
              <a:gd name="connsiteX13" fmla="*/ 580927 w 4676305"/>
              <a:gd name="connsiteY13" fmla="*/ 2346954 h 4602426"/>
              <a:gd name="connsiteX14" fmla="*/ 4509827 w 4676305"/>
              <a:gd name="connsiteY14" fmla="*/ 76845 h 4602426"/>
              <a:gd name="connsiteX15" fmla="*/ 4650292 w 4676305"/>
              <a:gd name="connsiteY15" fmla="*/ 8671 h 460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76305" h="4602426">
                <a:moveTo>
                  <a:pt x="4676305" y="0"/>
                </a:moveTo>
                <a:lnTo>
                  <a:pt x="4676305" y="2656059"/>
                </a:lnTo>
                <a:lnTo>
                  <a:pt x="4491197" y="2763226"/>
                </a:lnTo>
                <a:cubicBezTo>
                  <a:pt x="4219399" y="2920582"/>
                  <a:pt x="3884879" y="3114251"/>
                  <a:pt x="3473161" y="3352612"/>
                </a:cubicBezTo>
                <a:cubicBezTo>
                  <a:pt x="3473161" y="3352612"/>
                  <a:pt x="3473161" y="3352612"/>
                  <a:pt x="4650953" y="4032052"/>
                </a:cubicBezTo>
                <a:lnTo>
                  <a:pt x="4676305" y="4046677"/>
                </a:lnTo>
                <a:lnTo>
                  <a:pt x="4676305" y="4602426"/>
                </a:lnTo>
                <a:lnTo>
                  <a:pt x="1010917" y="4602426"/>
                </a:lnTo>
                <a:lnTo>
                  <a:pt x="937870" y="4560178"/>
                </a:lnTo>
                <a:cubicBezTo>
                  <a:pt x="822646" y="4493535"/>
                  <a:pt x="703705" y="4424742"/>
                  <a:pt x="580927" y="4353730"/>
                </a:cubicBezTo>
                <a:cubicBezTo>
                  <a:pt x="317790" y="4201633"/>
                  <a:pt x="136317" y="3961001"/>
                  <a:pt x="54654" y="3693129"/>
                </a:cubicBezTo>
                <a:cubicBezTo>
                  <a:pt x="13822" y="3568273"/>
                  <a:pt x="-2057" y="3441146"/>
                  <a:pt x="212" y="3316290"/>
                </a:cubicBezTo>
                <a:cubicBezTo>
                  <a:pt x="4749" y="3225486"/>
                  <a:pt x="18359" y="3132412"/>
                  <a:pt x="43312" y="3041607"/>
                </a:cubicBezTo>
                <a:cubicBezTo>
                  <a:pt x="120438" y="2760114"/>
                  <a:pt x="306448" y="2505861"/>
                  <a:pt x="580927" y="2346954"/>
                </a:cubicBezTo>
                <a:cubicBezTo>
                  <a:pt x="580927" y="2346954"/>
                  <a:pt x="580927" y="2346954"/>
                  <a:pt x="4509827" y="76845"/>
                </a:cubicBezTo>
                <a:cubicBezTo>
                  <a:pt x="4555762" y="50739"/>
                  <a:pt x="4602690" y="28037"/>
                  <a:pt x="4650292" y="8671"/>
                </a:cubicBezTo>
                <a:close/>
              </a:path>
            </a:pathLst>
          </a:custGeom>
          <a:solidFill>
            <a:srgbClr val="F2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4">
            <a:extLst>
              <a:ext uri="{FF2B5EF4-FFF2-40B4-BE49-F238E27FC236}">
                <a16:creationId xmlns:a16="http://schemas.microsoft.com/office/drawing/2014/main" id="{CF48385B-6C9F-0B4E-9E93-73BD6A936AA0}"/>
              </a:ext>
            </a:extLst>
          </p:cNvPr>
          <p:cNvSpPr>
            <a:spLocks/>
          </p:cNvSpPr>
          <p:nvPr userDrawn="1"/>
        </p:nvSpPr>
        <p:spPr bwMode="auto">
          <a:xfrm flipH="1">
            <a:off x="0" y="91439"/>
            <a:ext cx="4197837" cy="6202045"/>
          </a:xfrm>
          <a:custGeom>
            <a:avLst/>
            <a:gdLst>
              <a:gd name="T0" fmla="*/ 15 w 1373"/>
              <a:gd name="T1" fmla="*/ 911 h 2026"/>
              <a:gd name="T2" fmla="*/ 1 w 1373"/>
              <a:gd name="T3" fmla="*/ 1001 h 2026"/>
              <a:gd name="T4" fmla="*/ 18 w 1373"/>
              <a:gd name="T5" fmla="*/ 1125 h 2026"/>
              <a:gd name="T6" fmla="*/ 92 w 1373"/>
              <a:gd name="T7" fmla="*/ 1260 h 2026"/>
              <a:gd name="T8" fmla="*/ 193 w 1373"/>
              <a:gd name="T9" fmla="*/ 1344 h 2026"/>
              <a:gd name="T10" fmla="*/ 1090 w 1373"/>
              <a:gd name="T11" fmla="*/ 1862 h 2026"/>
              <a:gd name="T12" fmla="*/ 1373 w 1373"/>
              <a:gd name="T13" fmla="*/ 2026 h 2026"/>
              <a:gd name="T14" fmla="*/ 1373 w 1373"/>
              <a:gd name="T15" fmla="*/ 1143 h 2026"/>
              <a:gd name="T16" fmla="*/ 1148 w 1373"/>
              <a:gd name="T17" fmla="*/ 1013 h 2026"/>
              <a:gd name="T18" fmla="*/ 1373 w 1373"/>
              <a:gd name="T19" fmla="*/ 883 h 2026"/>
              <a:gd name="T20" fmla="*/ 1373 w 1373"/>
              <a:gd name="T21" fmla="*/ 0 h 2026"/>
              <a:gd name="T22" fmla="*/ 193 w 1373"/>
              <a:gd name="T23" fmla="*/ 681 h 2026"/>
              <a:gd name="T24" fmla="*/ 15 w 1373"/>
              <a:gd name="T25" fmla="*/ 911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3" h="2026">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alpha val="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Shape 31">
            <a:extLst>
              <a:ext uri="{FF2B5EF4-FFF2-40B4-BE49-F238E27FC236}">
                <a16:creationId xmlns:a16="http://schemas.microsoft.com/office/drawing/2014/main" id="{4A399A19-1748-C74D-81F2-E93DCABE5977}"/>
              </a:ext>
            </a:extLst>
          </p:cNvPr>
          <p:cNvSpPr/>
          <p:nvPr userDrawn="1"/>
        </p:nvSpPr>
        <p:spPr>
          <a:xfrm>
            <a:off x="9098924" y="1"/>
            <a:ext cx="3093076" cy="3047053"/>
          </a:xfrm>
          <a:custGeom>
            <a:avLst/>
            <a:gdLst>
              <a:gd name="connsiteX0" fmla="*/ 83819 w 3093076"/>
              <a:gd name="connsiteY0" fmla="*/ 0 h 3047053"/>
              <a:gd name="connsiteX1" fmla="*/ 2605289 w 3093076"/>
              <a:gd name="connsiteY1" fmla="*/ 0 h 3047053"/>
              <a:gd name="connsiteX2" fmla="*/ 2740383 w 3093076"/>
              <a:gd name="connsiteY2" fmla="*/ 79060 h 3047053"/>
              <a:gd name="connsiteX3" fmla="*/ 2924337 w 3093076"/>
              <a:gd name="connsiteY3" fmla="*/ 186713 h 3047053"/>
              <a:gd name="connsiteX4" fmla="*/ 3093076 w 3093076"/>
              <a:gd name="connsiteY4" fmla="*/ 285463 h 3047053"/>
              <a:gd name="connsiteX5" fmla="*/ 3093076 w 3093076"/>
              <a:gd name="connsiteY5" fmla="*/ 1745768 h 3047053"/>
              <a:gd name="connsiteX6" fmla="*/ 3042135 w 3093076"/>
              <a:gd name="connsiteY6" fmla="*/ 1775580 h 3047053"/>
              <a:gd name="connsiteX7" fmla="*/ 1022097 w 3093076"/>
              <a:gd name="connsiteY7" fmla="*/ 2957747 h 3047053"/>
              <a:gd name="connsiteX8" fmla="*/ 89477 w 3093076"/>
              <a:gd name="connsiteY8" fmla="*/ 2696749 h 3047053"/>
              <a:gd name="connsiteX9" fmla="*/ 334099 w 3093076"/>
              <a:gd name="connsiteY9" fmla="*/ 1760227 h 3047053"/>
              <a:gd name="connsiteX10" fmla="*/ 1633651 w 3093076"/>
              <a:gd name="connsiteY10" fmla="*/ 1007939 h 3047053"/>
              <a:gd name="connsiteX11" fmla="*/ 334099 w 3093076"/>
              <a:gd name="connsiteY11" fmla="*/ 271004 h 3047053"/>
              <a:gd name="connsiteX12" fmla="*/ 134627 w 3093076"/>
              <a:gd name="connsiteY12" fmla="*/ 85811 h 304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3076" h="3047053">
                <a:moveTo>
                  <a:pt x="83819" y="0"/>
                </a:moveTo>
                <a:lnTo>
                  <a:pt x="2605289" y="0"/>
                </a:lnTo>
                <a:lnTo>
                  <a:pt x="2740383" y="79060"/>
                </a:lnTo>
                <a:cubicBezTo>
                  <a:pt x="2799635" y="113735"/>
                  <a:pt x="2860929" y="149606"/>
                  <a:pt x="2924337" y="186713"/>
                </a:cubicBezTo>
                <a:lnTo>
                  <a:pt x="3093076" y="285463"/>
                </a:lnTo>
                <a:lnTo>
                  <a:pt x="3093076" y="1745768"/>
                </a:lnTo>
                <a:lnTo>
                  <a:pt x="3042135" y="1775580"/>
                </a:lnTo>
                <a:cubicBezTo>
                  <a:pt x="2753558" y="1944461"/>
                  <a:pt x="2176404" y="2282223"/>
                  <a:pt x="1022097" y="2957747"/>
                </a:cubicBezTo>
                <a:cubicBezTo>
                  <a:pt x="701031" y="3141981"/>
                  <a:pt x="272943" y="3034511"/>
                  <a:pt x="89477" y="2696749"/>
                </a:cubicBezTo>
                <a:cubicBezTo>
                  <a:pt x="-93989" y="2374340"/>
                  <a:pt x="13033" y="1959814"/>
                  <a:pt x="334099" y="1760227"/>
                </a:cubicBezTo>
                <a:cubicBezTo>
                  <a:pt x="334099" y="1760227"/>
                  <a:pt x="334099" y="1760227"/>
                  <a:pt x="1633651" y="1007939"/>
                </a:cubicBezTo>
                <a:cubicBezTo>
                  <a:pt x="1633651" y="1007939"/>
                  <a:pt x="1633651" y="1007939"/>
                  <a:pt x="334099" y="271004"/>
                </a:cubicBezTo>
                <a:cubicBezTo>
                  <a:pt x="253832" y="221107"/>
                  <a:pt x="186944" y="157777"/>
                  <a:pt x="134627" y="85811"/>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AADF1D5-B8FC-4848-A581-16004B561085}"/>
              </a:ext>
            </a:extLst>
          </p:cNvPr>
          <p:cNvSpPr>
            <a:spLocks noGrp="1"/>
          </p:cNvSpPr>
          <p:nvPr>
            <p:ph type="body" sz="quarter" idx="10" hasCustomPrompt="1"/>
          </p:nvPr>
        </p:nvSpPr>
        <p:spPr>
          <a:xfrm>
            <a:off x="369570" y="512763"/>
            <a:ext cx="11430000" cy="914400"/>
          </a:xfrm>
          <a:prstGeom prst="rect">
            <a:avLst/>
          </a:prstGeom>
        </p:spPr>
        <p:txBody>
          <a:bodyPr anchor="b" anchorCtr="0"/>
          <a:lstStyle>
            <a:lvl1pPr marL="0" indent="0" algn="ctr">
              <a:buNone/>
              <a:defRPr sz="3600" b="1" i="0" cap="all" spc="-150" baseline="0">
                <a:solidFill>
                  <a:schemeClr val="tx1"/>
                </a:solidFill>
                <a:latin typeface="Arial" panose="020B0604020202020204" pitchFamily="34" charset="0"/>
                <a:cs typeface="Arial" panose="020B0604020202020204" pitchFamily="34" charset="0"/>
              </a:defRPr>
            </a:lvl1pPr>
          </a:lstStyle>
          <a:p>
            <a:pPr lvl="0"/>
            <a:r>
              <a:rPr lang="en-US" dirty="0"/>
              <a:t>Your agenda</a:t>
            </a:r>
          </a:p>
        </p:txBody>
      </p:sp>
      <p:sp>
        <p:nvSpPr>
          <p:cNvPr id="29" name="Slide Number Placeholder 5">
            <a:extLst>
              <a:ext uri="{FF2B5EF4-FFF2-40B4-BE49-F238E27FC236}">
                <a16:creationId xmlns:a16="http://schemas.microsoft.com/office/drawing/2014/main" id="{DA9FDD9E-11E9-4793-8158-2B5384573FB7}"/>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a:t>
            </a:fld>
            <a:endParaRPr lang="en-US" dirty="0"/>
          </a:p>
        </p:txBody>
      </p:sp>
      <p:pic>
        <p:nvPicPr>
          <p:cNvPr id="26" name="Picture 25">
            <a:extLst>
              <a:ext uri="{FF2B5EF4-FFF2-40B4-BE49-F238E27FC236}">
                <a16:creationId xmlns:a16="http://schemas.microsoft.com/office/drawing/2014/main" id="{CB567D36-4092-164C-98A3-0578F54B07A4}"/>
              </a:ext>
            </a:extLst>
          </p:cNvPr>
          <p:cNvPicPr>
            <a:picLocks noChangeAspect="1"/>
          </p:cNvPicPr>
          <p:nvPr userDrawn="1"/>
        </p:nvPicPr>
        <p:blipFill>
          <a:blip r:embed="rId2"/>
          <a:stretch>
            <a:fillRect/>
          </a:stretch>
        </p:blipFill>
        <p:spPr>
          <a:xfrm>
            <a:off x="454537" y="6492163"/>
            <a:ext cx="212213" cy="194387"/>
          </a:xfrm>
          <a:prstGeom prst="rect">
            <a:avLst/>
          </a:prstGeom>
        </p:spPr>
      </p:pic>
      <p:sp>
        <p:nvSpPr>
          <p:cNvPr id="9" name="Rectangle 8">
            <a:extLst>
              <a:ext uri="{FF2B5EF4-FFF2-40B4-BE49-F238E27FC236}">
                <a16:creationId xmlns:a16="http://schemas.microsoft.com/office/drawing/2014/main" id="{63CB41DB-CAE6-AE4D-9788-C81EF7F544D4}"/>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tx1">
                    <a:lumMod val="50000"/>
                    <a:lumOff val="50000"/>
                  </a:schemeClr>
                </a:solidFill>
                <a:effectLst/>
                <a:latin typeface="+mn-lt"/>
                <a:ea typeface="+mn-ea"/>
                <a:cs typeface="+mn-cs"/>
              </a:rPr>
              <a:t>© 2019 Snowflake </a:t>
            </a:r>
            <a:r>
              <a:rPr lang="en-US" sz="800" b="0" i="0" dirty="0">
                <a:solidFill>
                  <a:schemeClr val="tx1">
                    <a:lumMod val="50000"/>
                    <a:lumOff val="50000"/>
                  </a:schemeClr>
                </a:solidFill>
                <a:effectLst/>
                <a:latin typeface="+mn-lt"/>
              </a:rPr>
              <a:t>Inc. All Rights Reserved</a:t>
            </a:r>
            <a:endParaRPr lang="en-US" sz="800" dirty="0">
              <a:solidFill>
                <a:schemeClr val="tx1">
                  <a:lumMod val="50000"/>
                  <a:lumOff val="50000"/>
                </a:schemeClr>
              </a:solidFill>
              <a:latin typeface="+mn-lt"/>
            </a:endParaRPr>
          </a:p>
        </p:txBody>
      </p:sp>
    </p:spTree>
    <p:extLst>
      <p:ext uri="{BB962C8B-B14F-4D97-AF65-F5344CB8AC3E}">
        <p14:creationId xmlns:p14="http://schemas.microsoft.com/office/powerpoint/2010/main" val="3980822387"/>
      </p:ext>
    </p:extLst>
  </p:cSld>
  <p:clrMapOvr>
    <a:masterClrMapping/>
  </p:clrMapOvr>
  <p:hf hdr="0" ftr="0"/>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C5B320-BF99-4A37-9B3C-64BE934164CA}"/>
              </a:ext>
            </a:extLst>
          </p:cNvPr>
          <p:cNvSpPr/>
          <p:nvPr/>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5">
            <a:extLst>
              <a:ext uri="{FF2B5EF4-FFF2-40B4-BE49-F238E27FC236}">
                <a16:creationId xmlns:a16="http://schemas.microsoft.com/office/drawing/2014/main" id="{E810D790-26E3-4294-B2EE-713B04AD0F27}"/>
              </a:ext>
            </a:extLst>
          </p:cNvPr>
          <p:cNvSpPr>
            <a:spLocks/>
          </p:cNvSpPr>
          <p:nvPr userDrawn="1"/>
        </p:nvSpPr>
        <p:spPr bwMode="auto">
          <a:xfrm>
            <a:off x="8032751" y="342900"/>
            <a:ext cx="1984140" cy="2122488"/>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Shape 40">
            <a:extLst>
              <a:ext uri="{FF2B5EF4-FFF2-40B4-BE49-F238E27FC236}">
                <a16:creationId xmlns:a16="http://schemas.microsoft.com/office/drawing/2014/main" id="{170026D7-25E9-4A94-B69B-15336C1FF998}"/>
              </a:ext>
            </a:extLst>
          </p:cNvPr>
          <p:cNvSpPr/>
          <p:nvPr userDrawn="1"/>
        </p:nvSpPr>
        <p:spPr>
          <a:xfrm>
            <a:off x="6099175" y="3222626"/>
            <a:ext cx="4248542" cy="3635375"/>
          </a:xfrm>
          <a:custGeom>
            <a:avLst/>
            <a:gdLst>
              <a:gd name="connsiteX0" fmla="*/ 0 w 4248542"/>
              <a:gd name="connsiteY0" fmla="*/ 0 h 3635375"/>
              <a:gd name="connsiteX1" fmla="*/ 3688930 w 4248542"/>
              <a:gd name="connsiteY1" fmla="*/ 2134683 h 3635375"/>
              <a:gd name="connsiteX2" fmla="*/ 4210019 w 4248542"/>
              <a:gd name="connsiteY2" fmla="*/ 2805947 h 3635375"/>
              <a:gd name="connsiteX3" fmla="*/ 4248147 w 4248542"/>
              <a:gd name="connsiteY3" fmla="*/ 3069999 h 3635375"/>
              <a:gd name="connsiteX4" fmla="*/ 4197309 w 4248542"/>
              <a:gd name="connsiteY4" fmla="*/ 3432672 h 3635375"/>
              <a:gd name="connsiteX5" fmla="*/ 4120109 w 4248542"/>
              <a:gd name="connsiteY5" fmla="*/ 3622062 h 3635375"/>
              <a:gd name="connsiteX6" fmla="*/ 4112399 w 4248542"/>
              <a:gd name="connsiteY6" fmla="*/ 3635375 h 3635375"/>
              <a:gd name="connsiteX7" fmla="*/ 0 w 4248542"/>
              <a:gd name="connsiteY7" fmla="*/ 3635375 h 3635375"/>
              <a:gd name="connsiteX8" fmla="*/ 0 w 4248542"/>
              <a:gd name="connsiteY8" fmla="*/ 3623553 h 3635375"/>
              <a:gd name="connsiteX9" fmla="*/ 896019 w 4248542"/>
              <a:gd name="connsiteY9" fmla="*/ 3104994 h 3635375"/>
              <a:gd name="connsiteX10" fmla="*/ 0 w 4248542"/>
              <a:gd name="connsiteY10" fmla="*/ 2586434 h 3635375"/>
              <a:gd name="connsiteX11" fmla="*/ 0 w 4248542"/>
              <a:gd name="connsiteY11" fmla="*/ 0 h 36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542" h="3635375">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EDAFC39-A732-4A9B-8A0F-3DEDC7657097}"/>
              </a:ext>
            </a:extLst>
          </p:cNvPr>
          <p:cNvSpPr/>
          <p:nvPr userDrawn="1"/>
        </p:nvSpPr>
        <p:spPr>
          <a:xfrm>
            <a:off x="9578868" y="845800"/>
            <a:ext cx="2613132" cy="3741797"/>
          </a:xfrm>
          <a:custGeom>
            <a:avLst/>
            <a:gdLst>
              <a:gd name="connsiteX0" fmla="*/ 2613132 w 2613132"/>
              <a:gd name="connsiteY0" fmla="*/ 0 h 3741797"/>
              <a:gd name="connsiteX1" fmla="*/ 2613132 w 2613132"/>
              <a:gd name="connsiteY1" fmla="*/ 1482383 h 3741797"/>
              <a:gd name="connsiteX2" fmla="*/ 2480582 w 2613132"/>
              <a:gd name="connsiteY2" fmla="*/ 1558999 h 3741797"/>
              <a:gd name="connsiteX3" fmla="*/ 1938975 w 2613132"/>
              <a:gd name="connsiteY3" fmla="*/ 1872053 h 3741797"/>
              <a:gd name="connsiteX4" fmla="*/ 2507127 w 2613132"/>
              <a:gd name="connsiteY4" fmla="*/ 2199667 h 3741797"/>
              <a:gd name="connsiteX5" fmla="*/ 2613132 w 2613132"/>
              <a:gd name="connsiteY5" fmla="*/ 2260793 h 3741797"/>
              <a:gd name="connsiteX6" fmla="*/ 2613132 w 2613132"/>
              <a:gd name="connsiteY6" fmla="*/ 3741797 h 3741797"/>
              <a:gd name="connsiteX7" fmla="*/ 2518746 w 2613132"/>
              <a:gd name="connsiteY7" fmla="*/ 3699509 h 3741797"/>
              <a:gd name="connsiteX8" fmla="*/ 324746 w 2613132"/>
              <a:gd name="connsiteY8" fmla="*/ 2431617 h 3741797"/>
              <a:gd name="connsiteX9" fmla="*/ 28945 w 2613132"/>
              <a:gd name="connsiteY9" fmla="*/ 2061392 h 3741797"/>
              <a:gd name="connsiteX10" fmla="*/ 210 w 2613132"/>
              <a:gd name="connsiteY10" fmla="*/ 1851767 h 3741797"/>
              <a:gd name="connsiteX11" fmla="*/ 23874 w 2613132"/>
              <a:gd name="connsiteY11" fmla="*/ 1699620 h 3741797"/>
              <a:gd name="connsiteX12" fmla="*/ 324746 w 2613132"/>
              <a:gd name="connsiteY12" fmla="*/ 1310799 h 3741797"/>
              <a:gd name="connsiteX13" fmla="*/ 2518746 w 2613132"/>
              <a:gd name="connsiteY13" fmla="*/ 44597 h 3741797"/>
              <a:gd name="connsiteX14" fmla="*/ 2607725 w 2613132"/>
              <a:gd name="connsiteY14" fmla="*/ 1663 h 374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13132" h="3741797">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5">
            <a:extLst>
              <a:ext uri="{FF2B5EF4-FFF2-40B4-BE49-F238E27FC236}">
                <a16:creationId xmlns:a16="http://schemas.microsoft.com/office/drawing/2014/main" id="{5F9AB594-5190-4D97-AD36-757B138BD43B}"/>
              </a:ext>
            </a:extLst>
          </p:cNvPr>
          <p:cNvSpPr>
            <a:spLocks/>
          </p:cNvSpPr>
          <p:nvPr userDrawn="1"/>
        </p:nvSpPr>
        <p:spPr bwMode="auto">
          <a:xfrm>
            <a:off x="8655051" y="3671382"/>
            <a:ext cx="2101850" cy="2248406"/>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6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45AC0B37-2D5C-4C70-9011-A2363E16786E}"/>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DE3EE176-6E20-47D1-8B74-EEB6C90FB916}"/>
              </a:ext>
            </a:extLst>
          </p:cNvPr>
          <p:cNvSpPr>
            <a:spLocks/>
          </p:cNvSpPr>
          <p:nvPr/>
        </p:nvSpPr>
        <p:spPr bwMode="auto">
          <a:xfrm>
            <a:off x="8032751" y="342900"/>
            <a:ext cx="1984140" cy="2122488"/>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3B799CE8-E248-42AC-9971-04BAF2BBA2CA}"/>
              </a:ext>
            </a:extLst>
          </p:cNvPr>
          <p:cNvSpPr/>
          <p:nvPr/>
        </p:nvSpPr>
        <p:spPr>
          <a:xfrm>
            <a:off x="6099175" y="3222626"/>
            <a:ext cx="4248542" cy="3635375"/>
          </a:xfrm>
          <a:custGeom>
            <a:avLst/>
            <a:gdLst>
              <a:gd name="connsiteX0" fmla="*/ 0 w 4248542"/>
              <a:gd name="connsiteY0" fmla="*/ 0 h 3635375"/>
              <a:gd name="connsiteX1" fmla="*/ 3688930 w 4248542"/>
              <a:gd name="connsiteY1" fmla="*/ 2134683 h 3635375"/>
              <a:gd name="connsiteX2" fmla="*/ 4210019 w 4248542"/>
              <a:gd name="connsiteY2" fmla="*/ 2805947 h 3635375"/>
              <a:gd name="connsiteX3" fmla="*/ 4248147 w 4248542"/>
              <a:gd name="connsiteY3" fmla="*/ 3069999 h 3635375"/>
              <a:gd name="connsiteX4" fmla="*/ 4197309 w 4248542"/>
              <a:gd name="connsiteY4" fmla="*/ 3432672 h 3635375"/>
              <a:gd name="connsiteX5" fmla="*/ 4120109 w 4248542"/>
              <a:gd name="connsiteY5" fmla="*/ 3622062 h 3635375"/>
              <a:gd name="connsiteX6" fmla="*/ 4112399 w 4248542"/>
              <a:gd name="connsiteY6" fmla="*/ 3635375 h 3635375"/>
              <a:gd name="connsiteX7" fmla="*/ 0 w 4248542"/>
              <a:gd name="connsiteY7" fmla="*/ 3635375 h 3635375"/>
              <a:gd name="connsiteX8" fmla="*/ 0 w 4248542"/>
              <a:gd name="connsiteY8" fmla="*/ 3623553 h 3635375"/>
              <a:gd name="connsiteX9" fmla="*/ 896019 w 4248542"/>
              <a:gd name="connsiteY9" fmla="*/ 3104994 h 3635375"/>
              <a:gd name="connsiteX10" fmla="*/ 0 w 4248542"/>
              <a:gd name="connsiteY10" fmla="*/ 2586434 h 3635375"/>
              <a:gd name="connsiteX11" fmla="*/ 0 w 4248542"/>
              <a:gd name="connsiteY11" fmla="*/ 0 h 36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542" h="3635375">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7A122DDB-221F-461B-A33B-04147FEE5517}"/>
              </a:ext>
            </a:extLst>
          </p:cNvPr>
          <p:cNvSpPr/>
          <p:nvPr/>
        </p:nvSpPr>
        <p:spPr>
          <a:xfrm>
            <a:off x="9578868" y="845800"/>
            <a:ext cx="2613132" cy="3741797"/>
          </a:xfrm>
          <a:custGeom>
            <a:avLst/>
            <a:gdLst>
              <a:gd name="connsiteX0" fmla="*/ 2613132 w 2613132"/>
              <a:gd name="connsiteY0" fmla="*/ 0 h 3741797"/>
              <a:gd name="connsiteX1" fmla="*/ 2613132 w 2613132"/>
              <a:gd name="connsiteY1" fmla="*/ 1482383 h 3741797"/>
              <a:gd name="connsiteX2" fmla="*/ 2480582 w 2613132"/>
              <a:gd name="connsiteY2" fmla="*/ 1558999 h 3741797"/>
              <a:gd name="connsiteX3" fmla="*/ 1938975 w 2613132"/>
              <a:gd name="connsiteY3" fmla="*/ 1872053 h 3741797"/>
              <a:gd name="connsiteX4" fmla="*/ 2507127 w 2613132"/>
              <a:gd name="connsiteY4" fmla="*/ 2199667 h 3741797"/>
              <a:gd name="connsiteX5" fmla="*/ 2613132 w 2613132"/>
              <a:gd name="connsiteY5" fmla="*/ 2260793 h 3741797"/>
              <a:gd name="connsiteX6" fmla="*/ 2613132 w 2613132"/>
              <a:gd name="connsiteY6" fmla="*/ 3741797 h 3741797"/>
              <a:gd name="connsiteX7" fmla="*/ 2518746 w 2613132"/>
              <a:gd name="connsiteY7" fmla="*/ 3699509 h 3741797"/>
              <a:gd name="connsiteX8" fmla="*/ 324746 w 2613132"/>
              <a:gd name="connsiteY8" fmla="*/ 2431617 h 3741797"/>
              <a:gd name="connsiteX9" fmla="*/ 28945 w 2613132"/>
              <a:gd name="connsiteY9" fmla="*/ 2061392 h 3741797"/>
              <a:gd name="connsiteX10" fmla="*/ 210 w 2613132"/>
              <a:gd name="connsiteY10" fmla="*/ 1851767 h 3741797"/>
              <a:gd name="connsiteX11" fmla="*/ 23874 w 2613132"/>
              <a:gd name="connsiteY11" fmla="*/ 1699620 h 3741797"/>
              <a:gd name="connsiteX12" fmla="*/ 324746 w 2613132"/>
              <a:gd name="connsiteY12" fmla="*/ 1310799 h 3741797"/>
              <a:gd name="connsiteX13" fmla="*/ 2518746 w 2613132"/>
              <a:gd name="connsiteY13" fmla="*/ 44597 h 3741797"/>
              <a:gd name="connsiteX14" fmla="*/ 2607725 w 2613132"/>
              <a:gd name="connsiteY14" fmla="*/ 1663 h 374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13132" h="3741797">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a:extLst>
              <a:ext uri="{FF2B5EF4-FFF2-40B4-BE49-F238E27FC236}">
                <a16:creationId xmlns:a16="http://schemas.microsoft.com/office/drawing/2014/main" id="{ED041462-FFA7-4A7F-A4CE-B734F6A9EC10}"/>
              </a:ext>
            </a:extLst>
          </p:cNvPr>
          <p:cNvSpPr>
            <a:spLocks noGrp="1"/>
          </p:cNvSpPr>
          <p:nvPr>
            <p:ph type="body" sz="quarter" idx="11"/>
          </p:nvPr>
        </p:nvSpPr>
        <p:spPr>
          <a:xfrm>
            <a:off x="6426200" y="1206500"/>
            <a:ext cx="5397500" cy="5219700"/>
          </a:xfrm>
          <a:prstGeom prst="rect">
            <a:avLst/>
          </a:prstGeom>
        </p:spPr>
        <p:txBody>
          <a:bodyPr/>
          <a:lstStyle>
            <a:lvl1pPr marL="0" indent="0">
              <a:buFontTx/>
              <a:buNone/>
              <a:defRPr>
                <a:solidFill>
                  <a:schemeClr val="bg1"/>
                </a:solidFill>
              </a:defRPr>
            </a:lvl1pPr>
            <a:lvl2pPr marL="342900" indent="0">
              <a:buFontTx/>
              <a:buNone/>
              <a:defRPr>
                <a:solidFill>
                  <a:schemeClr val="bg1"/>
                </a:solidFill>
              </a:defRPr>
            </a:lvl2pPr>
            <a:lvl3pPr marL="571500" indent="0">
              <a:buFontTx/>
              <a:buNone/>
              <a:defRPr>
                <a:solidFill>
                  <a:schemeClr val="bg1"/>
                </a:solidFill>
              </a:defRPr>
            </a:lvl3pPr>
            <a:lvl4pPr marL="800100" indent="0">
              <a:buFontTx/>
              <a:buNone/>
              <a:defRPr>
                <a:solidFill>
                  <a:schemeClr val="bg1"/>
                </a:solidFill>
              </a:defRPr>
            </a:lvl4pPr>
            <a:lvl5pPr marL="1028700" indent="0">
              <a:buFontTx/>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Freeform 5">
            <a:extLst>
              <a:ext uri="{FF2B5EF4-FFF2-40B4-BE49-F238E27FC236}">
                <a16:creationId xmlns:a16="http://schemas.microsoft.com/office/drawing/2014/main" id="{6FC6714F-3EA8-4956-B894-6FCCB6201689}"/>
              </a:ext>
            </a:extLst>
          </p:cNvPr>
          <p:cNvSpPr>
            <a:spLocks/>
          </p:cNvSpPr>
          <p:nvPr/>
        </p:nvSpPr>
        <p:spPr bwMode="auto">
          <a:xfrm>
            <a:off x="8655051" y="3671382"/>
            <a:ext cx="2101850" cy="2248406"/>
          </a:xfrm>
          <a:custGeom>
            <a:avLst/>
            <a:gdLst>
              <a:gd name="T0" fmla="*/ 402 w 1950"/>
              <a:gd name="T1" fmla="*/ 0 h 2085"/>
              <a:gd name="T2" fmla="*/ 97 w 1950"/>
              <a:gd name="T3" fmla="*/ 177 h 2085"/>
              <a:gd name="T4" fmla="*/ 226 w 1950"/>
              <a:gd name="T5" fmla="*/ 657 h 2085"/>
              <a:gd name="T6" fmla="*/ 894 w 1950"/>
              <a:gd name="T7" fmla="*/ 1043 h 2085"/>
              <a:gd name="T8" fmla="*/ 226 w 1950"/>
              <a:gd name="T9" fmla="*/ 1428 h 2085"/>
              <a:gd name="T10" fmla="*/ 97 w 1950"/>
              <a:gd name="T11" fmla="*/ 1909 h 2085"/>
              <a:gd name="T12" fmla="*/ 402 w 1950"/>
              <a:gd name="T13" fmla="*/ 2085 h 2085"/>
              <a:gd name="T14" fmla="*/ 578 w 1950"/>
              <a:gd name="T15" fmla="*/ 2038 h 2085"/>
              <a:gd name="T16" fmla="*/ 1773 w 1950"/>
              <a:gd name="T17" fmla="*/ 1347 h 2085"/>
              <a:gd name="T18" fmla="*/ 1933 w 1950"/>
              <a:gd name="T19" fmla="*/ 1146 h 2085"/>
              <a:gd name="T20" fmla="*/ 1949 w 1950"/>
              <a:gd name="T21" fmla="*/ 1032 h 2085"/>
              <a:gd name="T22" fmla="*/ 1937 w 1950"/>
              <a:gd name="T23" fmla="*/ 949 h 2085"/>
              <a:gd name="T24" fmla="*/ 1773 w 1950"/>
              <a:gd name="T25" fmla="*/ 738 h 2085"/>
              <a:gd name="T26" fmla="*/ 578 w 1950"/>
              <a:gd name="T27" fmla="*/ 48 h 2085"/>
              <a:gd name="T28" fmla="*/ 402 w 1950"/>
              <a:gd name="T2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0" h="2085">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6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Slide Number Placeholder 5">
            <a:extLst>
              <a:ext uri="{FF2B5EF4-FFF2-40B4-BE49-F238E27FC236}">
                <a16:creationId xmlns:a16="http://schemas.microsoft.com/office/drawing/2014/main" id="{1CA0DC16-DEA7-487D-B916-D069D8430181}"/>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bg1"/>
                </a:solidFill>
                <a:effectLst/>
                <a:latin typeface="+mn-lt"/>
                <a:ea typeface="+mn-ea"/>
                <a:cs typeface="+mn-cs"/>
              </a:defRPr>
            </a:lvl1pPr>
          </a:lstStyle>
          <a:p>
            <a:fld id="{9A68FE36-BDA6-4A87-8648-115964FC2835}" type="slidenum">
              <a:rPr lang="en-US" smtClean="0"/>
              <a:pPr/>
              <a:t>‹#›</a:t>
            </a:fld>
            <a:endParaRPr lang="en-US" dirty="0"/>
          </a:p>
        </p:txBody>
      </p:sp>
      <p:sp>
        <p:nvSpPr>
          <p:cNvPr id="45" name="Text Placeholder 3">
            <a:extLst>
              <a:ext uri="{FF2B5EF4-FFF2-40B4-BE49-F238E27FC236}">
                <a16:creationId xmlns:a16="http://schemas.microsoft.com/office/drawing/2014/main" id="{024465B1-77CF-4ACE-BDFF-4480C400EA88}"/>
              </a:ext>
            </a:extLst>
          </p:cNvPr>
          <p:cNvSpPr>
            <a:spLocks noGrp="1"/>
          </p:cNvSpPr>
          <p:nvPr>
            <p:ph type="body" sz="quarter" idx="10" hasCustomPrompt="1"/>
          </p:nvPr>
        </p:nvSpPr>
        <p:spPr>
          <a:xfrm>
            <a:off x="403860" y="512763"/>
            <a:ext cx="5303520" cy="914400"/>
          </a:xfrm>
          <a:prstGeom prst="rect">
            <a:avLst/>
          </a:prstGeom>
        </p:spPr>
        <p:txBody>
          <a:bodyPr anchor="b" anchorCtr="0"/>
          <a:lstStyle>
            <a:lvl1pPr marL="0" indent="0" algn="l">
              <a:buNone/>
              <a:defRPr sz="3600" b="1" i="0" cap="all" spc="-150" baseline="0">
                <a:solidFill>
                  <a:schemeClr val="tx1"/>
                </a:solidFill>
                <a:latin typeface="Arial" panose="020B0604020202020204" pitchFamily="34" charset="0"/>
                <a:cs typeface="Arial" panose="020B0604020202020204" pitchFamily="34" charset="0"/>
              </a:defRPr>
            </a:lvl1pPr>
          </a:lstStyle>
          <a:p>
            <a:pPr lvl="0"/>
            <a:r>
              <a:rPr lang="en-US" dirty="0"/>
              <a:t>SLIDE TITLE</a:t>
            </a:r>
          </a:p>
        </p:txBody>
      </p:sp>
      <p:sp>
        <p:nvSpPr>
          <p:cNvPr id="46" name="Text Placeholder 5951">
            <a:extLst>
              <a:ext uri="{FF2B5EF4-FFF2-40B4-BE49-F238E27FC236}">
                <a16:creationId xmlns:a16="http://schemas.microsoft.com/office/drawing/2014/main" id="{32A7A5E5-020E-4D60-B9FD-B1201C8C9FEF}"/>
              </a:ext>
            </a:extLst>
          </p:cNvPr>
          <p:cNvSpPr>
            <a:spLocks noGrp="1"/>
          </p:cNvSpPr>
          <p:nvPr>
            <p:ph type="body" sz="quarter" idx="12" hasCustomPrompt="1"/>
          </p:nvPr>
        </p:nvSpPr>
        <p:spPr>
          <a:xfrm>
            <a:off x="406083" y="1456419"/>
            <a:ext cx="5303520" cy="393382"/>
          </a:xfrm>
          <a:prstGeom prst="rect">
            <a:avLst/>
          </a:prstGeom>
        </p:spPr>
        <p:txBody>
          <a:bodyPr/>
          <a:lstStyle>
            <a:lvl1pPr marL="0" indent="0" algn="l">
              <a:buNone/>
              <a:defRPr sz="2100">
                <a:solidFill>
                  <a:schemeClr val="tx1">
                    <a:lumMod val="75000"/>
                    <a:lumOff val="25000"/>
                  </a:schemeClr>
                </a:solidFill>
              </a:defRPr>
            </a:lvl1pPr>
          </a:lstStyle>
          <a:p>
            <a:pPr lvl="0"/>
            <a:r>
              <a:rPr lang="en-US" dirty="0"/>
              <a:t>Subtitle</a:t>
            </a:r>
          </a:p>
        </p:txBody>
      </p:sp>
      <p:pic>
        <p:nvPicPr>
          <p:cNvPr id="25" name="Picture 24">
            <a:extLst>
              <a:ext uri="{FF2B5EF4-FFF2-40B4-BE49-F238E27FC236}">
                <a16:creationId xmlns:a16="http://schemas.microsoft.com/office/drawing/2014/main" id="{7F97A3E0-C675-5F41-A59C-3458DAE0E3D3}"/>
              </a:ext>
            </a:extLst>
          </p:cNvPr>
          <p:cNvPicPr>
            <a:picLocks noChangeAspect="1"/>
          </p:cNvPicPr>
          <p:nvPr userDrawn="1"/>
        </p:nvPicPr>
        <p:blipFill>
          <a:blip r:embed="rId2"/>
          <a:stretch>
            <a:fillRect/>
          </a:stretch>
        </p:blipFill>
        <p:spPr>
          <a:xfrm>
            <a:off x="454537" y="6492163"/>
            <a:ext cx="212213" cy="194387"/>
          </a:xfrm>
          <a:prstGeom prst="rect">
            <a:avLst/>
          </a:prstGeom>
        </p:spPr>
      </p:pic>
      <p:sp>
        <p:nvSpPr>
          <p:cNvPr id="18" name="Rectangle 17">
            <a:extLst>
              <a:ext uri="{FF2B5EF4-FFF2-40B4-BE49-F238E27FC236}">
                <a16:creationId xmlns:a16="http://schemas.microsoft.com/office/drawing/2014/main" id="{C175D5B3-CE09-5A43-9D0C-C4AF498E766B}"/>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tx1">
                    <a:lumMod val="50000"/>
                    <a:lumOff val="50000"/>
                  </a:schemeClr>
                </a:solidFill>
                <a:effectLst/>
                <a:latin typeface="+mn-lt"/>
                <a:ea typeface="+mn-ea"/>
                <a:cs typeface="+mn-cs"/>
              </a:rPr>
              <a:t>© 2019 Snowflake </a:t>
            </a:r>
            <a:r>
              <a:rPr lang="en-US" sz="800" b="0" i="0" dirty="0">
                <a:solidFill>
                  <a:schemeClr val="tx1">
                    <a:lumMod val="50000"/>
                    <a:lumOff val="50000"/>
                  </a:schemeClr>
                </a:solidFill>
                <a:effectLst/>
                <a:latin typeface="+mn-lt"/>
              </a:rPr>
              <a:t>Inc. All Rights Reserved</a:t>
            </a:r>
            <a:endParaRPr lang="en-US" sz="800" dirty="0">
              <a:solidFill>
                <a:schemeClr val="tx1">
                  <a:lumMod val="50000"/>
                  <a:lumOff val="50000"/>
                </a:schemeClr>
              </a:solidFill>
              <a:latin typeface="+mn-lt"/>
            </a:endParaRPr>
          </a:p>
        </p:txBody>
      </p:sp>
    </p:spTree>
    <p:extLst>
      <p:ext uri="{BB962C8B-B14F-4D97-AF65-F5344CB8AC3E}">
        <p14:creationId xmlns:p14="http://schemas.microsoft.com/office/powerpoint/2010/main" val="586313749"/>
      </p:ext>
    </p:extLst>
  </p:cSld>
  <p:clrMapOvr>
    <a:masterClrMapping/>
  </p:clrMapOvr>
  <p:hf hdr="0" ftr="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 SF Blu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6DCFC-41C6-1940-8CAA-62C23CC5BFFE}"/>
              </a:ext>
            </a:extLst>
          </p:cNvPr>
          <p:cNvPicPr>
            <a:picLocks noChangeAspect="1"/>
          </p:cNvPicPr>
          <p:nvPr userDrawn="1"/>
        </p:nvPicPr>
        <p:blipFill>
          <a:blip r:embed="rId2"/>
          <a:stretch>
            <a:fillRect/>
          </a:stretch>
        </p:blipFill>
        <p:spPr>
          <a:xfrm>
            <a:off x="445208" y="6489968"/>
            <a:ext cx="221542" cy="202932"/>
          </a:xfrm>
          <a:prstGeom prst="rect">
            <a:avLst/>
          </a:prstGeom>
        </p:spPr>
      </p:pic>
      <p:grpSp>
        <p:nvGrpSpPr>
          <p:cNvPr id="34" name="Group 33">
            <a:extLst>
              <a:ext uri="{FF2B5EF4-FFF2-40B4-BE49-F238E27FC236}">
                <a16:creationId xmlns:a16="http://schemas.microsoft.com/office/drawing/2014/main" id="{03D98A0D-EA8C-4E9D-A34A-8FEEEFD260C4}"/>
              </a:ext>
            </a:extLst>
          </p:cNvPr>
          <p:cNvGrpSpPr/>
          <p:nvPr/>
        </p:nvGrpSpPr>
        <p:grpSpPr>
          <a:xfrm>
            <a:off x="0" y="0"/>
            <a:ext cx="12192000" cy="6858000"/>
            <a:chOff x="0" y="0"/>
            <a:chExt cx="12192000" cy="6858000"/>
          </a:xfrm>
        </p:grpSpPr>
        <p:grpSp>
          <p:nvGrpSpPr>
            <p:cNvPr id="30" name="Group 29">
              <a:extLst>
                <a:ext uri="{FF2B5EF4-FFF2-40B4-BE49-F238E27FC236}">
                  <a16:creationId xmlns:a16="http://schemas.microsoft.com/office/drawing/2014/main" id="{452AB2C6-05B3-48D9-9208-0BC3D4860939}"/>
                </a:ext>
              </a:extLst>
            </p:cNvPr>
            <p:cNvGrpSpPr/>
            <p:nvPr/>
          </p:nvGrpSpPr>
          <p:grpSpPr>
            <a:xfrm>
              <a:off x="6096000" y="0"/>
              <a:ext cx="0" cy="6858000"/>
              <a:chOff x="6134100" y="0"/>
              <a:chExt cx="0" cy="6858000"/>
            </a:xfrm>
          </p:grpSpPr>
          <p:cxnSp>
            <p:nvCxnSpPr>
              <p:cNvPr id="26" name="Straight Connector 25">
                <a:extLst>
                  <a:ext uri="{FF2B5EF4-FFF2-40B4-BE49-F238E27FC236}">
                    <a16:creationId xmlns:a16="http://schemas.microsoft.com/office/drawing/2014/main" id="{C4756D34-51C9-4669-BC41-28E51B3CA3D8}"/>
                  </a:ext>
                </a:extLst>
              </p:cNvPr>
              <p:cNvCxnSpPr>
                <a:cxnSpLocks/>
              </p:cNvCxnSpPr>
              <p:nvPr/>
            </p:nvCxnSpPr>
            <p:spPr>
              <a:xfrm>
                <a:off x="6134100" y="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F7EFD8-89A2-45BB-A9C3-29A908DB2350}"/>
                  </a:ext>
                </a:extLst>
              </p:cNvPr>
              <p:cNvCxnSpPr>
                <a:cxnSpLocks/>
              </p:cNvCxnSpPr>
              <p:nvPr/>
            </p:nvCxnSpPr>
            <p:spPr>
              <a:xfrm>
                <a:off x="6134100" y="5346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7A9CB87-9271-4245-93B3-9AB821649FFA}"/>
                </a:ext>
              </a:extLst>
            </p:cNvPr>
            <p:cNvGrpSpPr/>
            <p:nvPr/>
          </p:nvGrpSpPr>
          <p:grpSpPr>
            <a:xfrm>
              <a:off x="0" y="3435349"/>
              <a:ext cx="12192000" cy="1"/>
              <a:chOff x="0" y="3435349"/>
              <a:chExt cx="12192000" cy="1"/>
            </a:xfrm>
          </p:grpSpPr>
          <p:cxnSp>
            <p:nvCxnSpPr>
              <p:cNvPr id="31" name="Straight Connector 30">
                <a:extLst>
                  <a:ext uri="{FF2B5EF4-FFF2-40B4-BE49-F238E27FC236}">
                    <a16:creationId xmlns:a16="http://schemas.microsoft.com/office/drawing/2014/main" id="{FD912998-F68C-4DC5-9C08-DF88D49D9467}"/>
                  </a:ext>
                </a:extLst>
              </p:cNvPr>
              <p:cNvCxnSpPr>
                <a:cxnSpLocks/>
              </p:cNvCxnSpPr>
              <p:nvPr/>
            </p:nvCxnSpPr>
            <p:spPr>
              <a:xfrm rot="16200000">
                <a:off x="755650" y="2679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4E4DCE5-6B12-4365-9DF0-CF2090C32E86}"/>
                  </a:ext>
                </a:extLst>
              </p:cNvPr>
              <p:cNvCxnSpPr>
                <a:cxnSpLocks/>
              </p:cNvCxnSpPr>
              <p:nvPr/>
            </p:nvCxnSpPr>
            <p:spPr>
              <a:xfrm rot="16200000">
                <a:off x="11436350" y="2679699"/>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sp>
        <p:nvSpPr>
          <p:cNvPr id="36" name="Text Placeholder 35">
            <a:extLst>
              <a:ext uri="{FF2B5EF4-FFF2-40B4-BE49-F238E27FC236}">
                <a16:creationId xmlns:a16="http://schemas.microsoft.com/office/drawing/2014/main" id="{D0F09481-CE47-4E8E-B3BF-EEA456211694}"/>
              </a:ext>
            </a:extLst>
          </p:cNvPr>
          <p:cNvSpPr>
            <a:spLocks noGrp="1"/>
          </p:cNvSpPr>
          <p:nvPr>
            <p:ph type="body" sz="quarter" idx="10" hasCustomPrompt="1"/>
          </p:nvPr>
        </p:nvSpPr>
        <p:spPr>
          <a:xfrm>
            <a:off x="1752600" y="1619250"/>
            <a:ext cx="8686800" cy="3619500"/>
          </a:xfrm>
          <a:prstGeom prst="rect">
            <a:avLst/>
          </a:prstGeom>
        </p:spPr>
        <p:txBody>
          <a:bodyPr anchor="ctr"/>
          <a:lstStyle>
            <a:lvl1pPr marL="0" indent="0" algn="ctr">
              <a:lnSpc>
                <a:spcPct val="80000"/>
              </a:lnSpc>
              <a:buNone/>
              <a:defRPr sz="5400" b="1" cap="all" baseline="0">
                <a:solidFill>
                  <a:schemeClr val="bg1"/>
                </a:solidFill>
                <a:latin typeface="+mj-lt"/>
              </a:defRPr>
            </a:lvl1pPr>
          </a:lstStyle>
          <a:p>
            <a:pPr lvl="0"/>
            <a:r>
              <a:rPr lang="en-US" dirty="0"/>
              <a:t>QUOTE OR BIG IDEA</a:t>
            </a:r>
          </a:p>
        </p:txBody>
      </p:sp>
      <p:grpSp>
        <p:nvGrpSpPr>
          <p:cNvPr id="40" name="Group 39">
            <a:extLst>
              <a:ext uri="{FF2B5EF4-FFF2-40B4-BE49-F238E27FC236}">
                <a16:creationId xmlns:a16="http://schemas.microsoft.com/office/drawing/2014/main" id="{288F1524-F54C-4E9C-B8A0-48C6E91E6C47}"/>
              </a:ext>
            </a:extLst>
          </p:cNvPr>
          <p:cNvGrpSpPr/>
          <p:nvPr userDrawn="1"/>
        </p:nvGrpSpPr>
        <p:grpSpPr>
          <a:xfrm>
            <a:off x="0" y="0"/>
            <a:ext cx="12192000" cy="6858000"/>
            <a:chOff x="0" y="0"/>
            <a:chExt cx="12192000" cy="6858000"/>
          </a:xfrm>
        </p:grpSpPr>
        <p:grpSp>
          <p:nvGrpSpPr>
            <p:cNvPr id="41" name="Group 40">
              <a:extLst>
                <a:ext uri="{FF2B5EF4-FFF2-40B4-BE49-F238E27FC236}">
                  <a16:creationId xmlns:a16="http://schemas.microsoft.com/office/drawing/2014/main" id="{43D8EF88-BE81-45B5-8CEC-3219EF71CD44}"/>
                </a:ext>
              </a:extLst>
            </p:cNvPr>
            <p:cNvGrpSpPr/>
            <p:nvPr userDrawn="1"/>
          </p:nvGrpSpPr>
          <p:grpSpPr>
            <a:xfrm>
              <a:off x="6096000" y="0"/>
              <a:ext cx="0" cy="6858000"/>
              <a:chOff x="6134100" y="0"/>
              <a:chExt cx="0" cy="6858000"/>
            </a:xfrm>
          </p:grpSpPr>
          <p:cxnSp>
            <p:nvCxnSpPr>
              <p:cNvPr id="45" name="Straight Connector 44">
                <a:extLst>
                  <a:ext uri="{FF2B5EF4-FFF2-40B4-BE49-F238E27FC236}">
                    <a16:creationId xmlns:a16="http://schemas.microsoft.com/office/drawing/2014/main" id="{061F7D4D-7092-487C-ACA9-DAD885412558}"/>
                  </a:ext>
                </a:extLst>
              </p:cNvPr>
              <p:cNvCxnSpPr>
                <a:cxnSpLocks/>
              </p:cNvCxnSpPr>
              <p:nvPr userDrawn="1"/>
            </p:nvCxnSpPr>
            <p:spPr>
              <a:xfrm>
                <a:off x="6134100" y="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1A856E6-3A24-4EC5-936D-631BAC66133A}"/>
                  </a:ext>
                </a:extLst>
              </p:cNvPr>
              <p:cNvCxnSpPr>
                <a:cxnSpLocks/>
              </p:cNvCxnSpPr>
              <p:nvPr userDrawn="1"/>
            </p:nvCxnSpPr>
            <p:spPr>
              <a:xfrm>
                <a:off x="6134100" y="5346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0BE4EB1-1ABC-4C7E-90B0-C0E9F09A7D38}"/>
                </a:ext>
              </a:extLst>
            </p:cNvPr>
            <p:cNvGrpSpPr/>
            <p:nvPr userDrawn="1"/>
          </p:nvGrpSpPr>
          <p:grpSpPr>
            <a:xfrm>
              <a:off x="0" y="3435349"/>
              <a:ext cx="12192000" cy="1"/>
              <a:chOff x="0" y="3435349"/>
              <a:chExt cx="12192000" cy="1"/>
            </a:xfrm>
          </p:grpSpPr>
          <p:cxnSp>
            <p:nvCxnSpPr>
              <p:cNvPr id="43" name="Straight Connector 42">
                <a:extLst>
                  <a:ext uri="{FF2B5EF4-FFF2-40B4-BE49-F238E27FC236}">
                    <a16:creationId xmlns:a16="http://schemas.microsoft.com/office/drawing/2014/main" id="{44094EBB-07FE-4566-9535-1855EB489473}"/>
                  </a:ext>
                </a:extLst>
              </p:cNvPr>
              <p:cNvCxnSpPr>
                <a:cxnSpLocks/>
              </p:cNvCxnSpPr>
              <p:nvPr userDrawn="1"/>
            </p:nvCxnSpPr>
            <p:spPr>
              <a:xfrm rot="16200000">
                <a:off x="755650" y="2679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90D4C1B-191B-479B-B8ED-A830CF428B90}"/>
                  </a:ext>
                </a:extLst>
              </p:cNvPr>
              <p:cNvCxnSpPr>
                <a:cxnSpLocks/>
              </p:cNvCxnSpPr>
              <p:nvPr userDrawn="1"/>
            </p:nvCxnSpPr>
            <p:spPr>
              <a:xfrm rot="16200000">
                <a:off x="11436350" y="2679699"/>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sp>
        <p:nvSpPr>
          <p:cNvPr id="19" name="Rectangle 18">
            <a:extLst>
              <a:ext uri="{FF2B5EF4-FFF2-40B4-BE49-F238E27FC236}">
                <a16:creationId xmlns:a16="http://schemas.microsoft.com/office/drawing/2014/main" id="{A7BFEF85-6243-1E4C-A44F-92E5F0DD392A}"/>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bg1"/>
                </a:solidFill>
                <a:effectLst/>
                <a:latin typeface="+mn-lt"/>
                <a:ea typeface="+mn-ea"/>
                <a:cs typeface="+mn-cs"/>
              </a:rPr>
              <a:t>© 2019 Snowflake </a:t>
            </a:r>
            <a:r>
              <a:rPr lang="en-US" sz="800" b="0" i="0" dirty="0">
                <a:solidFill>
                  <a:schemeClr val="bg1"/>
                </a:solidFill>
                <a:effectLst/>
                <a:latin typeface="+mn-lt"/>
              </a:rPr>
              <a:t>Inc. All Rights Reserved</a:t>
            </a:r>
            <a:endParaRPr lang="en-US" sz="800" dirty="0">
              <a:solidFill>
                <a:schemeClr val="bg1"/>
              </a:solidFill>
              <a:latin typeface="+mn-lt"/>
            </a:endParaRPr>
          </a:p>
        </p:txBody>
      </p:sp>
    </p:spTree>
    <p:extLst>
      <p:ext uri="{BB962C8B-B14F-4D97-AF65-F5344CB8AC3E}">
        <p14:creationId xmlns:p14="http://schemas.microsoft.com/office/powerpoint/2010/main" val="3983473105"/>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 Frost">
    <p:bg>
      <p:bgPr>
        <a:solidFill>
          <a:schemeClr val="accent3"/>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E1295B0-7B24-449D-9E68-8497296642FF}"/>
              </a:ext>
            </a:extLst>
          </p:cNvPr>
          <p:cNvGrpSpPr/>
          <p:nvPr/>
        </p:nvGrpSpPr>
        <p:grpSpPr>
          <a:xfrm>
            <a:off x="0" y="0"/>
            <a:ext cx="12192000" cy="6858000"/>
            <a:chOff x="0" y="0"/>
            <a:chExt cx="12192000" cy="6858000"/>
          </a:xfrm>
        </p:grpSpPr>
        <p:grpSp>
          <p:nvGrpSpPr>
            <p:cNvPr id="14" name="Group 13">
              <a:extLst>
                <a:ext uri="{FF2B5EF4-FFF2-40B4-BE49-F238E27FC236}">
                  <a16:creationId xmlns:a16="http://schemas.microsoft.com/office/drawing/2014/main" id="{11041341-9A6D-469D-92AB-4A8E1F6F542C}"/>
                </a:ext>
              </a:extLst>
            </p:cNvPr>
            <p:cNvGrpSpPr/>
            <p:nvPr/>
          </p:nvGrpSpPr>
          <p:grpSpPr>
            <a:xfrm>
              <a:off x="6096000" y="0"/>
              <a:ext cx="0" cy="6858000"/>
              <a:chOff x="6134100" y="0"/>
              <a:chExt cx="0" cy="6858000"/>
            </a:xfrm>
          </p:grpSpPr>
          <p:cxnSp>
            <p:nvCxnSpPr>
              <p:cNvPr id="18" name="Straight Connector 17">
                <a:extLst>
                  <a:ext uri="{FF2B5EF4-FFF2-40B4-BE49-F238E27FC236}">
                    <a16:creationId xmlns:a16="http://schemas.microsoft.com/office/drawing/2014/main" id="{30F67E69-65C2-4408-9686-07039A243CF3}"/>
                  </a:ext>
                </a:extLst>
              </p:cNvPr>
              <p:cNvCxnSpPr>
                <a:cxnSpLocks/>
              </p:cNvCxnSpPr>
              <p:nvPr/>
            </p:nvCxnSpPr>
            <p:spPr>
              <a:xfrm>
                <a:off x="6134100" y="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1F5259-360F-462F-8BC3-C055BD7A1C91}"/>
                  </a:ext>
                </a:extLst>
              </p:cNvPr>
              <p:cNvCxnSpPr>
                <a:cxnSpLocks/>
              </p:cNvCxnSpPr>
              <p:nvPr/>
            </p:nvCxnSpPr>
            <p:spPr>
              <a:xfrm>
                <a:off x="6134100" y="5346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562BA4C-DCC4-4BE3-B983-BF80FF67D891}"/>
                </a:ext>
              </a:extLst>
            </p:cNvPr>
            <p:cNvGrpSpPr/>
            <p:nvPr/>
          </p:nvGrpSpPr>
          <p:grpSpPr>
            <a:xfrm>
              <a:off x="0" y="3435349"/>
              <a:ext cx="12192000" cy="1"/>
              <a:chOff x="0" y="3435349"/>
              <a:chExt cx="12192000" cy="1"/>
            </a:xfrm>
          </p:grpSpPr>
          <p:cxnSp>
            <p:nvCxnSpPr>
              <p:cNvPr id="16" name="Straight Connector 15">
                <a:extLst>
                  <a:ext uri="{FF2B5EF4-FFF2-40B4-BE49-F238E27FC236}">
                    <a16:creationId xmlns:a16="http://schemas.microsoft.com/office/drawing/2014/main" id="{68E7F9BD-2449-46B1-86A4-4F8AF5E6E25A}"/>
                  </a:ext>
                </a:extLst>
              </p:cNvPr>
              <p:cNvCxnSpPr>
                <a:cxnSpLocks/>
              </p:cNvCxnSpPr>
              <p:nvPr/>
            </p:nvCxnSpPr>
            <p:spPr>
              <a:xfrm rot="16200000">
                <a:off x="755650" y="2679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41371A-500F-4B79-A4CD-F07FAC83FB47}"/>
                  </a:ext>
                </a:extLst>
              </p:cNvPr>
              <p:cNvCxnSpPr>
                <a:cxnSpLocks/>
              </p:cNvCxnSpPr>
              <p:nvPr/>
            </p:nvCxnSpPr>
            <p:spPr>
              <a:xfrm rot="16200000">
                <a:off x="11436350" y="2679699"/>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sp>
        <p:nvSpPr>
          <p:cNvPr id="20" name="Text Placeholder 35">
            <a:extLst>
              <a:ext uri="{FF2B5EF4-FFF2-40B4-BE49-F238E27FC236}">
                <a16:creationId xmlns:a16="http://schemas.microsoft.com/office/drawing/2014/main" id="{5CBFFF2F-5D9D-46F7-AC5F-C3C70923E9A8}"/>
              </a:ext>
            </a:extLst>
          </p:cNvPr>
          <p:cNvSpPr>
            <a:spLocks noGrp="1"/>
          </p:cNvSpPr>
          <p:nvPr>
            <p:ph type="body" sz="quarter" idx="10" hasCustomPrompt="1"/>
          </p:nvPr>
        </p:nvSpPr>
        <p:spPr>
          <a:xfrm>
            <a:off x="1752600" y="1619250"/>
            <a:ext cx="8686800" cy="3619500"/>
          </a:xfrm>
          <a:prstGeom prst="rect">
            <a:avLst/>
          </a:prstGeom>
        </p:spPr>
        <p:txBody>
          <a:bodyPr anchor="ctr"/>
          <a:lstStyle>
            <a:lvl1pPr marL="0" indent="0" algn="ctr">
              <a:lnSpc>
                <a:spcPct val="80000"/>
              </a:lnSpc>
              <a:buNone/>
              <a:defRPr sz="5400" b="1" cap="all" baseline="0">
                <a:solidFill>
                  <a:schemeClr val="bg1"/>
                </a:solidFill>
                <a:latin typeface="+mj-lt"/>
              </a:defRPr>
            </a:lvl1pPr>
          </a:lstStyle>
          <a:p>
            <a:pPr lvl="0"/>
            <a:r>
              <a:rPr lang="en-US" dirty="0"/>
              <a:t>QUOTE OR BIG IDEA</a:t>
            </a:r>
          </a:p>
        </p:txBody>
      </p:sp>
      <p:grpSp>
        <p:nvGrpSpPr>
          <p:cNvPr id="32" name="Group 31">
            <a:extLst>
              <a:ext uri="{FF2B5EF4-FFF2-40B4-BE49-F238E27FC236}">
                <a16:creationId xmlns:a16="http://schemas.microsoft.com/office/drawing/2014/main" id="{6FA6C4FB-35F5-4156-B8E1-5F3E34C08022}"/>
              </a:ext>
            </a:extLst>
          </p:cNvPr>
          <p:cNvGrpSpPr/>
          <p:nvPr userDrawn="1"/>
        </p:nvGrpSpPr>
        <p:grpSpPr>
          <a:xfrm>
            <a:off x="0" y="0"/>
            <a:ext cx="12192000" cy="6858000"/>
            <a:chOff x="0" y="0"/>
            <a:chExt cx="12192000" cy="6858000"/>
          </a:xfrm>
        </p:grpSpPr>
        <p:grpSp>
          <p:nvGrpSpPr>
            <p:cNvPr id="33" name="Group 32">
              <a:extLst>
                <a:ext uri="{FF2B5EF4-FFF2-40B4-BE49-F238E27FC236}">
                  <a16:creationId xmlns:a16="http://schemas.microsoft.com/office/drawing/2014/main" id="{5BC1D8DA-E81F-47CC-83C2-5BA42D757B7F}"/>
                </a:ext>
              </a:extLst>
            </p:cNvPr>
            <p:cNvGrpSpPr/>
            <p:nvPr userDrawn="1"/>
          </p:nvGrpSpPr>
          <p:grpSpPr>
            <a:xfrm>
              <a:off x="6096000" y="0"/>
              <a:ext cx="0" cy="6858000"/>
              <a:chOff x="6134100" y="0"/>
              <a:chExt cx="0" cy="6858000"/>
            </a:xfrm>
          </p:grpSpPr>
          <p:cxnSp>
            <p:nvCxnSpPr>
              <p:cNvPr id="37" name="Straight Connector 36">
                <a:extLst>
                  <a:ext uri="{FF2B5EF4-FFF2-40B4-BE49-F238E27FC236}">
                    <a16:creationId xmlns:a16="http://schemas.microsoft.com/office/drawing/2014/main" id="{0DC0471E-6D82-4D72-8B41-3E1B3E21A83A}"/>
                  </a:ext>
                </a:extLst>
              </p:cNvPr>
              <p:cNvCxnSpPr>
                <a:cxnSpLocks/>
              </p:cNvCxnSpPr>
              <p:nvPr userDrawn="1"/>
            </p:nvCxnSpPr>
            <p:spPr>
              <a:xfrm>
                <a:off x="6134100" y="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1DDA3B-9AF2-4EFA-845C-AF7206697A81}"/>
                  </a:ext>
                </a:extLst>
              </p:cNvPr>
              <p:cNvCxnSpPr>
                <a:cxnSpLocks/>
              </p:cNvCxnSpPr>
              <p:nvPr userDrawn="1"/>
            </p:nvCxnSpPr>
            <p:spPr>
              <a:xfrm>
                <a:off x="6134100" y="5346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FFDD16EA-8580-4A46-9295-9FF1A204F2D8}"/>
                </a:ext>
              </a:extLst>
            </p:cNvPr>
            <p:cNvGrpSpPr/>
            <p:nvPr userDrawn="1"/>
          </p:nvGrpSpPr>
          <p:grpSpPr>
            <a:xfrm>
              <a:off x="0" y="3435349"/>
              <a:ext cx="12192000" cy="1"/>
              <a:chOff x="0" y="3435349"/>
              <a:chExt cx="12192000" cy="1"/>
            </a:xfrm>
          </p:grpSpPr>
          <p:cxnSp>
            <p:nvCxnSpPr>
              <p:cNvPr id="35" name="Straight Connector 34">
                <a:extLst>
                  <a:ext uri="{FF2B5EF4-FFF2-40B4-BE49-F238E27FC236}">
                    <a16:creationId xmlns:a16="http://schemas.microsoft.com/office/drawing/2014/main" id="{32734DF5-9233-4247-80BE-CD58D72A1FE0}"/>
                  </a:ext>
                </a:extLst>
              </p:cNvPr>
              <p:cNvCxnSpPr>
                <a:cxnSpLocks/>
              </p:cNvCxnSpPr>
              <p:nvPr userDrawn="1"/>
            </p:nvCxnSpPr>
            <p:spPr>
              <a:xfrm rot="16200000">
                <a:off x="755650" y="2679700"/>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6B6FF93-CC0E-4BC7-BF37-3177993BB3C2}"/>
                  </a:ext>
                </a:extLst>
              </p:cNvPr>
              <p:cNvCxnSpPr>
                <a:cxnSpLocks/>
              </p:cNvCxnSpPr>
              <p:nvPr userDrawn="1"/>
            </p:nvCxnSpPr>
            <p:spPr>
              <a:xfrm rot="16200000">
                <a:off x="11436350" y="2679699"/>
                <a:ext cx="0" cy="1511300"/>
              </a:xfrm>
              <a:prstGeom prst="line">
                <a:avLst/>
              </a:prstGeom>
              <a:ln w="28575">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grpSp>
      </p:grpSp>
      <p:pic>
        <p:nvPicPr>
          <p:cNvPr id="26" name="Picture 25">
            <a:extLst>
              <a:ext uri="{FF2B5EF4-FFF2-40B4-BE49-F238E27FC236}">
                <a16:creationId xmlns:a16="http://schemas.microsoft.com/office/drawing/2014/main" id="{0679FB1F-9B4C-CB4B-88DA-01A164930EF1}"/>
              </a:ext>
            </a:extLst>
          </p:cNvPr>
          <p:cNvPicPr>
            <a:picLocks noChangeAspect="1"/>
          </p:cNvPicPr>
          <p:nvPr userDrawn="1"/>
        </p:nvPicPr>
        <p:blipFill>
          <a:blip r:embed="rId2"/>
          <a:stretch>
            <a:fillRect/>
          </a:stretch>
        </p:blipFill>
        <p:spPr>
          <a:xfrm>
            <a:off x="445208" y="6489968"/>
            <a:ext cx="221542" cy="202932"/>
          </a:xfrm>
          <a:prstGeom prst="rect">
            <a:avLst/>
          </a:prstGeom>
        </p:spPr>
      </p:pic>
      <p:sp>
        <p:nvSpPr>
          <p:cNvPr id="21" name="Rectangle 20">
            <a:extLst>
              <a:ext uri="{FF2B5EF4-FFF2-40B4-BE49-F238E27FC236}">
                <a16:creationId xmlns:a16="http://schemas.microsoft.com/office/drawing/2014/main" id="{A01C9C41-52FC-4F4E-A435-9580F1C79962}"/>
              </a:ext>
            </a:extLst>
          </p:cNvPr>
          <p:cNvSpPr/>
          <p:nvPr userDrawn="1"/>
        </p:nvSpPr>
        <p:spPr>
          <a:xfrm>
            <a:off x="636014" y="6491347"/>
            <a:ext cx="2153154" cy="215444"/>
          </a:xfrm>
          <a:prstGeom prst="rect">
            <a:avLst/>
          </a:prstGeom>
        </p:spPr>
        <p:txBody>
          <a:bodyPr wrap="none">
            <a:spAutoFit/>
          </a:bodyPr>
          <a:lstStyle/>
          <a:p>
            <a:r>
              <a:rPr lang="en-US" sz="800" b="0" i="0" kern="1200" dirty="0">
                <a:solidFill>
                  <a:schemeClr val="bg2"/>
                </a:solidFill>
                <a:effectLst/>
                <a:latin typeface="+mn-lt"/>
                <a:ea typeface="+mn-ea"/>
                <a:cs typeface="+mn-cs"/>
              </a:rPr>
              <a:t>© 2019 Snowflake </a:t>
            </a:r>
            <a:r>
              <a:rPr lang="en-US" sz="800" b="0" i="0" dirty="0">
                <a:solidFill>
                  <a:schemeClr val="bg2"/>
                </a:solidFill>
                <a:effectLst/>
                <a:latin typeface="+mn-lt"/>
              </a:rPr>
              <a:t>Inc. All Rights Reserved</a:t>
            </a:r>
            <a:endParaRPr lang="en-US" sz="800" dirty="0">
              <a:solidFill>
                <a:schemeClr val="bg2"/>
              </a:solidFill>
              <a:latin typeface="+mn-lt"/>
            </a:endParaRPr>
          </a:p>
        </p:txBody>
      </p:sp>
    </p:spTree>
    <p:extLst>
      <p:ext uri="{BB962C8B-B14F-4D97-AF65-F5344CB8AC3E}">
        <p14:creationId xmlns:p14="http://schemas.microsoft.com/office/powerpoint/2010/main" val="3027612005"/>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ECF9B-7AFE-F642-8AD5-7ED2443FFF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B7B0E86-88A2-B741-AA0F-105FA9CE70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223832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81" r:id="rId6"/>
    <p:sldLayoutId id="2147483674" r:id="rId7"/>
    <p:sldLayoutId id="2147483675" r:id="rId8"/>
    <p:sldLayoutId id="2147483676" r:id="rId9"/>
    <p:sldLayoutId id="2147483677" r:id="rId10"/>
    <p:sldLayoutId id="2147483678" r:id="rId11"/>
    <p:sldLayoutId id="2147483679" r:id="rId12"/>
    <p:sldLayoutId id="2147483682" r:id="rId13"/>
  </p:sldLayoutIdLst>
  <p:hf hdr="0" ftr="0"/>
  <p:txStyles>
    <p:titleStyle>
      <a:lvl1pPr algn="ctr" defTabSz="914400" rtl="0" eaLnBrk="1" latinLnBrk="0" hangingPunct="1">
        <a:lnSpc>
          <a:spcPct val="90000"/>
        </a:lnSpc>
        <a:spcBef>
          <a:spcPct val="0"/>
        </a:spcBef>
        <a:buNone/>
        <a:defRPr sz="4400" b="1" i="0" kern="1200" cap="all"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18.sv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 Id="rId5" Type="http://schemas.openxmlformats.org/officeDocument/2006/relationships/image" Target="../media/image123.jpg"/><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4.xml"/><Relationship Id="rId5" Type="http://schemas.openxmlformats.org/officeDocument/2006/relationships/image" Target="../media/image127.svg"/><Relationship Id="rId4" Type="http://schemas.openxmlformats.org/officeDocument/2006/relationships/image" Target="../media/image1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8.tiff"/><Relationship Id="rId7" Type="http://schemas.openxmlformats.org/officeDocument/2006/relationships/image" Target="../media/image131.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0.png"/><Relationship Id="rId11" Type="http://schemas.openxmlformats.org/officeDocument/2006/relationships/image" Target="../media/image135.svg"/><Relationship Id="rId5" Type="http://schemas.openxmlformats.org/officeDocument/2006/relationships/image" Target="../media/image1.png"/><Relationship Id="rId10" Type="http://schemas.openxmlformats.org/officeDocument/2006/relationships/image" Target="../media/image134.png"/><Relationship Id="rId4" Type="http://schemas.openxmlformats.org/officeDocument/2006/relationships/image" Target="../media/image129.tiff"/><Relationship Id="rId9" Type="http://schemas.openxmlformats.org/officeDocument/2006/relationships/image" Target="../media/image133.sv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47" Type="http://schemas.openxmlformats.org/officeDocument/2006/relationships/image" Target="../media/image54.png"/><Relationship Id="rId50" Type="http://schemas.openxmlformats.org/officeDocument/2006/relationships/image" Target="../media/image57.png"/><Relationship Id="rId55" Type="http://schemas.openxmlformats.org/officeDocument/2006/relationships/image" Target="../media/image62.png"/><Relationship Id="rId7" Type="http://schemas.openxmlformats.org/officeDocument/2006/relationships/image" Target="../media/image14.png"/><Relationship Id="rId2" Type="http://schemas.openxmlformats.org/officeDocument/2006/relationships/image" Target="../media/image9.png"/><Relationship Id="rId16" Type="http://schemas.openxmlformats.org/officeDocument/2006/relationships/image" Target="../media/image23.jpeg"/><Relationship Id="rId29" Type="http://schemas.openxmlformats.org/officeDocument/2006/relationships/image" Target="../media/image36.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3" Type="http://schemas.openxmlformats.org/officeDocument/2006/relationships/image" Target="../media/image60.png"/><Relationship Id="rId58" Type="http://schemas.openxmlformats.org/officeDocument/2006/relationships/image" Target="../media/image65.png"/><Relationship Id="rId5" Type="http://schemas.openxmlformats.org/officeDocument/2006/relationships/image" Target="../media/image12.png"/><Relationship Id="rId61" Type="http://schemas.openxmlformats.org/officeDocument/2006/relationships/image" Target="../media/image68.png"/><Relationship Id="rId19" Type="http://schemas.openxmlformats.org/officeDocument/2006/relationships/image" Target="../media/image2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56" Type="http://schemas.openxmlformats.org/officeDocument/2006/relationships/image" Target="../media/image63.png"/><Relationship Id="rId8" Type="http://schemas.openxmlformats.org/officeDocument/2006/relationships/image" Target="../media/image15.png"/><Relationship Id="rId51" Type="http://schemas.openxmlformats.org/officeDocument/2006/relationships/image" Target="../media/image58.png"/><Relationship Id="rId3" Type="http://schemas.openxmlformats.org/officeDocument/2006/relationships/image" Target="../media/image10.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3.png"/><Relationship Id="rId59" Type="http://schemas.openxmlformats.org/officeDocument/2006/relationships/image" Target="../media/image66.png"/><Relationship Id="rId20" Type="http://schemas.openxmlformats.org/officeDocument/2006/relationships/image" Target="../media/image27.png"/><Relationship Id="rId41" Type="http://schemas.openxmlformats.org/officeDocument/2006/relationships/image" Target="../media/image48.png"/><Relationship Id="rId54" Type="http://schemas.openxmlformats.org/officeDocument/2006/relationships/image" Target="../media/image61.png"/><Relationship Id="rId6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17.png"/><Relationship Id="rId31" Type="http://schemas.openxmlformats.org/officeDocument/2006/relationships/image" Target="../media/image38.png"/><Relationship Id="rId44" Type="http://schemas.openxmlformats.org/officeDocument/2006/relationships/image" Target="../media/image51.png"/><Relationship Id="rId52" Type="http://schemas.openxmlformats.org/officeDocument/2006/relationships/image" Target="../media/image59.png"/><Relationship Id="rId60" Type="http://schemas.openxmlformats.org/officeDocument/2006/relationships/image" Target="../media/image6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9" Type="http://schemas.openxmlformats.org/officeDocument/2006/relationships/image" Target="../media/image107.png"/><Relationship Id="rId21" Type="http://schemas.openxmlformats.org/officeDocument/2006/relationships/image" Target="../media/image89.png"/><Relationship Id="rId34" Type="http://schemas.openxmlformats.org/officeDocument/2006/relationships/image" Target="../media/image102.png"/><Relationship Id="rId42" Type="http://schemas.openxmlformats.org/officeDocument/2006/relationships/image" Target="../media/image110.png"/><Relationship Id="rId47" Type="http://schemas.openxmlformats.org/officeDocument/2006/relationships/image" Target="../media/image115.png"/><Relationship Id="rId7" Type="http://schemas.openxmlformats.org/officeDocument/2006/relationships/image" Target="../media/image75.png"/><Relationship Id="rId2" Type="http://schemas.openxmlformats.org/officeDocument/2006/relationships/image" Target="../media/image70.png"/><Relationship Id="rId16" Type="http://schemas.openxmlformats.org/officeDocument/2006/relationships/image" Target="../media/image84.png"/><Relationship Id="rId29"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45" Type="http://schemas.openxmlformats.org/officeDocument/2006/relationships/image" Target="../media/image113.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9.png"/><Relationship Id="rId44" Type="http://schemas.openxmlformats.org/officeDocument/2006/relationships/image" Target="../media/image112.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43" Type="http://schemas.openxmlformats.org/officeDocument/2006/relationships/image" Target="../media/image111.png"/><Relationship Id="rId48" Type="http://schemas.openxmlformats.org/officeDocument/2006/relationships/image" Target="../media/image116.png"/><Relationship Id="rId8" Type="http://schemas.openxmlformats.org/officeDocument/2006/relationships/image" Target="../media/image76.png"/><Relationship Id="rId3" Type="http://schemas.openxmlformats.org/officeDocument/2006/relationships/image" Target="../media/image71.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 Id="rId46" Type="http://schemas.openxmlformats.org/officeDocument/2006/relationships/image" Target="../media/image114.png"/><Relationship Id="rId20" Type="http://schemas.openxmlformats.org/officeDocument/2006/relationships/image" Target="../media/image88.png"/><Relationship Id="rId41"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E047748-166D-482E-B95C-0911D1BACA1B}"/>
              </a:ext>
            </a:extLst>
          </p:cNvPr>
          <p:cNvSpPr>
            <a:spLocks noGrp="1"/>
          </p:cNvSpPr>
          <p:nvPr>
            <p:ph type="body" sz="quarter" idx="10"/>
          </p:nvPr>
        </p:nvSpPr>
        <p:spPr/>
        <p:txBody>
          <a:bodyPr/>
          <a:lstStyle/>
          <a:p>
            <a:r>
              <a:rPr lang="en-US" dirty="0">
                <a:solidFill>
                  <a:schemeClr val="tx1"/>
                </a:solidFill>
              </a:rPr>
              <a:t>SNOWFLAKE</a:t>
            </a:r>
            <a:r>
              <a:rPr lang="en-US" dirty="0"/>
              <a:t> </a:t>
            </a:r>
            <a:r>
              <a:rPr lang="en-US" dirty="0">
                <a:solidFill>
                  <a:schemeClr val="tx2"/>
                </a:solidFill>
              </a:rPr>
              <a:t>TEMPLATE 2018</a:t>
            </a:r>
          </a:p>
        </p:txBody>
      </p:sp>
      <p:sp>
        <p:nvSpPr>
          <p:cNvPr id="18" name="Text Placeholder 17">
            <a:extLst>
              <a:ext uri="{FF2B5EF4-FFF2-40B4-BE49-F238E27FC236}">
                <a16:creationId xmlns:a16="http://schemas.microsoft.com/office/drawing/2014/main" id="{437AC2FA-E7FD-429D-BDDC-DC95A7F4F31F}"/>
              </a:ext>
            </a:extLst>
          </p:cNvPr>
          <p:cNvSpPr>
            <a:spLocks noGrp="1"/>
          </p:cNvSpPr>
          <p:nvPr>
            <p:ph type="body" sz="quarter" idx="11"/>
          </p:nvPr>
        </p:nvSpPr>
        <p:spPr/>
        <p:txBody>
          <a:bodyPr/>
          <a:lstStyle/>
          <a:p>
            <a:r>
              <a:rPr lang="en-US" dirty="0"/>
              <a:t>Layouts, Icons, and Frequently Used Slides</a:t>
            </a:r>
          </a:p>
        </p:txBody>
      </p:sp>
      <p:sp>
        <p:nvSpPr>
          <p:cNvPr id="22" name="Text Placeholder 21">
            <a:extLst>
              <a:ext uri="{FF2B5EF4-FFF2-40B4-BE49-F238E27FC236}">
                <a16:creationId xmlns:a16="http://schemas.microsoft.com/office/drawing/2014/main" id="{B2084D66-ABC6-4E88-A706-566CE85B65BE}"/>
              </a:ext>
            </a:extLst>
          </p:cNvPr>
          <p:cNvSpPr>
            <a:spLocks noGrp="1"/>
          </p:cNvSpPr>
          <p:nvPr>
            <p:ph type="body" sz="quarter" idx="12"/>
          </p:nvPr>
        </p:nvSpPr>
        <p:spPr/>
        <p:txBody>
          <a:bodyPr/>
          <a:lstStyle/>
          <a:p>
            <a:r>
              <a:rPr lang="en-US" dirty="0"/>
              <a:t>JON SNOW, CEO OF THE NORTH   I   SEPTEMBER 2018</a:t>
            </a:r>
          </a:p>
        </p:txBody>
      </p:sp>
    </p:spTree>
    <p:extLst>
      <p:ext uri="{BB962C8B-B14F-4D97-AF65-F5344CB8AC3E}">
        <p14:creationId xmlns:p14="http://schemas.microsoft.com/office/powerpoint/2010/main" val="239284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71B51-D1B3-F141-B835-BF246D840D40}"/>
              </a:ext>
            </a:extLst>
          </p:cNvPr>
          <p:cNvSpPr>
            <a:spLocks noGrp="1"/>
          </p:cNvSpPr>
          <p:nvPr>
            <p:ph type="body" sz="quarter" idx="10"/>
          </p:nvPr>
        </p:nvSpPr>
        <p:spPr>
          <a:xfrm>
            <a:off x="381000" y="512763"/>
            <a:ext cx="11430000" cy="723900"/>
          </a:xfrm>
        </p:spPr>
        <p:txBody>
          <a:bodyPr/>
          <a:lstStyle/>
          <a:p>
            <a:r>
              <a:rPr lang="en-US" dirty="0"/>
              <a:t>ICONS</a:t>
            </a:r>
          </a:p>
        </p:txBody>
      </p:sp>
      <p:sp>
        <p:nvSpPr>
          <p:cNvPr id="744" name="Slide Number Placeholder 5">
            <a:extLst>
              <a:ext uri="{FF2B5EF4-FFF2-40B4-BE49-F238E27FC236}">
                <a16:creationId xmlns:a16="http://schemas.microsoft.com/office/drawing/2014/main" id="{126B9601-551E-4376-94B3-51D6127EC6A5}"/>
              </a:ext>
            </a:extLst>
          </p:cNvPr>
          <p:cNvSpPr>
            <a:spLocks noGrp="1"/>
          </p:cNvSpPr>
          <p:nvPr>
            <p:ph type="sldNum" sz="quarter" idx="4"/>
          </p:nvPr>
        </p:nvSpPr>
        <p:spPr>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10</a:t>
            </a:fld>
            <a:endParaRPr lang="en-US" dirty="0"/>
          </a:p>
        </p:txBody>
      </p:sp>
      <p:grpSp>
        <p:nvGrpSpPr>
          <p:cNvPr id="417" name="Group 416">
            <a:extLst>
              <a:ext uri="{FF2B5EF4-FFF2-40B4-BE49-F238E27FC236}">
                <a16:creationId xmlns:a16="http://schemas.microsoft.com/office/drawing/2014/main" id="{1F4CA595-986C-0C41-98B5-DD50A9F069E9}"/>
              </a:ext>
            </a:extLst>
          </p:cNvPr>
          <p:cNvGrpSpPr/>
          <p:nvPr/>
        </p:nvGrpSpPr>
        <p:grpSpPr>
          <a:xfrm>
            <a:off x="1823251" y="1395742"/>
            <a:ext cx="491448" cy="544866"/>
            <a:chOff x="5305421" y="1124622"/>
            <a:chExt cx="514892" cy="570858"/>
          </a:xfrm>
        </p:grpSpPr>
        <p:sp>
          <p:nvSpPr>
            <p:cNvPr id="419" name="Freeform 374">
              <a:extLst>
                <a:ext uri="{FF2B5EF4-FFF2-40B4-BE49-F238E27FC236}">
                  <a16:creationId xmlns:a16="http://schemas.microsoft.com/office/drawing/2014/main" id="{A6917D8A-EDD1-284F-8E48-856A15980F19}"/>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4" name="Freeform 372">
              <a:extLst>
                <a:ext uri="{FF2B5EF4-FFF2-40B4-BE49-F238E27FC236}">
                  <a16:creationId xmlns:a16="http://schemas.microsoft.com/office/drawing/2014/main" id="{2ECF5891-15C4-F94B-832A-1FFB72312958}"/>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5" name="Freeform 373">
              <a:extLst>
                <a:ext uri="{FF2B5EF4-FFF2-40B4-BE49-F238E27FC236}">
                  <a16:creationId xmlns:a16="http://schemas.microsoft.com/office/drawing/2014/main" id="{A954F0D5-D450-FE42-95ED-388BCD3124B8}"/>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48" name="Oval 371">
              <a:extLst>
                <a:ext uri="{FF2B5EF4-FFF2-40B4-BE49-F238E27FC236}">
                  <a16:creationId xmlns:a16="http://schemas.microsoft.com/office/drawing/2014/main" id="{72D67591-83D5-F049-A46F-294474C30356}"/>
                </a:ext>
              </a:extLst>
            </p:cNvPr>
            <p:cNvSpPr>
              <a:spLocks noChangeArrowheads="1"/>
            </p:cNvSpPr>
            <p:nvPr/>
          </p:nvSpPr>
          <p:spPr bwMode="auto">
            <a:xfrm>
              <a:off x="5305421" y="1124622"/>
              <a:ext cx="514892" cy="218269"/>
            </a:xfrm>
            <a:prstGeom prst="ellipse">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449" name="Group 448">
            <a:extLst>
              <a:ext uri="{FF2B5EF4-FFF2-40B4-BE49-F238E27FC236}">
                <a16:creationId xmlns:a16="http://schemas.microsoft.com/office/drawing/2014/main" id="{49847B15-17E9-EF41-B69E-98F646AEC620}"/>
              </a:ext>
            </a:extLst>
          </p:cNvPr>
          <p:cNvGrpSpPr/>
          <p:nvPr/>
        </p:nvGrpSpPr>
        <p:grpSpPr>
          <a:xfrm>
            <a:off x="2728484" y="1395742"/>
            <a:ext cx="492508" cy="544866"/>
            <a:chOff x="5156373" y="2915422"/>
            <a:chExt cx="516003" cy="570858"/>
          </a:xfrm>
        </p:grpSpPr>
        <p:grpSp>
          <p:nvGrpSpPr>
            <p:cNvPr id="453" name="Group 452">
              <a:extLst>
                <a:ext uri="{FF2B5EF4-FFF2-40B4-BE49-F238E27FC236}">
                  <a16:creationId xmlns:a16="http://schemas.microsoft.com/office/drawing/2014/main" id="{57C01509-DFD4-2E41-9865-C52745ACDCF2}"/>
                </a:ext>
              </a:extLst>
            </p:cNvPr>
            <p:cNvGrpSpPr/>
            <p:nvPr/>
          </p:nvGrpSpPr>
          <p:grpSpPr>
            <a:xfrm>
              <a:off x="5156373" y="2915422"/>
              <a:ext cx="514892" cy="570858"/>
              <a:chOff x="8597900" y="1254125"/>
              <a:chExt cx="438150" cy="485775"/>
            </a:xfrm>
            <a:noFill/>
          </p:grpSpPr>
          <p:sp>
            <p:nvSpPr>
              <p:cNvPr id="460" name="Freeform 374">
                <a:extLst>
                  <a:ext uri="{FF2B5EF4-FFF2-40B4-BE49-F238E27FC236}">
                    <a16:creationId xmlns:a16="http://schemas.microsoft.com/office/drawing/2014/main" id="{D3B4B3AE-86E7-594B-9C0C-94C2725DF5F7}"/>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2" name="Oval 371">
                <a:extLst>
                  <a:ext uri="{FF2B5EF4-FFF2-40B4-BE49-F238E27FC236}">
                    <a16:creationId xmlns:a16="http://schemas.microsoft.com/office/drawing/2014/main" id="{42CF7A07-BA75-5D49-AF04-4CCB8205BC87}"/>
                  </a:ext>
                </a:extLst>
              </p:cNvPr>
              <p:cNvSpPr>
                <a:spLocks noChangeArrowheads="1"/>
              </p:cNvSpPr>
              <p:nvPr/>
            </p:nvSpPr>
            <p:spPr bwMode="auto">
              <a:xfrm>
                <a:off x="8597900" y="1254125"/>
                <a:ext cx="438150" cy="185737"/>
              </a:xfrm>
              <a:prstGeom prst="ellipse">
                <a:avLst/>
              </a:pr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455" name="Freeform 55">
              <a:extLst>
                <a:ext uri="{FF2B5EF4-FFF2-40B4-BE49-F238E27FC236}">
                  <a16:creationId xmlns:a16="http://schemas.microsoft.com/office/drawing/2014/main" id="{0B6B0ABE-DB6C-724F-83B8-03213C102553}"/>
                </a:ext>
              </a:extLst>
            </p:cNvPr>
            <p:cNvSpPr>
              <a:spLocks/>
            </p:cNvSpPr>
            <p:nvPr/>
          </p:nvSpPr>
          <p:spPr bwMode="auto">
            <a:xfrm>
              <a:off x="5158025" y="3228073"/>
              <a:ext cx="514351" cy="98694"/>
            </a:xfrm>
            <a:custGeom>
              <a:avLst/>
              <a:gdLst>
                <a:gd name="T0" fmla="*/ 0 w 164"/>
                <a:gd name="T1" fmla="*/ 0 h 29"/>
                <a:gd name="T2" fmla="*/ 30 w 164"/>
                <a:gd name="T3" fmla="*/ 29 h 29"/>
                <a:gd name="T4" fmla="*/ 52 w 164"/>
                <a:gd name="T5" fmla="*/ 19 h 29"/>
                <a:gd name="T6" fmla="*/ 56 w 164"/>
                <a:gd name="T7" fmla="*/ 14 h 29"/>
                <a:gd name="T8" fmla="*/ 60 w 164"/>
                <a:gd name="T9" fmla="*/ 19 h 29"/>
                <a:gd name="T10" fmla="*/ 82 w 164"/>
                <a:gd name="T11" fmla="*/ 29 h 29"/>
                <a:gd name="T12" fmla="*/ 104 w 164"/>
                <a:gd name="T13" fmla="*/ 20 h 29"/>
                <a:gd name="T14" fmla="*/ 108 w 164"/>
                <a:gd name="T15" fmla="*/ 15 h 29"/>
                <a:gd name="T16" fmla="*/ 113 w 164"/>
                <a:gd name="T17" fmla="*/ 20 h 29"/>
                <a:gd name="T18" fmla="*/ 134 w 164"/>
                <a:gd name="T19" fmla="*/ 29 h 29"/>
                <a:gd name="T20" fmla="*/ 164 w 16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9">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5" name="Group 464">
            <a:extLst>
              <a:ext uri="{FF2B5EF4-FFF2-40B4-BE49-F238E27FC236}">
                <a16:creationId xmlns:a16="http://schemas.microsoft.com/office/drawing/2014/main" id="{2992C98C-E5A5-BE4E-8D4C-D5E388F51DEE}"/>
              </a:ext>
            </a:extLst>
          </p:cNvPr>
          <p:cNvGrpSpPr/>
          <p:nvPr/>
        </p:nvGrpSpPr>
        <p:grpSpPr>
          <a:xfrm>
            <a:off x="3680019" y="1395742"/>
            <a:ext cx="491448" cy="544866"/>
            <a:chOff x="8597900" y="1254125"/>
            <a:chExt cx="438150" cy="485775"/>
          </a:xfrm>
          <a:noFill/>
        </p:grpSpPr>
        <p:sp>
          <p:nvSpPr>
            <p:cNvPr id="467" name="Freeform 374">
              <a:extLst>
                <a:ext uri="{FF2B5EF4-FFF2-40B4-BE49-F238E27FC236}">
                  <a16:creationId xmlns:a16="http://schemas.microsoft.com/office/drawing/2014/main" id="{08BDB406-1CF4-DC48-9599-3F5860641364}"/>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470" name="Oval 371">
              <a:extLst>
                <a:ext uri="{FF2B5EF4-FFF2-40B4-BE49-F238E27FC236}">
                  <a16:creationId xmlns:a16="http://schemas.microsoft.com/office/drawing/2014/main" id="{D1901FBB-7F43-414D-92CD-676BB256C368}"/>
                </a:ext>
              </a:extLst>
            </p:cNvPr>
            <p:cNvSpPr>
              <a:spLocks noChangeArrowheads="1"/>
            </p:cNvSpPr>
            <p:nvPr/>
          </p:nvSpPr>
          <p:spPr bwMode="auto">
            <a:xfrm>
              <a:off x="8597900" y="1254125"/>
              <a:ext cx="438150" cy="185737"/>
            </a:xfrm>
            <a:prstGeom prst="ellipse">
              <a:avLst/>
            </a:prstGeom>
            <a:grp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471" name="Group 470">
            <a:extLst>
              <a:ext uri="{FF2B5EF4-FFF2-40B4-BE49-F238E27FC236}">
                <a16:creationId xmlns:a16="http://schemas.microsoft.com/office/drawing/2014/main" id="{4E663FB7-BC73-C94D-B762-1A6319FF0850}"/>
              </a:ext>
            </a:extLst>
          </p:cNvPr>
          <p:cNvGrpSpPr/>
          <p:nvPr/>
        </p:nvGrpSpPr>
        <p:grpSpPr>
          <a:xfrm>
            <a:off x="1851886" y="2584258"/>
            <a:ext cx="434178" cy="442686"/>
            <a:chOff x="1609970" y="2307466"/>
            <a:chExt cx="454890" cy="463804"/>
          </a:xfrm>
        </p:grpSpPr>
        <p:sp>
          <p:nvSpPr>
            <p:cNvPr id="472" name="Freeform 10">
              <a:extLst>
                <a:ext uri="{FF2B5EF4-FFF2-40B4-BE49-F238E27FC236}">
                  <a16:creationId xmlns:a16="http://schemas.microsoft.com/office/drawing/2014/main" id="{D9AD1E0F-D250-8643-AD93-BB80DDC0620E}"/>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473" name="Freeform 12">
              <a:extLst>
                <a:ext uri="{FF2B5EF4-FFF2-40B4-BE49-F238E27FC236}">
                  <a16:creationId xmlns:a16="http://schemas.microsoft.com/office/drawing/2014/main" id="{E7E22384-B699-4C4A-A0AC-84EFFBA280B5}"/>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474" name="Group 8">
            <a:extLst>
              <a:ext uri="{FF2B5EF4-FFF2-40B4-BE49-F238E27FC236}">
                <a16:creationId xmlns:a16="http://schemas.microsoft.com/office/drawing/2014/main" id="{E7633F71-376B-F045-9884-4C0A3D7086FF}"/>
              </a:ext>
            </a:extLst>
          </p:cNvPr>
          <p:cNvGrpSpPr>
            <a:grpSpLocks noChangeAspect="1"/>
          </p:cNvGrpSpPr>
          <p:nvPr/>
        </p:nvGrpSpPr>
        <p:grpSpPr bwMode="auto">
          <a:xfrm>
            <a:off x="2776107" y="2629826"/>
            <a:ext cx="397263" cy="397118"/>
            <a:chOff x="2462" y="786"/>
            <a:chExt cx="2753" cy="2752"/>
          </a:xfrm>
        </p:grpSpPr>
        <p:sp>
          <p:nvSpPr>
            <p:cNvPr id="476" name="Freeform 9">
              <a:extLst>
                <a:ext uri="{FF2B5EF4-FFF2-40B4-BE49-F238E27FC236}">
                  <a16:creationId xmlns:a16="http://schemas.microsoft.com/office/drawing/2014/main" id="{C2789B13-8275-834E-81CC-23B2C35ED480}"/>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 name="Oval 10">
              <a:extLst>
                <a:ext uri="{FF2B5EF4-FFF2-40B4-BE49-F238E27FC236}">
                  <a16:creationId xmlns:a16="http://schemas.microsoft.com/office/drawing/2014/main" id="{D4097EDC-1913-6049-84E8-2B9A656CCE09}"/>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12" name="Group 511">
            <a:extLst>
              <a:ext uri="{FF2B5EF4-FFF2-40B4-BE49-F238E27FC236}">
                <a16:creationId xmlns:a16="http://schemas.microsoft.com/office/drawing/2014/main" id="{C188C062-85FD-3743-B6CE-7B116CA1B952}"/>
              </a:ext>
            </a:extLst>
          </p:cNvPr>
          <p:cNvGrpSpPr/>
          <p:nvPr/>
        </p:nvGrpSpPr>
        <p:grpSpPr>
          <a:xfrm>
            <a:off x="950941" y="4639256"/>
            <a:ext cx="471648" cy="471647"/>
            <a:chOff x="4976382" y="1242647"/>
            <a:chExt cx="526964" cy="526962"/>
          </a:xfrm>
        </p:grpSpPr>
        <p:sp>
          <p:nvSpPr>
            <p:cNvPr id="513" name="Freeform 475">
              <a:extLst>
                <a:ext uri="{FF2B5EF4-FFF2-40B4-BE49-F238E27FC236}">
                  <a16:creationId xmlns:a16="http://schemas.microsoft.com/office/drawing/2014/main" id="{A3D76450-E30E-F043-B527-83CD5DCEE6F1}"/>
                </a:ext>
              </a:extLst>
            </p:cNvPr>
            <p:cNvSpPr>
              <a:spLocks/>
            </p:cNvSpPr>
            <p:nvPr/>
          </p:nvSpPr>
          <p:spPr bwMode="auto">
            <a:xfrm>
              <a:off x="5378947" y="1280657"/>
              <a:ext cx="100210" cy="88115"/>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4" name="Freeform 476">
              <a:extLst>
                <a:ext uri="{FF2B5EF4-FFF2-40B4-BE49-F238E27FC236}">
                  <a16:creationId xmlns:a16="http://schemas.microsoft.com/office/drawing/2014/main" id="{78C5C0A4-38DD-8F42-BF8D-AED15356FEF8}"/>
                </a:ext>
              </a:extLst>
            </p:cNvPr>
            <p:cNvSpPr>
              <a:spLocks/>
            </p:cNvSpPr>
            <p:nvPr/>
          </p:nvSpPr>
          <p:spPr bwMode="auto">
            <a:xfrm>
              <a:off x="4990204" y="1643483"/>
              <a:ext cx="112304" cy="88115"/>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5" name="Freeform 477">
              <a:extLst>
                <a:ext uri="{FF2B5EF4-FFF2-40B4-BE49-F238E27FC236}">
                  <a16:creationId xmlns:a16="http://schemas.microsoft.com/office/drawing/2014/main" id="{FAFB7E72-2FFE-774C-A106-B2727C622C80}"/>
                </a:ext>
              </a:extLst>
            </p:cNvPr>
            <p:cNvSpPr>
              <a:spLocks/>
            </p:cNvSpPr>
            <p:nvPr/>
          </p:nvSpPr>
          <p:spPr bwMode="auto">
            <a:xfrm>
              <a:off x="5183712" y="1280657"/>
              <a:ext cx="319634" cy="488952"/>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6" name="Freeform 478">
              <a:extLst>
                <a:ext uri="{FF2B5EF4-FFF2-40B4-BE49-F238E27FC236}">
                  <a16:creationId xmlns:a16="http://schemas.microsoft.com/office/drawing/2014/main" id="{F5B9D02A-7FF8-0840-9752-923C19AA6E7B}"/>
                </a:ext>
              </a:extLst>
            </p:cNvPr>
            <p:cNvSpPr>
              <a:spLocks/>
            </p:cNvSpPr>
            <p:nvPr/>
          </p:nvSpPr>
          <p:spPr bwMode="auto">
            <a:xfrm>
              <a:off x="4976382" y="1242647"/>
              <a:ext cx="321361" cy="488952"/>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517" name="Freeform 5">
            <a:extLst>
              <a:ext uri="{FF2B5EF4-FFF2-40B4-BE49-F238E27FC236}">
                <a16:creationId xmlns:a16="http://schemas.microsoft.com/office/drawing/2014/main" id="{C51A01E8-89D2-8444-9FC6-4B4D31A7672A}"/>
              </a:ext>
            </a:extLst>
          </p:cNvPr>
          <p:cNvSpPr>
            <a:spLocks/>
          </p:cNvSpPr>
          <p:nvPr/>
        </p:nvSpPr>
        <p:spPr bwMode="auto">
          <a:xfrm>
            <a:off x="6646075" y="3681205"/>
            <a:ext cx="583562" cy="357492"/>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518" name="Group 517">
            <a:extLst>
              <a:ext uri="{FF2B5EF4-FFF2-40B4-BE49-F238E27FC236}">
                <a16:creationId xmlns:a16="http://schemas.microsoft.com/office/drawing/2014/main" id="{16C704AC-B32C-1B4F-90D1-70801BB78421}"/>
              </a:ext>
            </a:extLst>
          </p:cNvPr>
          <p:cNvGrpSpPr/>
          <p:nvPr/>
        </p:nvGrpSpPr>
        <p:grpSpPr>
          <a:xfrm>
            <a:off x="2720181" y="3639334"/>
            <a:ext cx="509114" cy="399363"/>
            <a:chOff x="2421943" y="3292696"/>
            <a:chExt cx="295929" cy="232136"/>
          </a:xfrm>
        </p:grpSpPr>
        <p:sp>
          <p:nvSpPr>
            <p:cNvPr id="519" name="Freeform 346">
              <a:extLst>
                <a:ext uri="{FF2B5EF4-FFF2-40B4-BE49-F238E27FC236}">
                  <a16:creationId xmlns:a16="http://schemas.microsoft.com/office/drawing/2014/main" id="{67DAB775-EE02-2449-9AE5-AC57BC191CD5}"/>
                </a:ext>
              </a:extLst>
            </p:cNvPr>
            <p:cNvSpPr>
              <a:spLocks/>
            </p:cNvSpPr>
            <p:nvPr/>
          </p:nvSpPr>
          <p:spPr bwMode="auto">
            <a:xfrm>
              <a:off x="2421943" y="3292696"/>
              <a:ext cx="295929" cy="232136"/>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0" name="Line 347">
              <a:extLst>
                <a:ext uri="{FF2B5EF4-FFF2-40B4-BE49-F238E27FC236}">
                  <a16:creationId xmlns:a16="http://schemas.microsoft.com/office/drawing/2014/main" id="{1C3CD540-8C96-EC4B-A6DC-2AC8AAD60A28}"/>
                </a:ext>
              </a:extLst>
            </p:cNvPr>
            <p:cNvSpPr>
              <a:spLocks noChangeShapeType="1"/>
            </p:cNvSpPr>
            <p:nvPr/>
          </p:nvSpPr>
          <p:spPr bwMode="auto">
            <a:xfrm>
              <a:off x="2421943" y="3357375"/>
              <a:ext cx="295929"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1" name="Oval 348">
              <a:extLst>
                <a:ext uri="{FF2B5EF4-FFF2-40B4-BE49-F238E27FC236}">
                  <a16:creationId xmlns:a16="http://schemas.microsoft.com/office/drawing/2014/main" id="{E71BBB69-601B-8A47-BA46-1C5CAD3994AC}"/>
                </a:ext>
              </a:extLst>
            </p:cNvPr>
            <p:cNvSpPr>
              <a:spLocks noChangeArrowheads="1"/>
            </p:cNvSpPr>
            <p:nvPr/>
          </p:nvSpPr>
          <p:spPr bwMode="auto">
            <a:xfrm>
              <a:off x="2460928" y="3318391"/>
              <a:ext cx="12404" cy="13291"/>
            </a:xfrm>
            <a:prstGeom prst="ellips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4" name="Oval 349">
              <a:extLst>
                <a:ext uri="{FF2B5EF4-FFF2-40B4-BE49-F238E27FC236}">
                  <a16:creationId xmlns:a16="http://schemas.microsoft.com/office/drawing/2014/main" id="{60FCA407-E9F8-B34C-B2E0-21EAD1FF19B4}"/>
                </a:ext>
              </a:extLst>
            </p:cNvPr>
            <p:cNvSpPr>
              <a:spLocks noChangeArrowheads="1"/>
            </p:cNvSpPr>
            <p:nvPr/>
          </p:nvSpPr>
          <p:spPr bwMode="auto">
            <a:xfrm>
              <a:off x="2499027" y="3318391"/>
              <a:ext cx="13291" cy="13291"/>
            </a:xfrm>
            <a:prstGeom prst="ellips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5" name="Oval 350">
              <a:extLst>
                <a:ext uri="{FF2B5EF4-FFF2-40B4-BE49-F238E27FC236}">
                  <a16:creationId xmlns:a16="http://schemas.microsoft.com/office/drawing/2014/main" id="{BA957323-5C35-2741-95E1-B70E0010304A}"/>
                </a:ext>
              </a:extLst>
            </p:cNvPr>
            <p:cNvSpPr>
              <a:spLocks noChangeArrowheads="1"/>
            </p:cNvSpPr>
            <p:nvPr/>
          </p:nvSpPr>
          <p:spPr bwMode="auto">
            <a:xfrm>
              <a:off x="2538011" y="3318391"/>
              <a:ext cx="13291" cy="13291"/>
            </a:xfrm>
            <a:prstGeom prst="ellips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526" name="Group 525">
            <a:extLst>
              <a:ext uri="{FF2B5EF4-FFF2-40B4-BE49-F238E27FC236}">
                <a16:creationId xmlns:a16="http://schemas.microsoft.com/office/drawing/2014/main" id="{28433E75-B27E-8B4B-8B1C-6E721856B4D5}"/>
              </a:ext>
            </a:extLst>
          </p:cNvPr>
          <p:cNvGrpSpPr/>
          <p:nvPr/>
        </p:nvGrpSpPr>
        <p:grpSpPr>
          <a:xfrm>
            <a:off x="4600093" y="1425274"/>
            <a:ext cx="515334" cy="515334"/>
            <a:chOff x="1957387" y="4729162"/>
            <a:chExt cx="530226" cy="530226"/>
          </a:xfrm>
        </p:grpSpPr>
        <p:sp>
          <p:nvSpPr>
            <p:cNvPr id="527" name="Freeform 642">
              <a:extLst>
                <a:ext uri="{FF2B5EF4-FFF2-40B4-BE49-F238E27FC236}">
                  <a16:creationId xmlns:a16="http://schemas.microsoft.com/office/drawing/2014/main" id="{371BD8DB-071D-5445-A643-04B6BB99BFF2}"/>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8" name="Line 643">
              <a:extLst>
                <a:ext uri="{FF2B5EF4-FFF2-40B4-BE49-F238E27FC236}">
                  <a16:creationId xmlns:a16="http://schemas.microsoft.com/office/drawing/2014/main" id="{16E5EB91-AC70-6B43-B0EC-5963C5FFEAE2}"/>
                </a:ext>
              </a:extLst>
            </p:cNvPr>
            <p:cNvSpPr>
              <a:spLocks noChangeShapeType="1"/>
            </p:cNvSpPr>
            <p:nvPr/>
          </p:nvSpPr>
          <p:spPr bwMode="auto">
            <a:xfrm>
              <a:off x="1957387" y="4845050"/>
              <a:ext cx="53022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9" name="Oval 644">
              <a:extLst>
                <a:ext uri="{FF2B5EF4-FFF2-40B4-BE49-F238E27FC236}">
                  <a16:creationId xmlns:a16="http://schemas.microsoft.com/office/drawing/2014/main" id="{E19EE287-8493-BE45-9D69-DF3712618D22}"/>
                </a:ext>
              </a:extLst>
            </p:cNvPr>
            <p:cNvSpPr>
              <a:spLocks noChangeArrowheads="1"/>
            </p:cNvSpPr>
            <p:nvPr/>
          </p:nvSpPr>
          <p:spPr bwMode="auto">
            <a:xfrm>
              <a:off x="2025650"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0" name="Oval 645">
              <a:extLst>
                <a:ext uri="{FF2B5EF4-FFF2-40B4-BE49-F238E27FC236}">
                  <a16:creationId xmlns:a16="http://schemas.microsoft.com/office/drawing/2014/main" id="{27A4D7BF-54AF-9649-B14B-65788DA678D7}"/>
                </a:ext>
              </a:extLst>
            </p:cNvPr>
            <p:cNvSpPr>
              <a:spLocks noChangeArrowheads="1"/>
            </p:cNvSpPr>
            <p:nvPr/>
          </p:nvSpPr>
          <p:spPr bwMode="auto">
            <a:xfrm>
              <a:off x="2095500" y="4775200"/>
              <a:ext cx="22225"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1" name="Oval 646">
              <a:extLst>
                <a:ext uri="{FF2B5EF4-FFF2-40B4-BE49-F238E27FC236}">
                  <a16:creationId xmlns:a16="http://schemas.microsoft.com/office/drawing/2014/main" id="{DA31429F-8C94-344A-B576-C5B003DA9246}"/>
                </a:ext>
              </a:extLst>
            </p:cNvPr>
            <p:cNvSpPr>
              <a:spLocks noChangeArrowheads="1"/>
            </p:cNvSpPr>
            <p:nvPr/>
          </p:nvSpPr>
          <p:spPr bwMode="auto">
            <a:xfrm>
              <a:off x="2163762"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2" name="Oval 647">
              <a:extLst>
                <a:ext uri="{FF2B5EF4-FFF2-40B4-BE49-F238E27FC236}">
                  <a16:creationId xmlns:a16="http://schemas.microsoft.com/office/drawing/2014/main" id="{61E38583-FDD5-F848-9CAF-F618D5F11109}"/>
                </a:ext>
              </a:extLst>
            </p:cNvPr>
            <p:cNvSpPr>
              <a:spLocks noChangeArrowheads="1"/>
            </p:cNvSpPr>
            <p:nvPr/>
          </p:nvSpPr>
          <p:spPr bwMode="auto">
            <a:xfrm>
              <a:off x="2255837" y="5029200"/>
              <a:ext cx="173038" cy="173038"/>
            </a:xfrm>
            <a:prstGeom prst="ellipse">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3" name="Line 648">
              <a:extLst>
                <a:ext uri="{FF2B5EF4-FFF2-40B4-BE49-F238E27FC236}">
                  <a16:creationId xmlns:a16="http://schemas.microsoft.com/office/drawing/2014/main" id="{05617929-EFCA-F040-B35E-7E0D3DA1A097}"/>
                </a:ext>
              </a:extLst>
            </p:cNvPr>
            <p:cNvSpPr>
              <a:spLocks noChangeShapeType="1"/>
            </p:cNvSpPr>
            <p:nvPr/>
          </p:nvSpPr>
          <p:spPr bwMode="auto">
            <a:xfrm>
              <a:off x="2406650" y="5178425"/>
              <a:ext cx="80963" cy="80963"/>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4" name="Line 649">
              <a:extLst>
                <a:ext uri="{FF2B5EF4-FFF2-40B4-BE49-F238E27FC236}">
                  <a16:creationId xmlns:a16="http://schemas.microsoft.com/office/drawing/2014/main" id="{F165FADC-630D-AD4B-A550-AE51BEC59E36}"/>
                </a:ext>
              </a:extLst>
            </p:cNvPr>
            <p:cNvSpPr>
              <a:spLocks noChangeShapeType="1"/>
            </p:cNvSpPr>
            <p:nvPr/>
          </p:nvSpPr>
          <p:spPr bwMode="auto">
            <a:xfrm>
              <a:off x="2025650"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5" name="Line 650">
              <a:extLst>
                <a:ext uri="{FF2B5EF4-FFF2-40B4-BE49-F238E27FC236}">
                  <a16:creationId xmlns:a16="http://schemas.microsoft.com/office/drawing/2014/main" id="{027D2C98-84F5-0E4E-9CF9-5783133A556D}"/>
                </a:ext>
              </a:extLst>
            </p:cNvPr>
            <p:cNvSpPr>
              <a:spLocks noChangeShapeType="1"/>
            </p:cNvSpPr>
            <p:nvPr/>
          </p:nvSpPr>
          <p:spPr bwMode="auto">
            <a:xfrm>
              <a:off x="2025650" y="5051425"/>
              <a:ext cx="4603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3" name="Line 651">
              <a:extLst>
                <a:ext uri="{FF2B5EF4-FFF2-40B4-BE49-F238E27FC236}">
                  <a16:creationId xmlns:a16="http://schemas.microsoft.com/office/drawing/2014/main" id="{FCD1F8FE-6D24-3047-B95D-B1735A4357EA}"/>
                </a:ext>
              </a:extLst>
            </p:cNvPr>
            <p:cNvSpPr>
              <a:spLocks noChangeShapeType="1"/>
            </p:cNvSpPr>
            <p:nvPr/>
          </p:nvSpPr>
          <p:spPr bwMode="auto">
            <a:xfrm>
              <a:off x="2025650" y="498316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4" name="Line 652">
              <a:extLst>
                <a:ext uri="{FF2B5EF4-FFF2-40B4-BE49-F238E27FC236}">
                  <a16:creationId xmlns:a16="http://schemas.microsoft.com/office/drawing/2014/main" id="{91BEB17D-3562-E042-AD15-A69CF4754B86}"/>
                </a:ext>
              </a:extLst>
            </p:cNvPr>
            <p:cNvSpPr>
              <a:spLocks noChangeShapeType="1"/>
            </p:cNvSpPr>
            <p:nvPr/>
          </p:nvSpPr>
          <p:spPr bwMode="auto">
            <a:xfrm>
              <a:off x="2117725" y="5051425"/>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5" name="Line 653">
              <a:extLst>
                <a:ext uri="{FF2B5EF4-FFF2-40B4-BE49-F238E27FC236}">
                  <a16:creationId xmlns:a16="http://schemas.microsoft.com/office/drawing/2014/main" id="{103BCD61-296E-6849-B2C6-3929F70C9A89}"/>
                </a:ext>
              </a:extLst>
            </p:cNvPr>
            <p:cNvSpPr>
              <a:spLocks noChangeShapeType="1"/>
            </p:cNvSpPr>
            <p:nvPr/>
          </p:nvSpPr>
          <p:spPr bwMode="auto">
            <a:xfrm>
              <a:off x="2187575" y="4983162"/>
              <a:ext cx="114300"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6" name="Line 654">
              <a:extLst>
                <a:ext uri="{FF2B5EF4-FFF2-40B4-BE49-F238E27FC236}">
                  <a16:creationId xmlns:a16="http://schemas.microsoft.com/office/drawing/2014/main" id="{572DF800-7ED9-8645-9F55-5E7A3E8C5A80}"/>
                </a:ext>
              </a:extLst>
            </p:cNvPr>
            <p:cNvSpPr>
              <a:spLocks noChangeShapeType="1"/>
            </p:cNvSpPr>
            <p:nvPr/>
          </p:nvSpPr>
          <p:spPr bwMode="auto">
            <a:xfrm>
              <a:off x="2163762" y="491331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7" name="Line 655">
              <a:extLst>
                <a:ext uri="{FF2B5EF4-FFF2-40B4-BE49-F238E27FC236}">
                  <a16:creationId xmlns:a16="http://schemas.microsoft.com/office/drawing/2014/main" id="{7B1F5172-7648-EE48-998F-1AC6FD2291AF}"/>
                </a:ext>
              </a:extLst>
            </p:cNvPr>
            <p:cNvSpPr>
              <a:spLocks noChangeShapeType="1"/>
            </p:cNvSpPr>
            <p:nvPr/>
          </p:nvSpPr>
          <p:spPr bwMode="auto">
            <a:xfrm>
              <a:off x="2325687"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8" name="Line 656">
              <a:extLst>
                <a:ext uri="{FF2B5EF4-FFF2-40B4-BE49-F238E27FC236}">
                  <a16:creationId xmlns:a16="http://schemas.microsoft.com/office/drawing/2014/main" id="{AE995F42-2BCF-0041-914D-5CC590FC0EA8}"/>
                </a:ext>
              </a:extLst>
            </p:cNvPr>
            <p:cNvSpPr>
              <a:spLocks noChangeShapeType="1"/>
            </p:cNvSpPr>
            <p:nvPr/>
          </p:nvSpPr>
          <p:spPr bwMode="auto">
            <a:xfrm>
              <a:off x="2349500" y="4983162"/>
              <a:ext cx="68263"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49" name="Group 548">
            <a:extLst>
              <a:ext uri="{FF2B5EF4-FFF2-40B4-BE49-F238E27FC236}">
                <a16:creationId xmlns:a16="http://schemas.microsoft.com/office/drawing/2014/main" id="{7CF19093-AEC4-C44D-82A9-E8C369BEE199}"/>
              </a:ext>
            </a:extLst>
          </p:cNvPr>
          <p:cNvGrpSpPr/>
          <p:nvPr/>
        </p:nvGrpSpPr>
        <p:grpSpPr>
          <a:xfrm>
            <a:off x="9684653" y="1429160"/>
            <a:ext cx="506459" cy="511447"/>
            <a:chOff x="10382111" y="1261472"/>
            <a:chExt cx="1354914" cy="1368262"/>
          </a:xfrm>
          <a:noFill/>
        </p:grpSpPr>
        <p:grpSp>
          <p:nvGrpSpPr>
            <p:cNvPr id="550" name="Group 549">
              <a:extLst>
                <a:ext uri="{FF2B5EF4-FFF2-40B4-BE49-F238E27FC236}">
                  <a16:creationId xmlns:a16="http://schemas.microsoft.com/office/drawing/2014/main" id="{D5FF5E31-AD38-2045-88B4-4CE138808A48}"/>
                </a:ext>
              </a:extLst>
            </p:cNvPr>
            <p:cNvGrpSpPr/>
            <p:nvPr/>
          </p:nvGrpSpPr>
          <p:grpSpPr>
            <a:xfrm>
              <a:off x="10382111" y="1261472"/>
              <a:ext cx="1354914" cy="407142"/>
              <a:chOff x="7582176" y="1067912"/>
              <a:chExt cx="1354916" cy="407142"/>
            </a:xfrm>
            <a:grpFill/>
          </p:grpSpPr>
          <p:sp>
            <p:nvSpPr>
              <p:cNvPr id="579" name="Rectangle: Rounded Corners 82">
                <a:extLst>
                  <a:ext uri="{FF2B5EF4-FFF2-40B4-BE49-F238E27FC236}">
                    <a16:creationId xmlns:a16="http://schemas.microsoft.com/office/drawing/2014/main" id="{2A00E365-1655-DD4A-8504-0B538E39F18E}"/>
                  </a:ext>
                </a:extLst>
              </p:cNvPr>
              <p:cNvSpPr/>
              <p:nvPr/>
            </p:nvSpPr>
            <p:spPr>
              <a:xfrm>
                <a:off x="7582176" y="1067912"/>
                <a:ext cx="407141" cy="407142"/>
              </a:xfrm>
              <a:prstGeom prst="roundRect">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Rounded Corners 83">
                <a:extLst>
                  <a:ext uri="{FF2B5EF4-FFF2-40B4-BE49-F238E27FC236}">
                    <a16:creationId xmlns:a16="http://schemas.microsoft.com/office/drawing/2014/main" id="{66930B94-94E5-AD44-A92E-83616A386AC0}"/>
                  </a:ext>
                </a:extLst>
              </p:cNvPr>
              <p:cNvSpPr/>
              <p:nvPr/>
            </p:nvSpPr>
            <p:spPr>
              <a:xfrm>
                <a:off x="8056062" y="1067912"/>
                <a:ext cx="407141" cy="407142"/>
              </a:xfrm>
              <a:prstGeom prst="roundRect">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Rounded Corners 84">
                <a:extLst>
                  <a:ext uri="{FF2B5EF4-FFF2-40B4-BE49-F238E27FC236}">
                    <a16:creationId xmlns:a16="http://schemas.microsoft.com/office/drawing/2014/main" id="{493664CC-BBB3-DB4E-A66F-043457AA511E}"/>
                  </a:ext>
                </a:extLst>
              </p:cNvPr>
              <p:cNvSpPr/>
              <p:nvPr/>
            </p:nvSpPr>
            <p:spPr>
              <a:xfrm>
                <a:off x="8529951" y="1067912"/>
                <a:ext cx="407141" cy="407142"/>
              </a:xfrm>
              <a:prstGeom prst="roundRect">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7" name="Group 566">
              <a:extLst>
                <a:ext uri="{FF2B5EF4-FFF2-40B4-BE49-F238E27FC236}">
                  <a16:creationId xmlns:a16="http://schemas.microsoft.com/office/drawing/2014/main" id="{2E6346F9-8A2E-4849-8C59-9A339DFC128B}"/>
                </a:ext>
              </a:extLst>
            </p:cNvPr>
            <p:cNvGrpSpPr/>
            <p:nvPr/>
          </p:nvGrpSpPr>
          <p:grpSpPr>
            <a:xfrm>
              <a:off x="10382111" y="1742032"/>
              <a:ext cx="1354914" cy="407142"/>
              <a:chOff x="7582178" y="1067912"/>
              <a:chExt cx="1354914" cy="407142"/>
            </a:xfrm>
            <a:grpFill/>
          </p:grpSpPr>
          <p:sp>
            <p:nvSpPr>
              <p:cNvPr id="576" name="Rectangle: Rounded Corners 87">
                <a:extLst>
                  <a:ext uri="{FF2B5EF4-FFF2-40B4-BE49-F238E27FC236}">
                    <a16:creationId xmlns:a16="http://schemas.microsoft.com/office/drawing/2014/main" id="{58036D95-7669-FC47-B431-6769DBF14151}"/>
                  </a:ext>
                </a:extLst>
              </p:cNvPr>
              <p:cNvSpPr/>
              <p:nvPr/>
            </p:nvSpPr>
            <p:spPr>
              <a:xfrm>
                <a:off x="7582178" y="1067912"/>
                <a:ext cx="407142" cy="407142"/>
              </a:xfrm>
              <a:prstGeom prst="roundRect">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Rounded Corners 88">
                <a:extLst>
                  <a:ext uri="{FF2B5EF4-FFF2-40B4-BE49-F238E27FC236}">
                    <a16:creationId xmlns:a16="http://schemas.microsoft.com/office/drawing/2014/main" id="{DE7DCD84-C78A-1D4F-B9FA-BF2333A35766}"/>
                  </a:ext>
                </a:extLst>
              </p:cNvPr>
              <p:cNvSpPr/>
              <p:nvPr/>
            </p:nvSpPr>
            <p:spPr>
              <a:xfrm>
                <a:off x="8056064" y="1067912"/>
                <a:ext cx="407142" cy="407142"/>
              </a:xfrm>
              <a:prstGeom prst="roundRect">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Rounded Corners 89">
                <a:extLst>
                  <a:ext uri="{FF2B5EF4-FFF2-40B4-BE49-F238E27FC236}">
                    <a16:creationId xmlns:a16="http://schemas.microsoft.com/office/drawing/2014/main" id="{A63C0870-398E-D342-B91A-DAD86AF747FF}"/>
                  </a:ext>
                </a:extLst>
              </p:cNvPr>
              <p:cNvSpPr/>
              <p:nvPr/>
            </p:nvSpPr>
            <p:spPr>
              <a:xfrm>
                <a:off x="8529950" y="1067912"/>
                <a:ext cx="407142" cy="407142"/>
              </a:xfrm>
              <a:prstGeom prst="roundRect">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9" name="Group 568">
              <a:extLst>
                <a:ext uri="{FF2B5EF4-FFF2-40B4-BE49-F238E27FC236}">
                  <a16:creationId xmlns:a16="http://schemas.microsoft.com/office/drawing/2014/main" id="{07A5C817-5579-494D-A6CD-131FE9840FB6}"/>
                </a:ext>
              </a:extLst>
            </p:cNvPr>
            <p:cNvGrpSpPr/>
            <p:nvPr/>
          </p:nvGrpSpPr>
          <p:grpSpPr>
            <a:xfrm>
              <a:off x="10382111" y="2222592"/>
              <a:ext cx="1354914" cy="407142"/>
              <a:chOff x="7582178" y="1067912"/>
              <a:chExt cx="1354914" cy="407142"/>
            </a:xfrm>
            <a:grpFill/>
          </p:grpSpPr>
          <p:sp>
            <p:nvSpPr>
              <p:cNvPr id="572" name="Rectangle: Rounded Corners 91">
                <a:extLst>
                  <a:ext uri="{FF2B5EF4-FFF2-40B4-BE49-F238E27FC236}">
                    <a16:creationId xmlns:a16="http://schemas.microsoft.com/office/drawing/2014/main" id="{1231A173-8B60-CC43-9731-0780627CED2D}"/>
                  </a:ext>
                </a:extLst>
              </p:cNvPr>
              <p:cNvSpPr/>
              <p:nvPr/>
            </p:nvSpPr>
            <p:spPr>
              <a:xfrm>
                <a:off x="7582178" y="1067912"/>
                <a:ext cx="407142" cy="407142"/>
              </a:xfrm>
              <a:prstGeom prst="roundRect">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Rectangle: Rounded Corners 92">
                <a:extLst>
                  <a:ext uri="{FF2B5EF4-FFF2-40B4-BE49-F238E27FC236}">
                    <a16:creationId xmlns:a16="http://schemas.microsoft.com/office/drawing/2014/main" id="{CFC8F8CE-588A-A246-8530-3E19E291D70B}"/>
                  </a:ext>
                </a:extLst>
              </p:cNvPr>
              <p:cNvSpPr/>
              <p:nvPr/>
            </p:nvSpPr>
            <p:spPr>
              <a:xfrm>
                <a:off x="8056064" y="1067912"/>
                <a:ext cx="407142" cy="407142"/>
              </a:xfrm>
              <a:prstGeom prst="roundRect">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Rounded Corners 93">
                <a:extLst>
                  <a:ext uri="{FF2B5EF4-FFF2-40B4-BE49-F238E27FC236}">
                    <a16:creationId xmlns:a16="http://schemas.microsoft.com/office/drawing/2014/main" id="{0880AACD-C963-2A4E-B5F9-2F6B3984FABB}"/>
                  </a:ext>
                </a:extLst>
              </p:cNvPr>
              <p:cNvSpPr/>
              <p:nvPr/>
            </p:nvSpPr>
            <p:spPr>
              <a:xfrm>
                <a:off x="8529950" y="1067912"/>
                <a:ext cx="407142" cy="407142"/>
              </a:xfrm>
              <a:prstGeom prst="roundRect">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0" name="Freeform 287">
            <a:extLst>
              <a:ext uri="{FF2B5EF4-FFF2-40B4-BE49-F238E27FC236}">
                <a16:creationId xmlns:a16="http://schemas.microsoft.com/office/drawing/2014/main" id="{D37A4EF2-8B54-9641-A318-7575EF891A98}"/>
              </a:ext>
            </a:extLst>
          </p:cNvPr>
          <p:cNvSpPr>
            <a:spLocks/>
          </p:cNvSpPr>
          <p:nvPr/>
        </p:nvSpPr>
        <p:spPr bwMode="auto">
          <a:xfrm>
            <a:off x="1860647" y="4689196"/>
            <a:ext cx="416656" cy="421707"/>
          </a:xfrm>
          <a:custGeom>
            <a:avLst/>
            <a:gdLst>
              <a:gd name="T0" fmla="*/ 84 w 94"/>
              <a:gd name="T1" fmla="*/ 47 h 94"/>
              <a:gd name="T2" fmla="*/ 89 w 94"/>
              <a:gd name="T3" fmla="*/ 17 h 94"/>
              <a:gd name="T4" fmla="*/ 75 w 94"/>
              <a:gd name="T5" fmla="*/ 30 h 94"/>
              <a:gd name="T6" fmla="*/ 65 w 94"/>
              <a:gd name="T7" fmla="*/ 30 h 94"/>
              <a:gd name="T8" fmla="*/ 65 w 94"/>
              <a:gd name="T9" fmla="*/ 19 h 94"/>
              <a:gd name="T10" fmla="*/ 78 w 94"/>
              <a:gd name="T11" fmla="*/ 5 h 94"/>
              <a:gd name="T12" fmla="*/ 47 w 94"/>
              <a:gd name="T13" fmla="*/ 10 h 94"/>
              <a:gd name="T14" fmla="*/ 42 w 94"/>
              <a:gd name="T15" fmla="*/ 40 h 94"/>
              <a:gd name="T16" fmla="*/ 3 w 94"/>
              <a:gd name="T17" fmla="*/ 80 h 94"/>
              <a:gd name="T18" fmla="*/ 3 w 94"/>
              <a:gd name="T19" fmla="*/ 91 h 94"/>
              <a:gd name="T20" fmla="*/ 14 w 94"/>
              <a:gd name="T21" fmla="*/ 91 h 94"/>
              <a:gd name="T22" fmla="*/ 54 w 94"/>
              <a:gd name="T23" fmla="*/ 52 h 94"/>
              <a:gd name="T24" fmla="*/ 84 w 94"/>
              <a:gd name="T25"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4">
                <a:moveTo>
                  <a:pt x="84" y="47"/>
                </a:moveTo>
                <a:cubicBezTo>
                  <a:pt x="92" y="39"/>
                  <a:pt x="94" y="27"/>
                  <a:pt x="89" y="17"/>
                </a:cubicBezTo>
                <a:cubicBezTo>
                  <a:pt x="75" y="30"/>
                  <a:pt x="75" y="30"/>
                  <a:pt x="75" y="30"/>
                </a:cubicBezTo>
                <a:cubicBezTo>
                  <a:pt x="65" y="30"/>
                  <a:pt x="65" y="30"/>
                  <a:pt x="65" y="30"/>
                </a:cubicBezTo>
                <a:cubicBezTo>
                  <a:pt x="65" y="19"/>
                  <a:pt x="65" y="19"/>
                  <a:pt x="65" y="19"/>
                </a:cubicBezTo>
                <a:cubicBezTo>
                  <a:pt x="78" y="5"/>
                  <a:pt x="78" y="5"/>
                  <a:pt x="78" y="5"/>
                </a:cubicBezTo>
                <a:cubicBezTo>
                  <a:pt x="68" y="0"/>
                  <a:pt x="55" y="2"/>
                  <a:pt x="47" y="10"/>
                </a:cubicBezTo>
                <a:cubicBezTo>
                  <a:pt x="39" y="18"/>
                  <a:pt x="37" y="31"/>
                  <a:pt x="42" y="40"/>
                </a:cubicBezTo>
                <a:cubicBezTo>
                  <a:pt x="3" y="80"/>
                  <a:pt x="3" y="80"/>
                  <a:pt x="3" y="80"/>
                </a:cubicBezTo>
                <a:cubicBezTo>
                  <a:pt x="0" y="83"/>
                  <a:pt x="0" y="88"/>
                  <a:pt x="3" y="91"/>
                </a:cubicBezTo>
                <a:cubicBezTo>
                  <a:pt x="6" y="94"/>
                  <a:pt x="11" y="94"/>
                  <a:pt x="14" y="91"/>
                </a:cubicBezTo>
                <a:cubicBezTo>
                  <a:pt x="54" y="52"/>
                  <a:pt x="54" y="52"/>
                  <a:pt x="54" y="52"/>
                </a:cubicBezTo>
                <a:cubicBezTo>
                  <a:pt x="63" y="57"/>
                  <a:pt x="76" y="55"/>
                  <a:pt x="84" y="47"/>
                </a:cubicBezTo>
                <a:close/>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nvGrpSpPr>
          <p:cNvPr id="622" name="Group 621">
            <a:extLst>
              <a:ext uri="{FF2B5EF4-FFF2-40B4-BE49-F238E27FC236}">
                <a16:creationId xmlns:a16="http://schemas.microsoft.com/office/drawing/2014/main" id="{C6EE76E4-5406-BA49-92A0-E3FB3B2833D4}"/>
              </a:ext>
            </a:extLst>
          </p:cNvPr>
          <p:cNvGrpSpPr/>
          <p:nvPr/>
        </p:nvGrpSpPr>
        <p:grpSpPr>
          <a:xfrm>
            <a:off x="927049" y="1364716"/>
            <a:ext cx="519433" cy="575892"/>
            <a:chOff x="923918" y="1342216"/>
            <a:chExt cx="519433" cy="575892"/>
          </a:xfrm>
        </p:grpSpPr>
        <p:sp>
          <p:nvSpPr>
            <p:cNvPr id="624" name="Freeform 374">
              <a:extLst>
                <a:ext uri="{FF2B5EF4-FFF2-40B4-BE49-F238E27FC236}">
                  <a16:creationId xmlns:a16="http://schemas.microsoft.com/office/drawing/2014/main" id="{D4B80029-D229-7444-ABCD-8F89197E0D1B}"/>
                </a:ext>
              </a:extLst>
            </p:cNvPr>
            <p:cNvSpPr>
              <a:spLocks/>
            </p:cNvSpPr>
            <p:nvPr/>
          </p:nvSpPr>
          <p:spPr bwMode="auto">
            <a:xfrm>
              <a:off x="923918" y="1453253"/>
              <a:ext cx="519433" cy="464855"/>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6" name="Freeform 372">
              <a:extLst>
                <a:ext uri="{FF2B5EF4-FFF2-40B4-BE49-F238E27FC236}">
                  <a16:creationId xmlns:a16="http://schemas.microsoft.com/office/drawing/2014/main" id="{0AA95225-3A37-4C46-8031-E4864A2CCF6A}"/>
                </a:ext>
              </a:extLst>
            </p:cNvPr>
            <p:cNvSpPr>
              <a:spLocks/>
            </p:cNvSpPr>
            <p:nvPr/>
          </p:nvSpPr>
          <p:spPr bwMode="auto">
            <a:xfrm>
              <a:off x="923918" y="1562410"/>
              <a:ext cx="519433" cy="109156"/>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7" name="Freeform 373">
              <a:extLst>
                <a:ext uri="{FF2B5EF4-FFF2-40B4-BE49-F238E27FC236}">
                  <a16:creationId xmlns:a16="http://schemas.microsoft.com/office/drawing/2014/main" id="{A567CC66-3E68-5142-B63D-4588D09BE9B2}"/>
                </a:ext>
              </a:extLst>
            </p:cNvPr>
            <p:cNvSpPr>
              <a:spLocks/>
            </p:cNvSpPr>
            <p:nvPr/>
          </p:nvSpPr>
          <p:spPr bwMode="auto">
            <a:xfrm>
              <a:off x="923918" y="1684741"/>
              <a:ext cx="519433" cy="11103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8" name="Oval 371">
              <a:extLst>
                <a:ext uri="{FF2B5EF4-FFF2-40B4-BE49-F238E27FC236}">
                  <a16:creationId xmlns:a16="http://schemas.microsoft.com/office/drawing/2014/main" id="{B74C9034-4644-E248-A2A9-1C215503E0C7}"/>
                </a:ext>
              </a:extLst>
            </p:cNvPr>
            <p:cNvSpPr>
              <a:spLocks noChangeArrowheads="1"/>
            </p:cNvSpPr>
            <p:nvPr/>
          </p:nvSpPr>
          <p:spPr bwMode="auto">
            <a:xfrm>
              <a:off x="923918" y="1342216"/>
              <a:ext cx="519433" cy="220194"/>
            </a:xfrm>
            <a:prstGeom prst="ellips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629" name="Group 628">
              <a:extLst>
                <a:ext uri="{FF2B5EF4-FFF2-40B4-BE49-F238E27FC236}">
                  <a16:creationId xmlns:a16="http://schemas.microsoft.com/office/drawing/2014/main" id="{E9B6DA4B-3F2C-7F44-8EA8-39D44ADA46EE}"/>
                </a:ext>
              </a:extLst>
            </p:cNvPr>
            <p:cNvGrpSpPr/>
            <p:nvPr/>
          </p:nvGrpSpPr>
          <p:grpSpPr>
            <a:xfrm>
              <a:off x="1033061" y="1376095"/>
              <a:ext cx="290508" cy="143528"/>
              <a:chOff x="5729775" y="4117411"/>
              <a:chExt cx="866713" cy="855391"/>
            </a:xfrm>
            <a:solidFill>
              <a:schemeClr val="accent1"/>
            </a:solidFill>
          </p:grpSpPr>
          <p:sp>
            <p:nvSpPr>
              <p:cNvPr id="630" name="Freeform 88">
                <a:extLst>
                  <a:ext uri="{FF2B5EF4-FFF2-40B4-BE49-F238E27FC236}">
                    <a16:creationId xmlns:a16="http://schemas.microsoft.com/office/drawing/2014/main" id="{C280AE97-3D36-E041-B9B4-249BCD893999}"/>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1" name="Freeform 89">
                <a:extLst>
                  <a:ext uri="{FF2B5EF4-FFF2-40B4-BE49-F238E27FC236}">
                    <a16:creationId xmlns:a16="http://schemas.microsoft.com/office/drawing/2014/main" id="{9DBD9CD0-75E6-4D4F-9E51-CE064354523C}"/>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2" name="Freeform 90">
                <a:extLst>
                  <a:ext uri="{FF2B5EF4-FFF2-40B4-BE49-F238E27FC236}">
                    <a16:creationId xmlns:a16="http://schemas.microsoft.com/office/drawing/2014/main" id="{AD0C2B18-5205-EE4C-B76D-6E939B9987A4}"/>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3" name="Freeform 91">
                <a:extLst>
                  <a:ext uri="{FF2B5EF4-FFF2-40B4-BE49-F238E27FC236}">
                    <a16:creationId xmlns:a16="http://schemas.microsoft.com/office/drawing/2014/main" id="{ACB076EF-B5C2-7E4C-B9B7-E03AA9EA9CA6}"/>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4" name="Freeform 92">
                <a:extLst>
                  <a:ext uri="{FF2B5EF4-FFF2-40B4-BE49-F238E27FC236}">
                    <a16:creationId xmlns:a16="http://schemas.microsoft.com/office/drawing/2014/main" id="{48D13F69-100B-794A-803D-AD639C8911E8}"/>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5" name="Freeform 93">
                <a:extLst>
                  <a:ext uri="{FF2B5EF4-FFF2-40B4-BE49-F238E27FC236}">
                    <a16:creationId xmlns:a16="http://schemas.microsoft.com/office/drawing/2014/main" id="{EF6EA374-7EF3-3F45-95F2-7FAB0BFA4A64}"/>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0" name="Freeform 94">
                <a:extLst>
                  <a:ext uri="{FF2B5EF4-FFF2-40B4-BE49-F238E27FC236}">
                    <a16:creationId xmlns:a16="http://schemas.microsoft.com/office/drawing/2014/main" id="{43D73372-BC88-C74A-AC7B-9EB60932D938}"/>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1" name="Freeform 95">
                <a:extLst>
                  <a:ext uri="{FF2B5EF4-FFF2-40B4-BE49-F238E27FC236}">
                    <a16:creationId xmlns:a16="http://schemas.microsoft.com/office/drawing/2014/main" id="{493F98A1-BCC9-D04A-8E87-018212057397}"/>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2" name="Freeform 96">
                <a:extLst>
                  <a:ext uri="{FF2B5EF4-FFF2-40B4-BE49-F238E27FC236}">
                    <a16:creationId xmlns:a16="http://schemas.microsoft.com/office/drawing/2014/main" id="{3421C8A5-DA08-3B49-B1FA-E9B1499232FC}"/>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3" name="Freeform 97">
                <a:extLst>
                  <a:ext uri="{FF2B5EF4-FFF2-40B4-BE49-F238E27FC236}">
                    <a16:creationId xmlns:a16="http://schemas.microsoft.com/office/drawing/2014/main" id="{35A97CD1-6C1B-0640-AADE-D26124E5A253}"/>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4" name="Freeform 98">
                <a:extLst>
                  <a:ext uri="{FF2B5EF4-FFF2-40B4-BE49-F238E27FC236}">
                    <a16:creationId xmlns:a16="http://schemas.microsoft.com/office/drawing/2014/main" id="{51AB43F8-994B-1942-9012-18F3BC0B1440}"/>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5" name="Freeform 99">
                <a:extLst>
                  <a:ext uri="{FF2B5EF4-FFF2-40B4-BE49-F238E27FC236}">
                    <a16:creationId xmlns:a16="http://schemas.microsoft.com/office/drawing/2014/main" id="{AF274CAE-D9EC-5341-9064-316841698DB9}"/>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7" name="Freeform 100">
                <a:extLst>
                  <a:ext uri="{FF2B5EF4-FFF2-40B4-BE49-F238E27FC236}">
                    <a16:creationId xmlns:a16="http://schemas.microsoft.com/office/drawing/2014/main" id="{04724299-A26B-4C46-8843-6B462FA6A375}"/>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653" name="Group 652">
            <a:extLst>
              <a:ext uri="{FF2B5EF4-FFF2-40B4-BE49-F238E27FC236}">
                <a16:creationId xmlns:a16="http://schemas.microsoft.com/office/drawing/2014/main" id="{4E030D63-77FB-F94C-B17D-65EB06451021}"/>
              </a:ext>
            </a:extLst>
          </p:cNvPr>
          <p:cNvGrpSpPr/>
          <p:nvPr/>
        </p:nvGrpSpPr>
        <p:grpSpPr>
          <a:xfrm>
            <a:off x="6694099" y="4620398"/>
            <a:ext cx="487514" cy="490505"/>
            <a:chOff x="4366770" y="2819227"/>
            <a:chExt cx="557246" cy="560665"/>
          </a:xfrm>
        </p:grpSpPr>
        <p:sp>
          <p:nvSpPr>
            <p:cNvPr id="654" name="Freeform 342">
              <a:extLst>
                <a:ext uri="{FF2B5EF4-FFF2-40B4-BE49-F238E27FC236}">
                  <a16:creationId xmlns:a16="http://schemas.microsoft.com/office/drawing/2014/main" id="{837EF740-0EA4-014D-B88E-315D1F506D29}"/>
                </a:ext>
              </a:extLst>
            </p:cNvPr>
            <p:cNvSpPr>
              <a:spLocks/>
            </p:cNvSpPr>
            <p:nvPr/>
          </p:nvSpPr>
          <p:spPr bwMode="auto">
            <a:xfrm>
              <a:off x="4366770" y="2819227"/>
              <a:ext cx="557246" cy="560665"/>
            </a:xfrm>
            <a:custGeom>
              <a:avLst/>
              <a:gdLst>
                <a:gd name="T0" fmla="*/ 80 w 92"/>
                <a:gd name="T1" fmla="*/ 0 h 92"/>
                <a:gd name="T2" fmla="*/ 41 w 92"/>
                <a:gd name="T3" fmla="*/ 39 h 92"/>
                <a:gd name="T4" fmla="*/ 28 w 92"/>
                <a:gd name="T5" fmla="*/ 36 h 92"/>
                <a:gd name="T6" fmla="*/ 0 w 92"/>
                <a:gd name="T7" fmla="*/ 64 h 92"/>
                <a:gd name="T8" fmla="*/ 28 w 92"/>
                <a:gd name="T9" fmla="*/ 92 h 92"/>
                <a:gd name="T10" fmla="*/ 56 w 92"/>
                <a:gd name="T11" fmla="*/ 64 h 92"/>
                <a:gd name="T12" fmla="*/ 53 w 92"/>
                <a:gd name="T13" fmla="*/ 51 h 92"/>
                <a:gd name="T14" fmla="*/ 66 w 92"/>
                <a:gd name="T15" fmla="*/ 38 h 92"/>
                <a:gd name="T16" fmla="*/ 72 w 92"/>
                <a:gd name="T17" fmla="*/ 38 h 92"/>
                <a:gd name="T18" fmla="*/ 72 w 92"/>
                <a:gd name="T19" fmla="*/ 32 h 92"/>
                <a:gd name="T20" fmla="*/ 74 w 92"/>
                <a:gd name="T21" fmla="*/ 30 h 92"/>
                <a:gd name="T22" fmla="*/ 80 w 92"/>
                <a:gd name="T23" fmla="*/ 30 h 92"/>
                <a:gd name="T24" fmla="*/ 80 w 92"/>
                <a:gd name="T25" fmla="*/ 24 h 92"/>
                <a:gd name="T26" fmla="*/ 82 w 92"/>
                <a:gd name="T27" fmla="*/ 22 h 92"/>
                <a:gd name="T28" fmla="*/ 88 w 92"/>
                <a:gd name="T29" fmla="*/ 22 h 92"/>
                <a:gd name="T30" fmla="*/ 88 w 92"/>
                <a:gd name="T31" fmla="*/ 16 h 92"/>
                <a:gd name="T32" fmla="*/ 92 w 92"/>
                <a:gd name="T33" fmla="*/ 12 h 92"/>
                <a:gd name="T34" fmla="*/ 92 w 92"/>
                <a:gd name="T35" fmla="*/ 0 h 92"/>
                <a:gd name="T36" fmla="*/ 80 w 92"/>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92">
                  <a:moveTo>
                    <a:pt x="80" y="0"/>
                  </a:moveTo>
                  <a:cubicBezTo>
                    <a:pt x="41" y="39"/>
                    <a:pt x="41" y="39"/>
                    <a:pt x="41" y="39"/>
                  </a:cubicBezTo>
                  <a:cubicBezTo>
                    <a:pt x="37" y="37"/>
                    <a:pt x="33" y="36"/>
                    <a:pt x="28" y="36"/>
                  </a:cubicBezTo>
                  <a:cubicBezTo>
                    <a:pt x="13" y="36"/>
                    <a:pt x="0" y="49"/>
                    <a:pt x="0" y="64"/>
                  </a:cubicBezTo>
                  <a:cubicBezTo>
                    <a:pt x="0" y="79"/>
                    <a:pt x="13" y="92"/>
                    <a:pt x="28" y="92"/>
                  </a:cubicBezTo>
                  <a:cubicBezTo>
                    <a:pt x="43" y="92"/>
                    <a:pt x="56" y="79"/>
                    <a:pt x="56" y="64"/>
                  </a:cubicBezTo>
                  <a:cubicBezTo>
                    <a:pt x="56" y="59"/>
                    <a:pt x="55" y="55"/>
                    <a:pt x="53" y="51"/>
                  </a:cubicBezTo>
                  <a:cubicBezTo>
                    <a:pt x="66" y="38"/>
                    <a:pt x="66" y="38"/>
                    <a:pt x="66" y="38"/>
                  </a:cubicBezTo>
                  <a:cubicBezTo>
                    <a:pt x="72" y="38"/>
                    <a:pt x="72" y="38"/>
                    <a:pt x="72" y="38"/>
                  </a:cubicBezTo>
                  <a:cubicBezTo>
                    <a:pt x="72" y="32"/>
                    <a:pt x="72" y="32"/>
                    <a:pt x="72" y="32"/>
                  </a:cubicBezTo>
                  <a:cubicBezTo>
                    <a:pt x="74" y="30"/>
                    <a:pt x="74" y="30"/>
                    <a:pt x="74" y="30"/>
                  </a:cubicBezTo>
                  <a:cubicBezTo>
                    <a:pt x="80" y="30"/>
                    <a:pt x="80" y="30"/>
                    <a:pt x="80" y="30"/>
                  </a:cubicBezTo>
                  <a:cubicBezTo>
                    <a:pt x="80" y="24"/>
                    <a:pt x="80" y="24"/>
                    <a:pt x="80" y="24"/>
                  </a:cubicBezTo>
                  <a:cubicBezTo>
                    <a:pt x="82" y="22"/>
                    <a:pt x="82" y="22"/>
                    <a:pt x="82" y="22"/>
                  </a:cubicBezTo>
                  <a:cubicBezTo>
                    <a:pt x="88" y="22"/>
                    <a:pt x="88" y="22"/>
                    <a:pt x="88" y="22"/>
                  </a:cubicBezTo>
                  <a:cubicBezTo>
                    <a:pt x="88" y="16"/>
                    <a:pt x="88" y="16"/>
                    <a:pt x="88" y="16"/>
                  </a:cubicBezTo>
                  <a:cubicBezTo>
                    <a:pt x="92" y="12"/>
                    <a:pt x="92" y="12"/>
                    <a:pt x="92" y="12"/>
                  </a:cubicBezTo>
                  <a:cubicBezTo>
                    <a:pt x="92" y="0"/>
                    <a:pt x="92" y="0"/>
                    <a:pt x="92" y="0"/>
                  </a:cubicBezTo>
                  <a:lnTo>
                    <a:pt x="80" y="0"/>
                  </a:lnTo>
                  <a:close/>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55" name="Oval 654">
              <a:extLst>
                <a:ext uri="{FF2B5EF4-FFF2-40B4-BE49-F238E27FC236}">
                  <a16:creationId xmlns:a16="http://schemas.microsoft.com/office/drawing/2014/main" id="{D3B3F50B-E4FA-1047-BDEF-90379AAB7676}"/>
                </a:ext>
              </a:extLst>
            </p:cNvPr>
            <p:cNvSpPr>
              <a:spLocks noChangeArrowheads="1"/>
            </p:cNvSpPr>
            <p:nvPr/>
          </p:nvSpPr>
          <p:spPr bwMode="auto">
            <a:xfrm>
              <a:off x="4452238" y="3219214"/>
              <a:ext cx="71792" cy="75212"/>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656" name="Group 655">
            <a:extLst>
              <a:ext uri="{FF2B5EF4-FFF2-40B4-BE49-F238E27FC236}">
                <a16:creationId xmlns:a16="http://schemas.microsoft.com/office/drawing/2014/main" id="{464B9192-4198-4D4A-865A-BDD41137F189}"/>
              </a:ext>
            </a:extLst>
          </p:cNvPr>
          <p:cNvGrpSpPr/>
          <p:nvPr/>
        </p:nvGrpSpPr>
        <p:grpSpPr>
          <a:xfrm>
            <a:off x="2777211" y="5707850"/>
            <a:ext cx="395054" cy="395054"/>
            <a:chOff x="6774165" y="5119467"/>
            <a:chExt cx="254000" cy="254000"/>
          </a:xfrm>
        </p:grpSpPr>
        <p:sp>
          <p:nvSpPr>
            <p:cNvPr id="657" name="Freeform 346">
              <a:extLst>
                <a:ext uri="{FF2B5EF4-FFF2-40B4-BE49-F238E27FC236}">
                  <a16:creationId xmlns:a16="http://schemas.microsoft.com/office/drawing/2014/main" id="{7C3E1926-B444-6F40-8E9C-B6FB0E7DEA16}"/>
                </a:ext>
              </a:extLst>
            </p:cNvPr>
            <p:cNvSpPr>
              <a:spLocks/>
            </p:cNvSpPr>
            <p:nvPr/>
          </p:nvSpPr>
          <p:spPr bwMode="auto">
            <a:xfrm>
              <a:off x="6797977" y="5119467"/>
              <a:ext cx="230188" cy="173038"/>
            </a:xfrm>
            <a:custGeom>
              <a:avLst/>
              <a:gdLst>
                <a:gd name="T0" fmla="*/ 116 w 145"/>
                <a:gd name="T1" fmla="*/ 66 h 109"/>
                <a:gd name="T2" fmla="*/ 145 w 145"/>
                <a:gd name="T3" fmla="*/ 36 h 109"/>
                <a:gd name="T4" fmla="*/ 109 w 145"/>
                <a:gd name="T5" fmla="*/ 0 h 109"/>
                <a:gd name="T6" fmla="*/ 0 w 145"/>
                <a:gd name="T7" fmla="*/ 109 h 109"/>
              </a:gdLst>
              <a:ahLst/>
              <a:cxnLst>
                <a:cxn ang="0">
                  <a:pos x="T0" y="T1"/>
                </a:cxn>
                <a:cxn ang="0">
                  <a:pos x="T2" y="T3"/>
                </a:cxn>
                <a:cxn ang="0">
                  <a:pos x="T4" y="T5"/>
                </a:cxn>
                <a:cxn ang="0">
                  <a:pos x="T6" y="T7"/>
                </a:cxn>
              </a:cxnLst>
              <a:rect l="0" t="0" r="r" b="b"/>
              <a:pathLst>
                <a:path w="145" h="109">
                  <a:moveTo>
                    <a:pt x="116" y="66"/>
                  </a:moveTo>
                  <a:lnTo>
                    <a:pt x="145" y="36"/>
                  </a:lnTo>
                  <a:lnTo>
                    <a:pt x="109" y="0"/>
                  </a:lnTo>
                  <a:lnTo>
                    <a:pt x="0" y="109"/>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58" name="Freeform 347">
              <a:extLst>
                <a:ext uri="{FF2B5EF4-FFF2-40B4-BE49-F238E27FC236}">
                  <a16:creationId xmlns:a16="http://schemas.microsoft.com/office/drawing/2014/main" id="{FBFFF85C-1C2B-C548-B37B-A30315C25817}"/>
                </a:ext>
              </a:extLst>
            </p:cNvPr>
            <p:cNvSpPr>
              <a:spLocks/>
            </p:cNvSpPr>
            <p:nvPr/>
          </p:nvSpPr>
          <p:spPr bwMode="auto">
            <a:xfrm>
              <a:off x="6774165" y="5292504"/>
              <a:ext cx="80963" cy="80963"/>
            </a:xfrm>
            <a:custGeom>
              <a:avLst/>
              <a:gdLst>
                <a:gd name="T0" fmla="*/ 15 w 51"/>
                <a:gd name="T1" fmla="*/ 0 h 51"/>
                <a:gd name="T2" fmla="*/ 0 w 51"/>
                <a:gd name="T3" fmla="*/ 51 h 51"/>
                <a:gd name="T4" fmla="*/ 51 w 51"/>
                <a:gd name="T5" fmla="*/ 37 h 51"/>
              </a:gdLst>
              <a:ahLst/>
              <a:cxnLst>
                <a:cxn ang="0">
                  <a:pos x="T0" y="T1"/>
                </a:cxn>
                <a:cxn ang="0">
                  <a:pos x="T2" y="T3"/>
                </a:cxn>
                <a:cxn ang="0">
                  <a:pos x="T4" y="T5"/>
                </a:cxn>
              </a:cxnLst>
              <a:rect l="0" t="0" r="r" b="b"/>
              <a:pathLst>
                <a:path w="51" h="51">
                  <a:moveTo>
                    <a:pt x="15" y="0"/>
                  </a:moveTo>
                  <a:lnTo>
                    <a:pt x="0" y="51"/>
                  </a:lnTo>
                  <a:lnTo>
                    <a:pt x="51" y="37"/>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60" name="Line 348">
              <a:extLst>
                <a:ext uri="{FF2B5EF4-FFF2-40B4-BE49-F238E27FC236}">
                  <a16:creationId xmlns:a16="http://schemas.microsoft.com/office/drawing/2014/main" id="{8BF83602-C99A-F947-95E8-14B50FDEBD2C}"/>
                </a:ext>
              </a:extLst>
            </p:cNvPr>
            <p:cNvSpPr>
              <a:spLocks noChangeShapeType="1"/>
            </p:cNvSpPr>
            <p:nvPr/>
          </p:nvSpPr>
          <p:spPr bwMode="auto">
            <a:xfrm flipH="1">
              <a:off x="6855127" y="5224242"/>
              <a:ext cx="127000" cy="12700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61" name="Line 349">
              <a:extLst>
                <a:ext uri="{FF2B5EF4-FFF2-40B4-BE49-F238E27FC236}">
                  <a16:creationId xmlns:a16="http://schemas.microsoft.com/office/drawing/2014/main" id="{C6C6D8F5-69C1-2347-A45A-5B73AAE9F206}"/>
                </a:ext>
              </a:extLst>
            </p:cNvPr>
            <p:cNvSpPr>
              <a:spLocks noChangeShapeType="1"/>
            </p:cNvSpPr>
            <p:nvPr/>
          </p:nvSpPr>
          <p:spPr bwMode="auto">
            <a:xfrm flipH="1" flipV="1">
              <a:off x="6924977" y="5165504"/>
              <a:ext cx="57150" cy="58738"/>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74" name="Line 350">
              <a:extLst>
                <a:ext uri="{FF2B5EF4-FFF2-40B4-BE49-F238E27FC236}">
                  <a16:creationId xmlns:a16="http://schemas.microsoft.com/office/drawing/2014/main" id="{5BB1E236-8AA0-1B4A-9BF6-2D14E774D013}"/>
                </a:ext>
              </a:extLst>
            </p:cNvPr>
            <p:cNvSpPr>
              <a:spLocks noChangeShapeType="1"/>
            </p:cNvSpPr>
            <p:nvPr/>
          </p:nvSpPr>
          <p:spPr bwMode="auto">
            <a:xfrm>
              <a:off x="6982127" y="5224242"/>
              <a:ext cx="0"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75" name="Line 351">
              <a:extLst>
                <a:ext uri="{FF2B5EF4-FFF2-40B4-BE49-F238E27FC236}">
                  <a16:creationId xmlns:a16="http://schemas.microsoft.com/office/drawing/2014/main" id="{E0210237-140B-9049-90EC-C5A960F52F4D}"/>
                </a:ext>
              </a:extLst>
            </p:cNvPr>
            <p:cNvSpPr>
              <a:spLocks noChangeShapeType="1"/>
            </p:cNvSpPr>
            <p:nvPr/>
          </p:nvSpPr>
          <p:spPr bwMode="auto">
            <a:xfrm flipH="1" flipV="1">
              <a:off x="6797977" y="5292504"/>
              <a:ext cx="57150" cy="58738"/>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677" name="Group 676">
            <a:extLst>
              <a:ext uri="{FF2B5EF4-FFF2-40B4-BE49-F238E27FC236}">
                <a16:creationId xmlns:a16="http://schemas.microsoft.com/office/drawing/2014/main" id="{574203B1-CF72-E343-A370-FD31F787C588}"/>
              </a:ext>
            </a:extLst>
          </p:cNvPr>
          <p:cNvGrpSpPr/>
          <p:nvPr/>
        </p:nvGrpSpPr>
        <p:grpSpPr>
          <a:xfrm>
            <a:off x="1854744" y="5671981"/>
            <a:ext cx="428463" cy="430923"/>
            <a:chOff x="6013993" y="5095654"/>
            <a:chExt cx="276225" cy="277813"/>
          </a:xfrm>
        </p:grpSpPr>
        <p:sp>
          <p:nvSpPr>
            <p:cNvPr id="678" name="Oval 367">
              <a:extLst>
                <a:ext uri="{FF2B5EF4-FFF2-40B4-BE49-F238E27FC236}">
                  <a16:creationId xmlns:a16="http://schemas.microsoft.com/office/drawing/2014/main" id="{15E0890C-C661-4542-9589-B95CA4940147}"/>
                </a:ext>
              </a:extLst>
            </p:cNvPr>
            <p:cNvSpPr>
              <a:spLocks noChangeArrowheads="1"/>
            </p:cNvSpPr>
            <p:nvPr/>
          </p:nvSpPr>
          <p:spPr bwMode="auto">
            <a:xfrm>
              <a:off x="6013993" y="5095654"/>
              <a:ext cx="276225" cy="277813"/>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680" name="Line 368">
              <a:extLst>
                <a:ext uri="{FF2B5EF4-FFF2-40B4-BE49-F238E27FC236}">
                  <a16:creationId xmlns:a16="http://schemas.microsoft.com/office/drawing/2014/main" id="{0FC1F3AB-7AD5-4041-B2C4-A8C85ABD764E}"/>
                </a:ext>
              </a:extLst>
            </p:cNvPr>
            <p:cNvSpPr>
              <a:spLocks noChangeShapeType="1"/>
            </p:cNvSpPr>
            <p:nvPr/>
          </p:nvSpPr>
          <p:spPr bwMode="auto">
            <a:xfrm flipV="1">
              <a:off x="6053681" y="5136929"/>
              <a:ext cx="196850" cy="19685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681" name="Group 680">
            <a:extLst>
              <a:ext uri="{FF2B5EF4-FFF2-40B4-BE49-F238E27FC236}">
                <a16:creationId xmlns:a16="http://schemas.microsoft.com/office/drawing/2014/main" id="{2DBC2C56-C18C-8F4F-ADA3-23DCF975BA08}"/>
              </a:ext>
            </a:extLst>
          </p:cNvPr>
          <p:cNvGrpSpPr/>
          <p:nvPr/>
        </p:nvGrpSpPr>
        <p:grpSpPr>
          <a:xfrm>
            <a:off x="5632304" y="2628746"/>
            <a:ext cx="646255" cy="398198"/>
            <a:chOff x="1068228" y="4194652"/>
            <a:chExt cx="628643" cy="387349"/>
          </a:xfrm>
        </p:grpSpPr>
        <p:grpSp>
          <p:nvGrpSpPr>
            <p:cNvPr id="682" name="Group 8">
              <a:extLst>
                <a:ext uri="{FF2B5EF4-FFF2-40B4-BE49-F238E27FC236}">
                  <a16:creationId xmlns:a16="http://schemas.microsoft.com/office/drawing/2014/main" id="{2B2B9392-6728-254A-9F24-EC60DB2BB212}"/>
                </a:ext>
              </a:extLst>
            </p:cNvPr>
            <p:cNvGrpSpPr>
              <a:grpSpLocks noChangeAspect="1"/>
            </p:cNvGrpSpPr>
            <p:nvPr/>
          </p:nvGrpSpPr>
          <p:grpSpPr bwMode="auto">
            <a:xfrm>
              <a:off x="1068228" y="4194652"/>
              <a:ext cx="387490" cy="387349"/>
              <a:chOff x="2462" y="786"/>
              <a:chExt cx="2753" cy="2752"/>
            </a:xfrm>
          </p:grpSpPr>
          <p:sp>
            <p:nvSpPr>
              <p:cNvPr id="685" name="Freeform 9">
                <a:extLst>
                  <a:ext uri="{FF2B5EF4-FFF2-40B4-BE49-F238E27FC236}">
                    <a16:creationId xmlns:a16="http://schemas.microsoft.com/office/drawing/2014/main" id="{58EF8295-3B1B-5C4D-AF1B-6C70C0E42243}"/>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sp>
            <p:nvSpPr>
              <p:cNvPr id="686" name="Oval 10">
                <a:extLst>
                  <a:ext uri="{FF2B5EF4-FFF2-40B4-BE49-F238E27FC236}">
                    <a16:creationId xmlns:a16="http://schemas.microsoft.com/office/drawing/2014/main" id="{BC30D294-7CBB-614C-A033-59A81C60F520}"/>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683" name="Freeform 182">
              <a:extLst>
                <a:ext uri="{FF2B5EF4-FFF2-40B4-BE49-F238E27FC236}">
                  <a16:creationId xmlns:a16="http://schemas.microsoft.com/office/drawing/2014/main" id="{1EBC5D80-ECD7-2540-9B1C-B285E12E4887}"/>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sp>
          <p:nvSpPr>
            <p:cNvPr id="684" name="Freeform 183">
              <a:extLst>
                <a:ext uri="{FF2B5EF4-FFF2-40B4-BE49-F238E27FC236}">
                  <a16:creationId xmlns:a16="http://schemas.microsoft.com/office/drawing/2014/main" id="{D4F9D814-53DD-6D4A-923B-9191A52DDF0F}"/>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687" name="Group 686">
            <a:extLst>
              <a:ext uri="{FF2B5EF4-FFF2-40B4-BE49-F238E27FC236}">
                <a16:creationId xmlns:a16="http://schemas.microsoft.com/office/drawing/2014/main" id="{6141112F-4E95-4444-AF9A-5C85F217BBA1}"/>
              </a:ext>
            </a:extLst>
          </p:cNvPr>
          <p:cNvGrpSpPr/>
          <p:nvPr/>
        </p:nvGrpSpPr>
        <p:grpSpPr>
          <a:xfrm>
            <a:off x="6639686" y="1337023"/>
            <a:ext cx="596340" cy="603585"/>
            <a:chOff x="6028179" y="4033833"/>
            <a:chExt cx="624788" cy="632378"/>
          </a:xfrm>
        </p:grpSpPr>
        <p:sp>
          <p:nvSpPr>
            <p:cNvPr id="688" name="Rectangle 88">
              <a:extLst>
                <a:ext uri="{FF2B5EF4-FFF2-40B4-BE49-F238E27FC236}">
                  <a16:creationId xmlns:a16="http://schemas.microsoft.com/office/drawing/2014/main" id="{EEE91E56-BE1C-614F-92A2-E662021E6A35}"/>
                </a:ext>
              </a:extLst>
            </p:cNvPr>
            <p:cNvSpPr>
              <a:spLocks noChangeArrowheads="1"/>
            </p:cNvSpPr>
            <p:nvPr/>
          </p:nvSpPr>
          <p:spPr bwMode="auto">
            <a:xfrm>
              <a:off x="6273383" y="4401551"/>
              <a:ext cx="188779" cy="264659"/>
            </a:xfrm>
            <a:prstGeom prst="rect">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689" name="Rectangle 88">
              <a:extLst>
                <a:ext uri="{FF2B5EF4-FFF2-40B4-BE49-F238E27FC236}">
                  <a16:creationId xmlns:a16="http://schemas.microsoft.com/office/drawing/2014/main" id="{FD958142-3BD8-C14C-AA28-E73608D05138}"/>
                </a:ext>
              </a:extLst>
            </p:cNvPr>
            <p:cNvSpPr>
              <a:spLocks noChangeArrowheads="1"/>
            </p:cNvSpPr>
            <p:nvPr/>
          </p:nvSpPr>
          <p:spPr bwMode="auto">
            <a:xfrm>
              <a:off x="6028179" y="4230357"/>
              <a:ext cx="245052" cy="435854"/>
            </a:xfrm>
            <a:prstGeom prst="rect">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690" name="Rectangle 89">
              <a:extLst>
                <a:ext uri="{FF2B5EF4-FFF2-40B4-BE49-F238E27FC236}">
                  <a16:creationId xmlns:a16="http://schemas.microsoft.com/office/drawing/2014/main" id="{1722D64E-FA8B-D141-B89F-08BEF3E2ED75}"/>
                </a:ext>
              </a:extLst>
            </p:cNvPr>
            <p:cNvSpPr>
              <a:spLocks noChangeArrowheads="1"/>
            </p:cNvSpPr>
            <p:nvPr/>
          </p:nvSpPr>
          <p:spPr bwMode="auto">
            <a:xfrm>
              <a:off x="6054368" y="4121862"/>
              <a:ext cx="190804" cy="108496"/>
            </a:xfrm>
            <a:prstGeom prst="rect">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691" name="Line 90">
              <a:extLst>
                <a:ext uri="{FF2B5EF4-FFF2-40B4-BE49-F238E27FC236}">
                  <a16:creationId xmlns:a16="http://schemas.microsoft.com/office/drawing/2014/main" id="{5C707E1D-FDE8-1E4E-9E8C-C5F8C101CB56}"/>
                </a:ext>
              </a:extLst>
            </p:cNvPr>
            <p:cNvSpPr>
              <a:spLocks noChangeShapeType="1"/>
            </p:cNvSpPr>
            <p:nvPr/>
          </p:nvSpPr>
          <p:spPr bwMode="auto">
            <a:xfrm flipV="1">
              <a:off x="6149770" y="4033833"/>
              <a:ext cx="0" cy="82307"/>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692" name="Rectangle 91">
              <a:extLst>
                <a:ext uri="{FF2B5EF4-FFF2-40B4-BE49-F238E27FC236}">
                  <a16:creationId xmlns:a16="http://schemas.microsoft.com/office/drawing/2014/main" id="{D096EE0C-0A25-6845-A3B4-C868D06C33BF}"/>
                </a:ext>
              </a:extLst>
            </p:cNvPr>
            <p:cNvSpPr>
              <a:spLocks noChangeArrowheads="1"/>
            </p:cNvSpPr>
            <p:nvPr/>
          </p:nvSpPr>
          <p:spPr bwMode="auto">
            <a:xfrm>
              <a:off x="6462163" y="4284605"/>
              <a:ext cx="190804" cy="381606"/>
            </a:xfrm>
            <a:prstGeom prst="rect">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693" name="Rectangle 92">
              <a:extLst>
                <a:ext uri="{FF2B5EF4-FFF2-40B4-BE49-F238E27FC236}">
                  <a16:creationId xmlns:a16="http://schemas.microsoft.com/office/drawing/2014/main" id="{8E6F7AD8-6026-D341-B598-1D5EE97C7BC4}"/>
                </a:ext>
              </a:extLst>
            </p:cNvPr>
            <p:cNvSpPr>
              <a:spLocks noChangeArrowheads="1"/>
            </p:cNvSpPr>
            <p:nvPr/>
          </p:nvSpPr>
          <p:spPr bwMode="auto">
            <a:xfrm>
              <a:off x="6490222" y="4202298"/>
              <a:ext cx="134685" cy="82307"/>
            </a:xfrm>
            <a:prstGeom prst="rect">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694" name="Line 94">
              <a:extLst>
                <a:ext uri="{FF2B5EF4-FFF2-40B4-BE49-F238E27FC236}">
                  <a16:creationId xmlns:a16="http://schemas.microsoft.com/office/drawing/2014/main" id="{13651F1E-9810-274E-BD19-54ACC6E6E62F}"/>
                </a:ext>
              </a:extLst>
            </p:cNvPr>
            <p:cNvSpPr>
              <a:spLocks noChangeShapeType="1"/>
            </p:cNvSpPr>
            <p:nvPr/>
          </p:nvSpPr>
          <p:spPr bwMode="auto">
            <a:xfrm>
              <a:off x="6273230" y="4666211"/>
              <a:ext cx="188933" cy="0"/>
            </a:xfrm>
            <a:prstGeom prst="line">
              <a:avLst/>
            </a:prstGeom>
            <a:solidFill>
              <a:schemeClr val="accent2"/>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695" name="Line 95">
              <a:extLst>
                <a:ext uri="{FF2B5EF4-FFF2-40B4-BE49-F238E27FC236}">
                  <a16:creationId xmlns:a16="http://schemas.microsoft.com/office/drawing/2014/main" id="{BC984119-8D5B-BF47-A54E-C241D7D0CF7D}"/>
                </a:ext>
              </a:extLst>
            </p:cNvPr>
            <p:cNvSpPr>
              <a:spLocks noChangeShapeType="1"/>
            </p:cNvSpPr>
            <p:nvPr/>
          </p:nvSpPr>
          <p:spPr bwMode="auto">
            <a:xfrm>
              <a:off x="6108615" y="4176109"/>
              <a:ext cx="82307"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696" name="Line 96">
              <a:extLst>
                <a:ext uri="{FF2B5EF4-FFF2-40B4-BE49-F238E27FC236}">
                  <a16:creationId xmlns:a16="http://schemas.microsoft.com/office/drawing/2014/main" id="{38A2A532-3BB9-2743-AB7E-B732EB63BD1A}"/>
                </a:ext>
              </a:extLst>
            </p:cNvPr>
            <p:cNvSpPr>
              <a:spLocks noChangeShapeType="1"/>
            </p:cNvSpPr>
            <p:nvPr/>
          </p:nvSpPr>
          <p:spPr bwMode="auto">
            <a:xfrm>
              <a:off x="6082426" y="4284605"/>
              <a:ext cx="136556"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697" name="Line 97">
              <a:extLst>
                <a:ext uri="{FF2B5EF4-FFF2-40B4-BE49-F238E27FC236}">
                  <a16:creationId xmlns:a16="http://schemas.microsoft.com/office/drawing/2014/main" id="{15CAD197-DC5F-4D4F-8557-6C0BFFCBAA52}"/>
                </a:ext>
              </a:extLst>
            </p:cNvPr>
            <p:cNvSpPr>
              <a:spLocks noChangeShapeType="1"/>
            </p:cNvSpPr>
            <p:nvPr/>
          </p:nvSpPr>
          <p:spPr bwMode="auto">
            <a:xfrm>
              <a:off x="6082426" y="4338853"/>
              <a:ext cx="136556"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698" name="Line 98">
              <a:extLst>
                <a:ext uri="{FF2B5EF4-FFF2-40B4-BE49-F238E27FC236}">
                  <a16:creationId xmlns:a16="http://schemas.microsoft.com/office/drawing/2014/main" id="{A6375A14-8C12-154F-B247-71F1E5949859}"/>
                </a:ext>
              </a:extLst>
            </p:cNvPr>
            <p:cNvSpPr>
              <a:spLocks noChangeShapeType="1"/>
            </p:cNvSpPr>
            <p:nvPr/>
          </p:nvSpPr>
          <p:spPr bwMode="auto">
            <a:xfrm>
              <a:off x="6082426" y="4393101"/>
              <a:ext cx="136556"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699" name="Line 99">
              <a:extLst>
                <a:ext uri="{FF2B5EF4-FFF2-40B4-BE49-F238E27FC236}">
                  <a16:creationId xmlns:a16="http://schemas.microsoft.com/office/drawing/2014/main" id="{C70B833B-1F46-AE42-BDFD-242A26FF50CF}"/>
                </a:ext>
              </a:extLst>
            </p:cNvPr>
            <p:cNvSpPr>
              <a:spLocks noChangeShapeType="1"/>
            </p:cNvSpPr>
            <p:nvPr/>
          </p:nvSpPr>
          <p:spPr bwMode="auto">
            <a:xfrm>
              <a:off x="6082426" y="4447349"/>
              <a:ext cx="136556"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00" name="Line 100">
              <a:extLst>
                <a:ext uri="{FF2B5EF4-FFF2-40B4-BE49-F238E27FC236}">
                  <a16:creationId xmlns:a16="http://schemas.microsoft.com/office/drawing/2014/main" id="{3DBC456B-C0CF-4B4E-8424-D2156EF95E66}"/>
                </a:ext>
              </a:extLst>
            </p:cNvPr>
            <p:cNvSpPr>
              <a:spLocks noChangeShapeType="1"/>
            </p:cNvSpPr>
            <p:nvPr/>
          </p:nvSpPr>
          <p:spPr bwMode="auto">
            <a:xfrm>
              <a:off x="6082426" y="4503468"/>
              <a:ext cx="136556"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01" name="Line 101">
              <a:extLst>
                <a:ext uri="{FF2B5EF4-FFF2-40B4-BE49-F238E27FC236}">
                  <a16:creationId xmlns:a16="http://schemas.microsoft.com/office/drawing/2014/main" id="{5F451759-1DD1-7F47-BFD3-6C6E931330D8}"/>
                </a:ext>
              </a:extLst>
            </p:cNvPr>
            <p:cNvSpPr>
              <a:spLocks noChangeShapeType="1"/>
            </p:cNvSpPr>
            <p:nvPr/>
          </p:nvSpPr>
          <p:spPr bwMode="auto">
            <a:xfrm>
              <a:off x="6082426" y="4557715"/>
              <a:ext cx="136556"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02" name="Line 102">
              <a:extLst>
                <a:ext uri="{FF2B5EF4-FFF2-40B4-BE49-F238E27FC236}">
                  <a16:creationId xmlns:a16="http://schemas.microsoft.com/office/drawing/2014/main" id="{8E197485-CEC9-4B48-88C4-3848C0582CE6}"/>
                </a:ext>
              </a:extLst>
            </p:cNvPr>
            <p:cNvSpPr>
              <a:spLocks noChangeShapeType="1"/>
            </p:cNvSpPr>
            <p:nvPr/>
          </p:nvSpPr>
          <p:spPr bwMode="auto">
            <a:xfrm>
              <a:off x="6516411" y="4338853"/>
              <a:ext cx="82307"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03" name="Line 103">
              <a:extLst>
                <a:ext uri="{FF2B5EF4-FFF2-40B4-BE49-F238E27FC236}">
                  <a16:creationId xmlns:a16="http://schemas.microsoft.com/office/drawing/2014/main" id="{4E2A2D69-27FA-1248-AE95-10F0CEA3828C}"/>
                </a:ext>
              </a:extLst>
            </p:cNvPr>
            <p:cNvSpPr>
              <a:spLocks noChangeShapeType="1"/>
            </p:cNvSpPr>
            <p:nvPr/>
          </p:nvSpPr>
          <p:spPr bwMode="auto">
            <a:xfrm>
              <a:off x="6516411" y="4393101"/>
              <a:ext cx="82307"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04" name="Line 104">
              <a:extLst>
                <a:ext uri="{FF2B5EF4-FFF2-40B4-BE49-F238E27FC236}">
                  <a16:creationId xmlns:a16="http://schemas.microsoft.com/office/drawing/2014/main" id="{9B0AB157-B938-EC4A-9734-DC506851742C}"/>
                </a:ext>
              </a:extLst>
            </p:cNvPr>
            <p:cNvSpPr>
              <a:spLocks noChangeShapeType="1"/>
            </p:cNvSpPr>
            <p:nvPr/>
          </p:nvSpPr>
          <p:spPr bwMode="auto">
            <a:xfrm>
              <a:off x="6516411" y="4447349"/>
              <a:ext cx="82307"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05" name="Line 105">
              <a:extLst>
                <a:ext uri="{FF2B5EF4-FFF2-40B4-BE49-F238E27FC236}">
                  <a16:creationId xmlns:a16="http://schemas.microsoft.com/office/drawing/2014/main" id="{C98EDBB1-B2B2-5B47-A79E-161B1ECDF885}"/>
                </a:ext>
              </a:extLst>
            </p:cNvPr>
            <p:cNvSpPr>
              <a:spLocks noChangeShapeType="1"/>
            </p:cNvSpPr>
            <p:nvPr/>
          </p:nvSpPr>
          <p:spPr bwMode="auto">
            <a:xfrm>
              <a:off x="6516411" y="4503468"/>
              <a:ext cx="82307"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06" name="Line 106">
              <a:extLst>
                <a:ext uri="{FF2B5EF4-FFF2-40B4-BE49-F238E27FC236}">
                  <a16:creationId xmlns:a16="http://schemas.microsoft.com/office/drawing/2014/main" id="{15252CE4-8523-AB44-869E-80FA542B6B0E}"/>
                </a:ext>
              </a:extLst>
            </p:cNvPr>
            <p:cNvSpPr>
              <a:spLocks noChangeShapeType="1"/>
            </p:cNvSpPr>
            <p:nvPr/>
          </p:nvSpPr>
          <p:spPr bwMode="auto">
            <a:xfrm>
              <a:off x="6516411" y="4557715"/>
              <a:ext cx="82307"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07" name="Line 107">
              <a:extLst>
                <a:ext uri="{FF2B5EF4-FFF2-40B4-BE49-F238E27FC236}">
                  <a16:creationId xmlns:a16="http://schemas.microsoft.com/office/drawing/2014/main" id="{84F320BA-78EC-A941-93E4-6BA8B2A99BE1}"/>
                </a:ext>
              </a:extLst>
            </p:cNvPr>
            <p:cNvSpPr>
              <a:spLocks noChangeShapeType="1"/>
            </p:cNvSpPr>
            <p:nvPr/>
          </p:nvSpPr>
          <p:spPr bwMode="auto">
            <a:xfrm>
              <a:off x="6327479" y="4447349"/>
              <a:ext cx="80437"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08" name="Line 108">
              <a:extLst>
                <a:ext uri="{FF2B5EF4-FFF2-40B4-BE49-F238E27FC236}">
                  <a16:creationId xmlns:a16="http://schemas.microsoft.com/office/drawing/2014/main" id="{0923182A-0A45-5D46-8B58-D5C8B90866C1}"/>
                </a:ext>
              </a:extLst>
            </p:cNvPr>
            <p:cNvSpPr>
              <a:spLocks noChangeShapeType="1"/>
            </p:cNvSpPr>
            <p:nvPr/>
          </p:nvSpPr>
          <p:spPr bwMode="auto">
            <a:xfrm>
              <a:off x="6327479" y="4503468"/>
              <a:ext cx="80437"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09" name="Line 109">
              <a:extLst>
                <a:ext uri="{FF2B5EF4-FFF2-40B4-BE49-F238E27FC236}">
                  <a16:creationId xmlns:a16="http://schemas.microsoft.com/office/drawing/2014/main" id="{B9337714-5F72-9D4F-A0A9-D1010724B951}"/>
                </a:ext>
              </a:extLst>
            </p:cNvPr>
            <p:cNvSpPr>
              <a:spLocks noChangeShapeType="1"/>
            </p:cNvSpPr>
            <p:nvPr/>
          </p:nvSpPr>
          <p:spPr bwMode="auto">
            <a:xfrm>
              <a:off x="6327479" y="4557715"/>
              <a:ext cx="80437"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10" name="Rectangle 110">
              <a:extLst>
                <a:ext uri="{FF2B5EF4-FFF2-40B4-BE49-F238E27FC236}">
                  <a16:creationId xmlns:a16="http://schemas.microsoft.com/office/drawing/2014/main" id="{09B2E979-0AD4-0A43-82DA-8D8EDB9B841D}"/>
                </a:ext>
              </a:extLst>
            </p:cNvPr>
            <p:cNvSpPr>
              <a:spLocks noChangeArrowheads="1"/>
            </p:cNvSpPr>
            <p:nvPr/>
          </p:nvSpPr>
          <p:spPr bwMode="auto">
            <a:xfrm>
              <a:off x="6108615" y="4611964"/>
              <a:ext cx="54249" cy="54247"/>
            </a:xfrm>
            <a:prstGeom prst="rect">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sp>
          <p:nvSpPr>
            <p:cNvPr id="711" name="Rectangle 111">
              <a:extLst>
                <a:ext uri="{FF2B5EF4-FFF2-40B4-BE49-F238E27FC236}">
                  <a16:creationId xmlns:a16="http://schemas.microsoft.com/office/drawing/2014/main" id="{9DB5BD93-CDAE-234A-ADFA-7328AF970044}"/>
                </a:ext>
              </a:extLst>
            </p:cNvPr>
            <p:cNvSpPr>
              <a:spLocks noChangeArrowheads="1"/>
            </p:cNvSpPr>
            <p:nvPr/>
          </p:nvSpPr>
          <p:spPr bwMode="auto">
            <a:xfrm>
              <a:off x="6544471" y="4611964"/>
              <a:ext cx="54249" cy="54247"/>
            </a:xfrm>
            <a:prstGeom prst="rect">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rgbClr val="2E6793"/>
                </a:solidFill>
                <a:latin typeface="Avenir Book" charset="0"/>
              </a:endParaRPr>
            </a:p>
          </p:txBody>
        </p:sp>
      </p:grpSp>
      <p:sp>
        <p:nvSpPr>
          <p:cNvPr id="712" name="Title 3">
            <a:extLst>
              <a:ext uri="{FF2B5EF4-FFF2-40B4-BE49-F238E27FC236}">
                <a16:creationId xmlns:a16="http://schemas.microsoft.com/office/drawing/2014/main" id="{D7B2011D-4EFE-724E-B054-816B63F34D2D}"/>
              </a:ext>
            </a:extLst>
          </p:cNvPr>
          <p:cNvSpPr txBox="1">
            <a:spLocks/>
          </p:cNvSpPr>
          <p:nvPr/>
        </p:nvSpPr>
        <p:spPr>
          <a:xfrm>
            <a:off x="782006" y="2007704"/>
            <a:ext cx="809519"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Snowflake DB</a:t>
            </a:r>
          </a:p>
        </p:txBody>
      </p:sp>
      <p:sp>
        <p:nvSpPr>
          <p:cNvPr id="713" name="Title 3">
            <a:extLst>
              <a:ext uri="{FF2B5EF4-FFF2-40B4-BE49-F238E27FC236}">
                <a16:creationId xmlns:a16="http://schemas.microsoft.com/office/drawing/2014/main" id="{0B74C90C-10CE-A741-9AD0-51737775F458}"/>
              </a:ext>
            </a:extLst>
          </p:cNvPr>
          <p:cNvSpPr txBox="1">
            <a:spLocks/>
          </p:cNvSpPr>
          <p:nvPr/>
        </p:nvSpPr>
        <p:spPr>
          <a:xfrm>
            <a:off x="1664216" y="2007704"/>
            <a:ext cx="809519"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Data Warehouse</a:t>
            </a:r>
          </a:p>
        </p:txBody>
      </p:sp>
      <p:sp>
        <p:nvSpPr>
          <p:cNvPr id="714" name="Title 3">
            <a:extLst>
              <a:ext uri="{FF2B5EF4-FFF2-40B4-BE49-F238E27FC236}">
                <a16:creationId xmlns:a16="http://schemas.microsoft.com/office/drawing/2014/main" id="{689B8229-1DFD-5B49-963F-9CB35DC235AE}"/>
              </a:ext>
            </a:extLst>
          </p:cNvPr>
          <p:cNvSpPr txBox="1">
            <a:spLocks/>
          </p:cNvSpPr>
          <p:nvPr/>
        </p:nvSpPr>
        <p:spPr>
          <a:xfrm>
            <a:off x="2569979" y="2007704"/>
            <a:ext cx="809519"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Data </a:t>
            </a:r>
            <a:br>
              <a:rPr lang="en-US" sz="800" dirty="0">
                <a:solidFill>
                  <a:schemeClr val="tx2"/>
                </a:solidFill>
              </a:rPr>
            </a:br>
            <a:r>
              <a:rPr lang="en-US" sz="800" dirty="0">
                <a:solidFill>
                  <a:schemeClr val="tx2"/>
                </a:solidFill>
              </a:rPr>
              <a:t>Lake</a:t>
            </a:r>
          </a:p>
        </p:txBody>
      </p:sp>
      <p:sp>
        <p:nvSpPr>
          <p:cNvPr id="715" name="Title 3">
            <a:extLst>
              <a:ext uri="{FF2B5EF4-FFF2-40B4-BE49-F238E27FC236}">
                <a16:creationId xmlns:a16="http://schemas.microsoft.com/office/drawing/2014/main" id="{5EC7C6FD-B0BF-ED4C-9A8F-0D13B809DBB0}"/>
              </a:ext>
            </a:extLst>
          </p:cNvPr>
          <p:cNvSpPr txBox="1">
            <a:spLocks/>
          </p:cNvSpPr>
          <p:nvPr/>
        </p:nvSpPr>
        <p:spPr>
          <a:xfrm>
            <a:off x="3520984" y="2007704"/>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Datamart</a:t>
            </a:r>
          </a:p>
        </p:txBody>
      </p:sp>
      <p:sp>
        <p:nvSpPr>
          <p:cNvPr id="716" name="Title 3">
            <a:extLst>
              <a:ext uri="{FF2B5EF4-FFF2-40B4-BE49-F238E27FC236}">
                <a16:creationId xmlns:a16="http://schemas.microsoft.com/office/drawing/2014/main" id="{EF54323B-B334-344C-A9AB-EAED1D2D3E78}"/>
              </a:ext>
            </a:extLst>
          </p:cNvPr>
          <p:cNvSpPr txBox="1">
            <a:spLocks/>
          </p:cNvSpPr>
          <p:nvPr/>
        </p:nvSpPr>
        <p:spPr>
          <a:xfrm>
            <a:off x="782006" y="3086331"/>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Alert</a:t>
            </a:r>
          </a:p>
        </p:txBody>
      </p:sp>
      <p:sp>
        <p:nvSpPr>
          <p:cNvPr id="717" name="Title 3">
            <a:extLst>
              <a:ext uri="{FF2B5EF4-FFF2-40B4-BE49-F238E27FC236}">
                <a16:creationId xmlns:a16="http://schemas.microsoft.com/office/drawing/2014/main" id="{466B0742-92D6-724B-909C-CCA9FF28C363}"/>
              </a:ext>
            </a:extLst>
          </p:cNvPr>
          <p:cNvSpPr txBox="1">
            <a:spLocks/>
          </p:cNvSpPr>
          <p:nvPr/>
        </p:nvSpPr>
        <p:spPr>
          <a:xfrm>
            <a:off x="1664216" y="3086331"/>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Process</a:t>
            </a:r>
          </a:p>
        </p:txBody>
      </p:sp>
      <p:sp>
        <p:nvSpPr>
          <p:cNvPr id="718" name="Title 3">
            <a:extLst>
              <a:ext uri="{FF2B5EF4-FFF2-40B4-BE49-F238E27FC236}">
                <a16:creationId xmlns:a16="http://schemas.microsoft.com/office/drawing/2014/main" id="{D0046EC4-2577-5941-82F6-7079DE21BD7C}"/>
              </a:ext>
            </a:extLst>
          </p:cNvPr>
          <p:cNvSpPr txBox="1">
            <a:spLocks/>
          </p:cNvSpPr>
          <p:nvPr/>
        </p:nvSpPr>
        <p:spPr>
          <a:xfrm>
            <a:off x="2569979" y="3086331"/>
            <a:ext cx="809519"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User / Customer</a:t>
            </a:r>
          </a:p>
        </p:txBody>
      </p:sp>
      <p:sp>
        <p:nvSpPr>
          <p:cNvPr id="719" name="Title 3">
            <a:extLst>
              <a:ext uri="{FF2B5EF4-FFF2-40B4-BE49-F238E27FC236}">
                <a16:creationId xmlns:a16="http://schemas.microsoft.com/office/drawing/2014/main" id="{95C776D5-635A-9043-959D-AC249FB5873D}"/>
              </a:ext>
            </a:extLst>
          </p:cNvPr>
          <p:cNvSpPr txBox="1">
            <a:spLocks/>
          </p:cNvSpPr>
          <p:nvPr/>
        </p:nvSpPr>
        <p:spPr>
          <a:xfrm>
            <a:off x="3520984" y="3086331"/>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Web App</a:t>
            </a:r>
          </a:p>
        </p:txBody>
      </p:sp>
      <p:sp>
        <p:nvSpPr>
          <p:cNvPr id="720" name="Title 3">
            <a:extLst>
              <a:ext uri="{FF2B5EF4-FFF2-40B4-BE49-F238E27FC236}">
                <a16:creationId xmlns:a16="http://schemas.microsoft.com/office/drawing/2014/main" id="{863E9951-8E5A-3D45-953A-E2CE066F4DF3}"/>
              </a:ext>
            </a:extLst>
          </p:cNvPr>
          <p:cNvSpPr txBox="1">
            <a:spLocks/>
          </p:cNvSpPr>
          <p:nvPr/>
        </p:nvSpPr>
        <p:spPr>
          <a:xfrm>
            <a:off x="6533097" y="4150366"/>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Cloud</a:t>
            </a:r>
          </a:p>
        </p:txBody>
      </p:sp>
      <p:sp>
        <p:nvSpPr>
          <p:cNvPr id="722" name="Title 3">
            <a:extLst>
              <a:ext uri="{FF2B5EF4-FFF2-40B4-BE49-F238E27FC236}">
                <a16:creationId xmlns:a16="http://schemas.microsoft.com/office/drawing/2014/main" id="{73B2F51F-865D-F94B-BD5F-4F1AC99622D5}"/>
              </a:ext>
            </a:extLst>
          </p:cNvPr>
          <p:cNvSpPr txBox="1">
            <a:spLocks/>
          </p:cNvSpPr>
          <p:nvPr/>
        </p:nvSpPr>
        <p:spPr>
          <a:xfrm>
            <a:off x="2514127" y="4150366"/>
            <a:ext cx="921223"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Application</a:t>
            </a:r>
          </a:p>
        </p:txBody>
      </p:sp>
      <p:sp>
        <p:nvSpPr>
          <p:cNvPr id="725" name="Title 3">
            <a:extLst>
              <a:ext uri="{FF2B5EF4-FFF2-40B4-BE49-F238E27FC236}">
                <a16:creationId xmlns:a16="http://schemas.microsoft.com/office/drawing/2014/main" id="{6EF46978-7888-DA43-848F-F5BE28846761}"/>
              </a:ext>
            </a:extLst>
          </p:cNvPr>
          <p:cNvSpPr txBox="1">
            <a:spLocks/>
          </p:cNvSpPr>
          <p:nvPr/>
        </p:nvSpPr>
        <p:spPr>
          <a:xfrm>
            <a:off x="1664216" y="4150366"/>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Mobile</a:t>
            </a:r>
          </a:p>
        </p:txBody>
      </p:sp>
      <p:sp>
        <p:nvSpPr>
          <p:cNvPr id="726" name="Title 3">
            <a:extLst>
              <a:ext uri="{FF2B5EF4-FFF2-40B4-BE49-F238E27FC236}">
                <a16:creationId xmlns:a16="http://schemas.microsoft.com/office/drawing/2014/main" id="{C0169620-8A5A-3742-98DE-1B6EE36944B5}"/>
              </a:ext>
            </a:extLst>
          </p:cNvPr>
          <p:cNvSpPr txBox="1">
            <a:spLocks/>
          </p:cNvSpPr>
          <p:nvPr/>
        </p:nvSpPr>
        <p:spPr>
          <a:xfrm>
            <a:off x="782006" y="5181473"/>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Refresh</a:t>
            </a:r>
          </a:p>
        </p:txBody>
      </p:sp>
      <p:sp>
        <p:nvSpPr>
          <p:cNvPr id="728" name="Title 3">
            <a:extLst>
              <a:ext uri="{FF2B5EF4-FFF2-40B4-BE49-F238E27FC236}">
                <a16:creationId xmlns:a16="http://schemas.microsoft.com/office/drawing/2014/main" id="{0234897E-A58D-6947-AB24-E2AC8DD440BF}"/>
              </a:ext>
            </a:extLst>
          </p:cNvPr>
          <p:cNvSpPr txBox="1">
            <a:spLocks/>
          </p:cNvSpPr>
          <p:nvPr/>
        </p:nvSpPr>
        <p:spPr>
          <a:xfrm>
            <a:off x="1664216" y="5181473"/>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Services</a:t>
            </a:r>
          </a:p>
        </p:txBody>
      </p:sp>
      <p:sp>
        <p:nvSpPr>
          <p:cNvPr id="731" name="Title 3">
            <a:extLst>
              <a:ext uri="{FF2B5EF4-FFF2-40B4-BE49-F238E27FC236}">
                <a16:creationId xmlns:a16="http://schemas.microsoft.com/office/drawing/2014/main" id="{6581DBCD-C6FB-EC4E-BBA4-BE17CD09362B}"/>
              </a:ext>
            </a:extLst>
          </p:cNvPr>
          <p:cNvSpPr txBox="1">
            <a:spLocks/>
          </p:cNvSpPr>
          <p:nvPr/>
        </p:nvSpPr>
        <p:spPr>
          <a:xfrm>
            <a:off x="2569979" y="5181473"/>
            <a:ext cx="809519"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Metadata / Tag</a:t>
            </a:r>
          </a:p>
        </p:txBody>
      </p:sp>
      <p:sp>
        <p:nvSpPr>
          <p:cNvPr id="734" name="Title 3">
            <a:extLst>
              <a:ext uri="{FF2B5EF4-FFF2-40B4-BE49-F238E27FC236}">
                <a16:creationId xmlns:a16="http://schemas.microsoft.com/office/drawing/2014/main" id="{71F4E377-330A-F842-A39F-4A719CB76110}"/>
              </a:ext>
            </a:extLst>
          </p:cNvPr>
          <p:cNvSpPr txBox="1">
            <a:spLocks/>
          </p:cNvSpPr>
          <p:nvPr/>
        </p:nvSpPr>
        <p:spPr>
          <a:xfrm>
            <a:off x="3520984" y="5181473"/>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Security</a:t>
            </a:r>
          </a:p>
        </p:txBody>
      </p:sp>
      <p:sp>
        <p:nvSpPr>
          <p:cNvPr id="736" name="Title 3">
            <a:extLst>
              <a:ext uri="{FF2B5EF4-FFF2-40B4-BE49-F238E27FC236}">
                <a16:creationId xmlns:a16="http://schemas.microsoft.com/office/drawing/2014/main" id="{12692CC0-0C42-D642-AF9B-2B700A5C3B11}"/>
              </a:ext>
            </a:extLst>
          </p:cNvPr>
          <p:cNvSpPr txBox="1">
            <a:spLocks/>
          </p:cNvSpPr>
          <p:nvPr/>
        </p:nvSpPr>
        <p:spPr>
          <a:xfrm>
            <a:off x="6533097" y="5181473"/>
            <a:ext cx="809519"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Access </a:t>
            </a:r>
            <a:br>
              <a:rPr lang="en-US" sz="800" dirty="0">
                <a:solidFill>
                  <a:schemeClr val="tx2"/>
                </a:solidFill>
              </a:rPr>
            </a:br>
            <a:r>
              <a:rPr lang="en-US" sz="800" dirty="0">
                <a:solidFill>
                  <a:schemeClr val="tx2"/>
                </a:solidFill>
              </a:rPr>
              <a:t>Control</a:t>
            </a:r>
          </a:p>
        </p:txBody>
      </p:sp>
      <p:sp>
        <p:nvSpPr>
          <p:cNvPr id="737" name="Title 3">
            <a:extLst>
              <a:ext uri="{FF2B5EF4-FFF2-40B4-BE49-F238E27FC236}">
                <a16:creationId xmlns:a16="http://schemas.microsoft.com/office/drawing/2014/main" id="{C70884BD-A401-0947-B53B-E28C274A4BEB}"/>
              </a:ext>
            </a:extLst>
          </p:cNvPr>
          <p:cNvSpPr txBox="1">
            <a:spLocks/>
          </p:cNvSpPr>
          <p:nvPr/>
        </p:nvSpPr>
        <p:spPr>
          <a:xfrm>
            <a:off x="782006" y="6203291"/>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Results</a:t>
            </a:r>
          </a:p>
        </p:txBody>
      </p:sp>
      <p:sp>
        <p:nvSpPr>
          <p:cNvPr id="738" name="Title 3">
            <a:extLst>
              <a:ext uri="{FF2B5EF4-FFF2-40B4-BE49-F238E27FC236}">
                <a16:creationId xmlns:a16="http://schemas.microsoft.com/office/drawing/2014/main" id="{51E7E0E0-6DD9-F342-8122-3A3633387D2F}"/>
              </a:ext>
            </a:extLst>
          </p:cNvPr>
          <p:cNvSpPr txBox="1">
            <a:spLocks/>
          </p:cNvSpPr>
          <p:nvPr/>
        </p:nvSpPr>
        <p:spPr>
          <a:xfrm>
            <a:off x="1664216" y="6203291"/>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No</a:t>
            </a:r>
          </a:p>
        </p:txBody>
      </p:sp>
      <p:sp>
        <p:nvSpPr>
          <p:cNvPr id="739" name="Title 3">
            <a:extLst>
              <a:ext uri="{FF2B5EF4-FFF2-40B4-BE49-F238E27FC236}">
                <a16:creationId xmlns:a16="http://schemas.microsoft.com/office/drawing/2014/main" id="{AA0097C8-E4F0-FA40-9328-305A6A653F2B}"/>
              </a:ext>
            </a:extLst>
          </p:cNvPr>
          <p:cNvSpPr txBox="1">
            <a:spLocks/>
          </p:cNvSpPr>
          <p:nvPr/>
        </p:nvSpPr>
        <p:spPr>
          <a:xfrm>
            <a:off x="2569979" y="6203291"/>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Edit</a:t>
            </a:r>
          </a:p>
        </p:txBody>
      </p:sp>
      <p:sp>
        <p:nvSpPr>
          <p:cNvPr id="745" name="Title 3">
            <a:extLst>
              <a:ext uri="{FF2B5EF4-FFF2-40B4-BE49-F238E27FC236}">
                <a16:creationId xmlns:a16="http://schemas.microsoft.com/office/drawing/2014/main" id="{07844A13-2A2E-0945-B8E2-9FDBCED59E56}"/>
              </a:ext>
            </a:extLst>
          </p:cNvPr>
          <p:cNvSpPr txBox="1">
            <a:spLocks/>
          </p:cNvSpPr>
          <p:nvPr/>
        </p:nvSpPr>
        <p:spPr>
          <a:xfrm>
            <a:off x="4453001" y="2007704"/>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BI Analytics</a:t>
            </a:r>
          </a:p>
        </p:txBody>
      </p:sp>
      <p:sp>
        <p:nvSpPr>
          <p:cNvPr id="746" name="Title 3">
            <a:extLst>
              <a:ext uri="{FF2B5EF4-FFF2-40B4-BE49-F238E27FC236}">
                <a16:creationId xmlns:a16="http://schemas.microsoft.com/office/drawing/2014/main" id="{EE02F789-04BF-7549-B5C3-F5B9530D7573}"/>
              </a:ext>
            </a:extLst>
          </p:cNvPr>
          <p:cNvSpPr txBox="1">
            <a:spLocks/>
          </p:cNvSpPr>
          <p:nvPr/>
        </p:nvSpPr>
        <p:spPr>
          <a:xfrm>
            <a:off x="5550672" y="2007704"/>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Server</a:t>
            </a:r>
          </a:p>
        </p:txBody>
      </p:sp>
      <p:sp>
        <p:nvSpPr>
          <p:cNvPr id="747" name="Title 3">
            <a:extLst>
              <a:ext uri="{FF2B5EF4-FFF2-40B4-BE49-F238E27FC236}">
                <a16:creationId xmlns:a16="http://schemas.microsoft.com/office/drawing/2014/main" id="{9B4F0C6C-DBA9-8A48-8730-45F10E04A5D1}"/>
              </a:ext>
            </a:extLst>
          </p:cNvPr>
          <p:cNvSpPr txBox="1">
            <a:spLocks/>
          </p:cNvSpPr>
          <p:nvPr/>
        </p:nvSpPr>
        <p:spPr>
          <a:xfrm>
            <a:off x="6533097" y="2007704"/>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Enterprise</a:t>
            </a:r>
          </a:p>
        </p:txBody>
      </p:sp>
      <p:sp>
        <p:nvSpPr>
          <p:cNvPr id="748" name="Title 3">
            <a:extLst>
              <a:ext uri="{FF2B5EF4-FFF2-40B4-BE49-F238E27FC236}">
                <a16:creationId xmlns:a16="http://schemas.microsoft.com/office/drawing/2014/main" id="{23D34ADF-BCF9-394A-BFAD-18BE9910ADBB}"/>
              </a:ext>
            </a:extLst>
          </p:cNvPr>
          <p:cNvSpPr txBox="1">
            <a:spLocks/>
          </p:cNvSpPr>
          <p:nvPr/>
        </p:nvSpPr>
        <p:spPr>
          <a:xfrm>
            <a:off x="4453001" y="3086331"/>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Tools</a:t>
            </a:r>
          </a:p>
        </p:txBody>
      </p:sp>
      <p:sp>
        <p:nvSpPr>
          <p:cNvPr id="749" name="Title 3">
            <a:extLst>
              <a:ext uri="{FF2B5EF4-FFF2-40B4-BE49-F238E27FC236}">
                <a16:creationId xmlns:a16="http://schemas.microsoft.com/office/drawing/2014/main" id="{A4C412A8-810C-A44E-AF1E-01294B05D6A6}"/>
              </a:ext>
            </a:extLst>
          </p:cNvPr>
          <p:cNvSpPr txBox="1">
            <a:spLocks/>
          </p:cNvSpPr>
          <p:nvPr/>
        </p:nvSpPr>
        <p:spPr>
          <a:xfrm>
            <a:off x="5550672" y="3086331"/>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Third Party</a:t>
            </a:r>
          </a:p>
        </p:txBody>
      </p:sp>
      <p:sp>
        <p:nvSpPr>
          <p:cNvPr id="750" name="Title 3">
            <a:extLst>
              <a:ext uri="{FF2B5EF4-FFF2-40B4-BE49-F238E27FC236}">
                <a16:creationId xmlns:a16="http://schemas.microsoft.com/office/drawing/2014/main" id="{7EB49C71-CAB6-364A-B97E-2078003D9B0B}"/>
              </a:ext>
            </a:extLst>
          </p:cNvPr>
          <p:cNvSpPr txBox="1">
            <a:spLocks/>
          </p:cNvSpPr>
          <p:nvPr/>
        </p:nvSpPr>
        <p:spPr>
          <a:xfrm>
            <a:off x="8351111" y="2007704"/>
            <a:ext cx="1120126"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Optimized Structured Data</a:t>
            </a:r>
          </a:p>
        </p:txBody>
      </p:sp>
      <p:sp>
        <p:nvSpPr>
          <p:cNvPr id="751" name="Title 3">
            <a:extLst>
              <a:ext uri="{FF2B5EF4-FFF2-40B4-BE49-F238E27FC236}">
                <a16:creationId xmlns:a16="http://schemas.microsoft.com/office/drawing/2014/main" id="{FE46935F-C30E-9244-9A0D-DF4384E17702}"/>
              </a:ext>
            </a:extLst>
          </p:cNvPr>
          <p:cNvSpPr txBox="1">
            <a:spLocks/>
          </p:cNvSpPr>
          <p:nvPr/>
        </p:nvSpPr>
        <p:spPr>
          <a:xfrm>
            <a:off x="9412552" y="2007704"/>
            <a:ext cx="1050661"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Structured </a:t>
            </a:r>
            <a:br>
              <a:rPr lang="en-US" sz="800" dirty="0">
                <a:solidFill>
                  <a:schemeClr val="tx2"/>
                </a:solidFill>
              </a:rPr>
            </a:br>
            <a:r>
              <a:rPr lang="en-US" sz="800" dirty="0">
                <a:solidFill>
                  <a:schemeClr val="tx2"/>
                </a:solidFill>
              </a:rPr>
              <a:t>Data</a:t>
            </a:r>
          </a:p>
        </p:txBody>
      </p:sp>
      <p:sp>
        <p:nvSpPr>
          <p:cNvPr id="752" name="Title 3">
            <a:extLst>
              <a:ext uri="{FF2B5EF4-FFF2-40B4-BE49-F238E27FC236}">
                <a16:creationId xmlns:a16="http://schemas.microsoft.com/office/drawing/2014/main" id="{BDF84FAB-C1DB-1445-9CE6-C3B2997E7CC3}"/>
              </a:ext>
            </a:extLst>
          </p:cNvPr>
          <p:cNvSpPr txBox="1">
            <a:spLocks/>
          </p:cNvSpPr>
          <p:nvPr/>
        </p:nvSpPr>
        <p:spPr>
          <a:xfrm>
            <a:off x="10437663" y="2007704"/>
            <a:ext cx="979998"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S3 Data Protection</a:t>
            </a:r>
          </a:p>
        </p:txBody>
      </p:sp>
      <p:sp>
        <p:nvSpPr>
          <p:cNvPr id="753" name="Title 3">
            <a:extLst>
              <a:ext uri="{FF2B5EF4-FFF2-40B4-BE49-F238E27FC236}">
                <a16:creationId xmlns:a16="http://schemas.microsoft.com/office/drawing/2014/main" id="{05C5366B-51F3-5547-9C5C-BCA4CEAD1B8D}"/>
              </a:ext>
            </a:extLst>
          </p:cNvPr>
          <p:cNvSpPr txBox="1">
            <a:spLocks/>
          </p:cNvSpPr>
          <p:nvPr/>
        </p:nvSpPr>
        <p:spPr>
          <a:xfrm>
            <a:off x="8351111" y="3086331"/>
            <a:ext cx="1120126"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Azure Blob</a:t>
            </a:r>
          </a:p>
        </p:txBody>
      </p:sp>
      <p:sp>
        <p:nvSpPr>
          <p:cNvPr id="754" name="Title 3">
            <a:extLst>
              <a:ext uri="{FF2B5EF4-FFF2-40B4-BE49-F238E27FC236}">
                <a16:creationId xmlns:a16="http://schemas.microsoft.com/office/drawing/2014/main" id="{510B7728-9145-4146-B0C5-1C452A09EC2F}"/>
              </a:ext>
            </a:extLst>
          </p:cNvPr>
          <p:cNvSpPr txBox="1">
            <a:spLocks/>
          </p:cNvSpPr>
          <p:nvPr/>
        </p:nvSpPr>
        <p:spPr>
          <a:xfrm>
            <a:off x="9533123" y="3086331"/>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Check</a:t>
            </a:r>
          </a:p>
        </p:txBody>
      </p:sp>
      <p:sp>
        <p:nvSpPr>
          <p:cNvPr id="755" name="Title 3">
            <a:extLst>
              <a:ext uri="{FF2B5EF4-FFF2-40B4-BE49-F238E27FC236}">
                <a16:creationId xmlns:a16="http://schemas.microsoft.com/office/drawing/2014/main" id="{C343FEBE-E120-954B-B69C-4D09476F74AA}"/>
              </a:ext>
            </a:extLst>
          </p:cNvPr>
          <p:cNvSpPr txBox="1">
            <a:spLocks/>
          </p:cNvSpPr>
          <p:nvPr/>
        </p:nvSpPr>
        <p:spPr>
          <a:xfrm>
            <a:off x="10522903" y="3086331"/>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GCS</a:t>
            </a:r>
          </a:p>
        </p:txBody>
      </p:sp>
      <p:sp>
        <p:nvSpPr>
          <p:cNvPr id="756" name="Title 3">
            <a:extLst>
              <a:ext uri="{FF2B5EF4-FFF2-40B4-BE49-F238E27FC236}">
                <a16:creationId xmlns:a16="http://schemas.microsoft.com/office/drawing/2014/main" id="{D0E06042-D02C-F14B-B4A1-B6EA7E094B60}"/>
              </a:ext>
            </a:extLst>
          </p:cNvPr>
          <p:cNvSpPr txBox="1">
            <a:spLocks/>
          </p:cNvSpPr>
          <p:nvPr/>
        </p:nvSpPr>
        <p:spPr>
          <a:xfrm>
            <a:off x="8351111" y="4150366"/>
            <a:ext cx="1120126"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Optimization</a:t>
            </a:r>
          </a:p>
        </p:txBody>
      </p:sp>
      <p:sp>
        <p:nvSpPr>
          <p:cNvPr id="757" name="Title 3">
            <a:extLst>
              <a:ext uri="{FF2B5EF4-FFF2-40B4-BE49-F238E27FC236}">
                <a16:creationId xmlns:a16="http://schemas.microsoft.com/office/drawing/2014/main" id="{BEF94145-C09F-EE40-8109-40DB24901838}"/>
              </a:ext>
            </a:extLst>
          </p:cNvPr>
          <p:cNvSpPr txBox="1">
            <a:spLocks/>
          </p:cNvSpPr>
          <p:nvPr/>
        </p:nvSpPr>
        <p:spPr>
          <a:xfrm>
            <a:off x="9533123" y="4150366"/>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Metadata</a:t>
            </a:r>
          </a:p>
        </p:txBody>
      </p:sp>
      <p:sp>
        <p:nvSpPr>
          <p:cNvPr id="758" name="Title 3">
            <a:extLst>
              <a:ext uri="{FF2B5EF4-FFF2-40B4-BE49-F238E27FC236}">
                <a16:creationId xmlns:a16="http://schemas.microsoft.com/office/drawing/2014/main" id="{FB5F8E65-82A7-D643-A69E-E73A86436918}"/>
              </a:ext>
            </a:extLst>
          </p:cNvPr>
          <p:cNvSpPr txBox="1">
            <a:spLocks/>
          </p:cNvSpPr>
          <p:nvPr/>
        </p:nvSpPr>
        <p:spPr>
          <a:xfrm>
            <a:off x="10412500" y="4150366"/>
            <a:ext cx="1030325"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Transactions</a:t>
            </a:r>
          </a:p>
        </p:txBody>
      </p:sp>
      <p:sp>
        <p:nvSpPr>
          <p:cNvPr id="759" name="Title 3">
            <a:extLst>
              <a:ext uri="{FF2B5EF4-FFF2-40B4-BE49-F238E27FC236}">
                <a16:creationId xmlns:a16="http://schemas.microsoft.com/office/drawing/2014/main" id="{5A07FC68-D0DB-664A-BDAD-BF0EF8A15D4F}"/>
              </a:ext>
            </a:extLst>
          </p:cNvPr>
          <p:cNvSpPr txBox="1">
            <a:spLocks/>
          </p:cNvSpPr>
          <p:nvPr/>
        </p:nvSpPr>
        <p:spPr>
          <a:xfrm>
            <a:off x="8351111" y="5181473"/>
            <a:ext cx="1120126"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Easy </a:t>
            </a:r>
            <a:br>
              <a:rPr lang="en-US" sz="800" dirty="0">
                <a:solidFill>
                  <a:schemeClr val="tx2"/>
                </a:solidFill>
              </a:rPr>
            </a:br>
            <a:r>
              <a:rPr lang="en-US" sz="800" dirty="0">
                <a:solidFill>
                  <a:schemeClr val="tx2"/>
                </a:solidFill>
              </a:rPr>
              <a:t>Management</a:t>
            </a:r>
          </a:p>
        </p:txBody>
      </p:sp>
      <p:sp>
        <p:nvSpPr>
          <p:cNvPr id="760" name="Title 3">
            <a:extLst>
              <a:ext uri="{FF2B5EF4-FFF2-40B4-BE49-F238E27FC236}">
                <a16:creationId xmlns:a16="http://schemas.microsoft.com/office/drawing/2014/main" id="{09590D7A-4EE3-7546-B6E3-E588E3F8A96F}"/>
              </a:ext>
            </a:extLst>
          </p:cNvPr>
          <p:cNvSpPr txBox="1">
            <a:spLocks/>
          </p:cNvSpPr>
          <p:nvPr/>
        </p:nvSpPr>
        <p:spPr>
          <a:xfrm>
            <a:off x="9474541" y="5181473"/>
            <a:ext cx="926682"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Dev</a:t>
            </a:r>
          </a:p>
        </p:txBody>
      </p:sp>
      <p:sp>
        <p:nvSpPr>
          <p:cNvPr id="761" name="Title 3">
            <a:extLst>
              <a:ext uri="{FF2B5EF4-FFF2-40B4-BE49-F238E27FC236}">
                <a16:creationId xmlns:a16="http://schemas.microsoft.com/office/drawing/2014/main" id="{D163AF54-46F4-4849-A4E5-6F987FC8408C}"/>
              </a:ext>
            </a:extLst>
          </p:cNvPr>
          <p:cNvSpPr txBox="1">
            <a:spLocks/>
          </p:cNvSpPr>
          <p:nvPr/>
        </p:nvSpPr>
        <p:spPr>
          <a:xfrm>
            <a:off x="10412500" y="5181473"/>
            <a:ext cx="1030325"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Communicate</a:t>
            </a:r>
          </a:p>
        </p:txBody>
      </p:sp>
      <p:sp>
        <p:nvSpPr>
          <p:cNvPr id="762" name="Title 3">
            <a:extLst>
              <a:ext uri="{FF2B5EF4-FFF2-40B4-BE49-F238E27FC236}">
                <a16:creationId xmlns:a16="http://schemas.microsoft.com/office/drawing/2014/main" id="{F62524D2-5129-4F4A-B719-B2931EF67A79}"/>
              </a:ext>
            </a:extLst>
          </p:cNvPr>
          <p:cNvSpPr txBox="1">
            <a:spLocks/>
          </p:cNvSpPr>
          <p:nvPr/>
        </p:nvSpPr>
        <p:spPr>
          <a:xfrm>
            <a:off x="782006" y="4150366"/>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Desktop</a:t>
            </a:r>
          </a:p>
        </p:txBody>
      </p:sp>
      <p:sp>
        <p:nvSpPr>
          <p:cNvPr id="763" name="Title 3">
            <a:extLst>
              <a:ext uri="{FF2B5EF4-FFF2-40B4-BE49-F238E27FC236}">
                <a16:creationId xmlns:a16="http://schemas.microsoft.com/office/drawing/2014/main" id="{EB6103CB-7E6D-0941-9C2E-88717A000533}"/>
              </a:ext>
            </a:extLst>
          </p:cNvPr>
          <p:cNvSpPr txBox="1">
            <a:spLocks/>
          </p:cNvSpPr>
          <p:nvPr/>
        </p:nvSpPr>
        <p:spPr>
          <a:xfrm>
            <a:off x="3520984" y="4150366"/>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Document</a:t>
            </a:r>
          </a:p>
        </p:txBody>
      </p:sp>
      <p:grpSp>
        <p:nvGrpSpPr>
          <p:cNvPr id="764" name="Group 763">
            <a:extLst>
              <a:ext uri="{FF2B5EF4-FFF2-40B4-BE49-F238E27FC236}">
                <a16:creationId xmlns:a16="http://schemas.microsoft.com/office/drawing/2014/main" id="{D698F60D-E4E9-AA44-8B4A-0C52ABE70AF1}"/>
              </a:ext>
            </a:extLst>
          </p:cNvPr>
          <p:cNvGrpSpPr/>
          <p:nvPr/>
        </p:nvGrpSpPr>
        <p:grpSpPr>
          <a:xfrm flipV="1">
            <a:off x="6691284" y="2533803"/>
            <a:ext cx="493145" cy="493141"/>
            <a:chOff x="7026861" y="2256055"/>
            <a:chExt cx="290531" cy="290531"/>
          </a:xfrm>
        </p:grpSpPr>
        <p:sp>
          <p:nvSpPr>
            <p:cNvPr id="765" name="Oval 473">
              <a:extLst>
                <a:ext uri="{FF2B5EF4-FFF2-40B4-BE49-F238E27FC236}">
                  <a16:creationId xmlns:a16="http://schemas.microsoft.com/office/drawing/2014/main" id="{849362BA-7D28-BA47-8B15-5A4E7E74CBE7}"/>
                </a:ext>
              </a:extLst>
            </p:cNvPr>
            <p:cNvSpPr>
              <a:spLocks noChangeArrowheads="1"/>
            </p:cNvSpPr>
            <p:nvPr/>
          </p:nvSpPr>
          <p:spPr bwMode="auto">
            <a:xfrm>
              <a:off x="7026861" y="2256055"/>
              <a:ext cx="290531" cy="290531"/>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6" name="Freeform 474">
              <a:extLst>
                <a:ext uri="{FF2B5EF4-FFF2-40B4-BE49-F238E27FC236}">
                  <a16:creationId xmlns:a16="http://schemas.microsoft.com/office/drawing/2014/main" id="{01527E3E-4735-FE44-9666-2DE51E12F248}"/>
                </a:ext>
              </a:extLst>
            </p:cNvPr>
            <p:cNvSpPr>
              <a:spLocks/>
            </p:cNvSpPr>
            <p:nvPr/>
          </p:nvSpPr>
          <p:spPr bwMode="auto">
            <a:xfrm>
              <a:off x="7077588" y="2262203"/>
              <a:ext cx="201373" cy="239803"/>
            </a:xfrm>
            <a:custGeom>
              <a:avLst/>
              <a:gdLst>
                <a:gd name="T0" fmla="*/ 36 w 36"/>
                <a:gd name="T1" fmla="*/ 7 h 43"/>
                <a:gd name="T2" fmla="*/ 31 w 36"/>
                <a:gd name="T3" fmla="*/ 16 h 43"/>
                <a:gd name="T4" fmla="*/ 25 w 36"/>
                <a:gd name="T5" fmla="*/ 23 h 43"/>
                <a:gd name="T6" fmla="*/ 28 w 36"/>
                <a:gd name="T7" fmla="*/ 23 h 43"/>
                <a:gd name="T8" fmla="*/ 25 w 36"/>
                <a:gd name="T9" fmla="*/ 35 h 43"/>
                <a:gd name="T10" fmla="*/ 15 w 36"/>
                <a:gd name="T11" fmla="*/ 43 h 43"/>
                <a:gd name="T12" fmla="*/ 11 w 36"/>
                <a:gd name="T13" fmla="*/ 37 h 43"/>
                <a:gd name="T14" fmla="*/ 3 w 36"/>
                <a:gd name="T15" fmla="*/ 27 h 43"/>
                <a:gd name="T16" fmla="*/ 0 w 36"/>
                <a:gd name="T17" fmla="*/ 23 h 43"/>
                <a:gd name="T18" fmla="*/ 6 w 36"/>
                <a:gd name="T19" fmla="*/ 14 h 43"/>
                <a:gd name="T20" fmla="*/ 11 w 36"/>
                <a:gd name="T21" fmla="*/ 15 h 43"/>
                <a:gd name="T22" fmla="*/ 14 w 36"/>
                <a:gd name="T23" fmla="*/ 7 h 43"/>
                <a:gd name="T24" fmla="*/ 25 w 36"/>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43">
                  <a:moveTo>
                    <a:pt x="36" y="7"/>
                  </a:moveTo>
                  <a:cubicBezTo>
                    <a:pt x="36" y="7"/>
                    <a:pt x="35" y="14"/>
                    <a:pt x="31" y="16"/>
                  </a:cubicBezTo>
                  <a:cubicBezTo>
                    <a:pt x="20" y="13"/>
                    <a:pt x="24" y="19"/>
                    <a:pt x="25" y="23"/>
                  </a:cubicBezTo>
                  <a:cubicBezTo>
                    <a:pt x="26" y="24"/>
                    <a:pt x="28" y="23"/>
                    <a:pt x="28" y="23"/>
                  </a:cubicBezTo>
                  <a:cubicBezTo>
                    <a:pt x="33" y="33"/>
                    <a:pt x="25" y="35"/>
                    <a:pt x="25" y="35"/>
                  </a:cubicBezTo>
                  <a:cubicBezTo>
                    <a:pt x="19" y="41"/>
                    <a:pt x="21" y="43"/>
                    <a:pt x="15" y="43"/>
                  </a:cubicBezTo>
                  <a:cubicBezTo>
                    <a:pt x="14" y="43"/>
                    <a:pt x="11" y="39"/>
                    <a:pt x="11" y="37"/>
                  </a:cubicBezTo>
                  <a:cubicBezTo>
                    <a:pt x="11" y="29"/>
                    <a:pt x="7" y="27"/>
                    <a:pt x="3" y="27"/>
                  </a:cubicBezTo>
                  <a:cubicBezTo>
                    <a:pt x="0" y="27"/>
                    <a:pt x="0" y="23"/>
                    <a:pt x="0" y="23"/>
                  </a:cubicBezTo>
                  <a:cubicBezTo>
                    <a:pt x="0" y="23"/>
                    <a:pt x="0" y="15"/>
                    <a:pt x="6" y="14"/>
                  </a:cubicBezTo>
                  <a:cubicBezTo>
                    <a:pt x="11" y="13"/>
                    <a:pt x="11" y="15"/>
                    <a:pt x="11" y="15"/>
                  </a:cubicBezTo>
                  <a:cubicBezTo>
                    <a:pt x="14" y="17"/>
                    <a:pt x="22" y="13"/>
                    <a:pt x="14" y="7"/>
                  </a:cubicBezTo>
                  <a:cubicBezTo>
                    <a:pt x="12" y="5"/>
                    <a:pt x="25" y="0"/>
                    <a:pt x="25"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767" name="Title 3">
            <a:extLst>
              <a:ext uri="{FF2B5EF4-FFF2-40B4-BE49-F238E27FC236}">
                <a16:creationId xmlns:a16="http://schemas.microsoft.com/office/drawing/2014/main" id="{3BE8A005-EC7B-7540-9B4C-B667F1FCD722}"/>
              </a:ext>
            </a:extLst>
          </p:cNvPr>
          <p:cNvSpPr txBox="1">
            <a:spLocks/>
          </p:cNvSpPr>
          <p:nvPr/>
        </p:nvSpPr>
        <p:spPr>
          <a:xfrm>
            <a:off x="6533097" y="3086331"/>
            <a:ext cx="809519"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World / Global</a:t>
            </a:r>
          </a:p>
        </p:txBody>
      </p:sp>
      <p:sp>
        <p:nvSpPr>
          <p:cNvPr id="768" name="Title 3">
            <a:extLst>
              <a:ext uri="{FF2B5EF4-FFF2-40B4-BE49-F238E27FC236}">
                <a16:creationId xmlns:a16="http://schemas.microsoft.com/office/drawing/2014/main" id="{159D087F-9035-0744-9A71-29EA570FED1D}"/>
              </a:ext>
            </a:extLst>
          </p:cNvPr>
          <p:cNvSpPr txBox="1">
            <a:spLocks/>
          </p:cNvSpPr>
          <p:nvPr/>
        </p:nvSpPr>
        <p:spPr>
          <a:xfrm>
            <a:off x="4347584" y="4150366"/>
            <a:ext cx="1020353"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IoT</a:t>
            </a:r>
          </a:p>
        </p:txBody>
      </p:sp>
      <p:grpSp>
        <p:nvGrpSpPr>
          <p:cNvPr id="769" name="Group 768">
            <a:extLst>
              <a:ext uri="{FF2B5EF4-FFF2-40B4-BE49-F238E27FC236}">
                <a16:creationId xmlns:a16="http://schemas.microsoft.com/office/drawing/2014/main" id="{493E20D5-7CAD-E941-AE58-A1BE82155114}"/>
              </a:ext>
            </a:extLst>
          </p:cNvPr>
          <p:cNvGrpSpPr/>
          <p:nvPr/>
        </p:nvGrpSpPr>
        <p:grpSpPr>
          <a:xfrm>
            <a:off x="5714867" y="3567836"/>
            <a:ext cx="481128" cy="535474"/>
            <a:chOff x="8621712" y="1338262"/>
            <a:chExt cx="477838" cy="531813"/>
          </a:xfrm>
          <a:noFill/>
        </p:grpSpPr>
        <p:sp>
          <p:nvSpPr>
            <p:cNvPr id="770" name="Freeform 355">
              <a:extLst>
                <a:ext uri="{FF2B5EF4-FFF2-40B4-BE49-F238E27FC236}">
                  <a16:creationId xmlns:a16="http://schemas.microsoft.com/office/drawing/2014/main" id="{60A251E6-F107-5E46-875F-963D2D94C73C}"/>
                </a:ext>
              </a:extLst>
            </p:cNvPr>
            <p:cNvSpPr>
              <a:spLocks/>
            </p:cNvSpPr>
            <p:nvPr/>
          </p:nvSpPr>
          <p:spPr bwMode="auto">
            <a:xfrm>
              <a:off x="8621712" y="1338262"/>
              <a:ext cx="477838" cy="531813"/>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1" name="Rectangle 356">
              <a:extLst>
                <a:ext uri="{FF2B5EF4-FFF2-40B4-BE49-F238E27FC236}">
                  <a16:creationId xmlns:a16="http://schemas.microsoft.com/office/drawing/2014/main" id="{F3661022-70B0-FD49-9AD6-FF5CE470B513}"/>
                </a:ext>
              </a:extLst>
            </p:cNvPr>
            <p:cNvSpPr>
              <a:spLocks noChangeArrowheads="1"/>
            </p:cNvSpPr>
            <p:nvPr/>
          </p:nvSpPr>
          <p:spPr bwMode="auto">
            <a:xfrm>
              <a:off x="8736012" y="1476375"/>
              <a:ext cx="46038" cy="69850"/>
            </a:xfrm>
            <a:prstGeom prst="rect">
              <a:avLst/>
            </a:pr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2" name="Rectangle 357">
              <a:extLst>
                <a:ext uri="{FF2B5EF4-FFF2-40B4-BE49-F238E27FC236}">
                  <a16:creationId xmlns:a16="http://schemas.microsoft.com/office/drawing/2014/main" id="{7F7008B5-C75B-8B4A-83C6-43F60CDFDA95}"/>
                </a:ext>
              </a:extLst>
            </p:cNvPr>
            <p:cNvSpPr>
              <a:spLocks noChangeArrowheads="1"/>
            </p:cNvSpPr>
            <p:nvPr/>
          </p:nvSpPr>
          <p:spPr bwMode="auto">
            <a:xfrm>
              <a:off x="8782050" y="1592262"/>
              <a:ext cx="46038" cy="69850"/>
            </a:xfrm>
            <a:prstGeom prst="rect">
              <a:avLst/>
            </a:pr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3" name="Rectangle 358">
              <a:extLst>
                <a:ext uri="{FF2B5EF4-FFF2-40B4-BE49-F238E27FC236}">
                  <a16:creationId xmlns:a16="http://schemas.microsoft.com/office/drawing/2014/main" id="{5A3FA1FF-3B6F-EA43-8886-43DA7B172ED0}"/>
                </a:ext>
              </a:extLst>
            </p:cNvPr>
            <p:cNvSpPr>
              <a:spLocks noChangeArrowheads="1"/>
            </p:cNvSpPr>
            <p:nvPr/>
          </p:nvSpPr>
          <p:spPr bwMode="auto">
            <a:xfrm>
              <a:off x="8921750" y="1476375"/>
              <a:ext cx="46038" cy="69850"/>
            </a:xfrm>
            <a:prstGeom prst="rect">
              <a:avLst/>
            </a:pr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4" name="Line 359">
              <a:extLst>
                <a:ext uri="{FF2B5EF4-FFF2-40B4-BE49-F238E27FC236}">
                  <a16:creationId xmlns:a16="http://schemas.microsoft.com/office/drawing/2014/main" id="{507DA9E1-1455-7543-9BD8-7CEFD061FDA0}"/>
                </a:ext>
              </a:extLst>
            </p:cNvPr>
            <p:cNvSpPr>
              <a:spLocks noChangeShapeType="1"/>
            </p:cNvSpPr>
            <p:nvPr/>
          </p:nvSpPr>
          <p:spPr bwMode="auto">
            <a:xfrm>
              <a:off x="8828087" y="1465262"/>
              <a:ext cx="0" cy="92075"/>
            </a:xfrm>
            <a:prstGeom prst="line">
              <a:avLst/>
            </a:pr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5" name="Line 360">
              <a:extLst>
                <a:ext uri="{FF2B5EF4-FFF2-40B4-BE49-F238E27FC236}">
                  <a16:creationId xmlns:a16="http://schemas.microsoft.com/office/drawing/2014/main" id="{F263085E-DD06-F943-AFD6-1FF201E1B35C}"/>
                </a:ext>
              </a:extLst>
            </p:cNvPr>
            <p:cNvSpPr>
              <a:spLocks noChangeShapeType="1"/>
            </p:cNvSpPr>
            <p:nvPr/>
          </p:nvSpPr>
          <p:spPr bwMode="auto">
            <a:xfrm>
              <a:off x="8874125" y="1465262"/>
              <a:ext cx="0" cy="92075"/>
            </a:xfrm>
            <a:prstGeom prst="line">
              <a:avLst/>
            </a:pr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6" name="Line 361">
              <a:extLst>
                <a:ext uri="{FF2B5EF4-FFF2-40B4-BE49-F238E27FC236}">
                  <a16:creationId xmlns:a16="http://schemas.microsoft.com/office/drawing/2014/main" id="{8BBB7C66-2F7D-E643-9E2E-C97BB6ECE486}"/>
                </a:ext>
              </a:extLst>
            </p:cNvPr>
            <p:cNvSpPr>
              <a:spLocks noChangeShapeType="1"/>
            </p:cNvSpPr>
            <p:nvPr/>
          </p:nvSpPr>
          <p:spPr bwMode="auto">
            <a:xfrm>
              <a:off x="8736012" y="1581150"/>
              <a:ext cx="0" cy="92075"/>
            </a:xfrm>
            <a:prstGeom prst="line">
              <a:avLst/>
            </a:pr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7" name="Line 362">
              <a:extLst>
                <a:ext uri="{FF2B5EF4-FFF2-40B4-BE49-F238E27FC236}">
                  <a16:creationId xmlns:a16="http://schemas.microsoft.com/office/drawing/2014/main" id="{191C45DB-6B2C-1F47-80F5-98DB9C0ACA4B}"/>
                </a:ext>
              </a:extLst>
            </p:cNvPr>
            <p:cNvSpPr>
              <a:spLocks noChangeShapeType="1"/>
            </p:cNvSpPr>
            <p:nvPr/>
          </p:nvSpPr>
          <p:spPr bwMode="auto">
            <a:xfrm>
              <a:off x="8874125" y="1581150"/>
              <a:ext cx="0" cy="92075"/>
            </a:xfrm>
            <a:prstGeom prst="line">
              <a:avLst/>
            </a:pr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8" name="Line 363">
              <a:extLst>
                <a:ext uri="{FF2B5EF4-FFF2-40B4-BE49-F238E27FC236}">
                  <a16:creationId xmlns:a16="http://schemas.microsoft.com/office/drawing/2014/main" id="{0E4B1A33-C974-8548-B11F-4AFF0C106735}"/>
                </a:ext>
              </a:extLst>
            </p:cNvPr>
            <p:cNvSpPr>
              <a:spLocks noChangeShapeType="1"/>
            </p:cNvSpPr>
            <p:nvPr/>
          </p:nvSpPr>
          <p:spPr bwMode="auto">
            <a:xfrm>
              <a:off x="8921750" y="1581150"/>
              <a:ext cx="0" cy="92075"/>
            </a:xfrm>
            <a:prstGeom prst="line">
              <a:avLst/>
            </a:pr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9" name="Line 364">
              <a:extLst>
                <a:ext uri="{FF2B5EF4-FFF2-40B4-BE49-F238E27FC236}">
                  <a16:creationId xmlns:a16="http://schemas.microsoft.com/office/drawing/2014/main" id="{D832B54E-E175-0847-ABB8-8D6EAC73E41B}"/>
                </a:ext>
              </a:extLst>
            </p:cNvPr>
            <p:cNvSpPr>
              <a:spLocks noChangeShapeType="1"/>
            </p:cNvSpPr>
            <p:nvPr/>
          </p:nvSpPr>
          <p:spPr bwMode="auto">
            <a:xfrm>
              <a:off x="8967787" y="1581150"/>
              <a:ext cx="0" cy="92075"/>
            </a:xfrm>
            <a:prstGeom prst="line">
              <a:avLst/>
            </a:pr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780" name="Title 3">
            <a:extLst>
              <a:ext uri="{FF2B5EF4-FFF2-40B4-BE49-F238E27FC236}">
                <a16:creationId xmlns:a16="http://schemas.microsoft.com/office/drawing/2014/main" id="{1527E3BE-7C71-F045-9886-EDE5D5DC4EC2}"/>
              </a:ext>
            </a:extLst>
          </p:cNvPr>
          <p:cNvSpPr txBox="1">
            <a:spLocks/>
          </p:cNvSpPr>
          <p:nvPr/>
        </p:nvSpPr>
        <p:spPr>
          <a:xfrm>
            <a:off x="5445255" y="4150366"/>
            <a:ext cx="1020353"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Data Science</a:t>
            </a:r>
          </a:p>
        </p:txBody>
      </p:sp>
      <p:sp>
        <p:nvSpPr>
          <p:cNvPr id="781" name="Title 3">
            <a:extLst>
              <a:ext uri="{FF2B5EF4-FFF2-40B4-BE49-F238E27FC236}">
                <a16:creationId xmlns:a16="http://schemas.microsoft.com/office/drawing/2014/main" id="{3CC38051-1799-8E47-BBE4-09412A9543FC}"/>
              </a:ext>
            </a:extLst>
          </p:cNvPr>
          <p:cNvSpPr txBox="1">
            <a:spLocks/>
          </p:cNvSpPr>
          <p:nvPr/>
        </p:nvSpPr>
        <p:spPr>
          <a:xfrm>
            <a:off x="4453001" y="5181473"/>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Results</a:t>
            </a:r>
          </a:p>
        </p:txBody>
      </p:sp>
      <p:grpSp>
        <p:nvGrpSpPr>
          <p:cNvPr id="782" name="Group 781">
            <a:extLst>
              <a:ext uri="{FF2B5EF4-FFF2-40B4-BE49-F238E27FC236}">
                <a16:creationId xmlns:a16="http://schemas.microsoft.com/office/drawing/2014/main" id="{4472EBA3-8E78-1642-A79F-42A5AA443435}"/>
              </a:ext>
            </a:extLst>
          </p:cNvPr>
          <p:cNvGrpSpPr/>
          <p:nvPr/>
        </p:nvGrpSpPr>
        <p:grpSpPr>
          <a:xfrm>
            <a:off x="4628708" y="3558536"/>
            <a:ext cx="458105" cy="519685"/>
            <a:chOff x="5783339" y="4099300"/>
            <a:chExt cx="479958" cy="544476"/>
          </a:xfrm>
        </p:grpSpPr>
        <p:sp>
          <p:nvSpPr>
            <p:cNvPr id="783" name="Line 18">
              <a:extLst>
                <a:ext uri="{FF2B5EF4-FFF2-40B4-BE49-F238E27FC236}">
                  <a16:creationId xmlns:a16="http://schemas.microsoft.com/office/drawing/2014/main" id="{F621C48E-5769-BF45-AEAA-B9551BBA9BAD}"/>
                </a:ext>
              </a:extLst>
            </p:cNvPr>
            <p:cNvSpPr>
              <a:spLocks noChangeShapeType="1"/>
            </p:cNvSpPr>
            <p:nvPr/>
          </p:nvSpPr>
          <p:spPr bwMode="auto">
            <a:xfrm flipH="1">
              <a:off x="6041415" y="4501363"/>
              <a:ext cx="173100" cy="100712"/>
            </a:xfrm>
            <a:prstGeom prst="lin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Line 19">
              <a:extLst>
                <a:ext uri="{FF2B5EF4-FFF2-40B4-BE49-F238E27FC236}">
                  <a16:creationId xmlns:a16="http://schemas.microsoft.com/office/drawing/2014/main" id="{BDCC64A0-B3A5-ED4B-B75A-E34518CA0D72}"/>
                </a:ext>
              </a:extLst>
            </p:cNvPr>
            <p:cNvSpPr>
              <a:spLocks noChangeShapeType="1"/>
            </p:cNvSpPr>
            <p:nvPr/>
          </p:nvSpPr>
          <p:spPr bwMode="auto">
            <a:xfrm>
              <a:off x="6230251" y="4269251"/>
              <a:ext cx="1574" cy="205359"/>
            </a:xfrm>
            <a:prstGeom prst="lin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5" name="Line 20">
              <a:extLst>
                <a:ext uri="{FF2B5EF4-FFF2-40B4-BE49-F238E27FC236}">
                  <a16:creationId xmlns:a16="http://schemas.microsoft.com/office/drawing/2014/main" id="{F5D7FE8D-F9E4-514C-8F99-267FA29901EB}"/>
                </a:ext>
              </a:extLst>
            </p:cNvPr>
            <p:cNvSpPr>
              <a:spLocks noChangeShapeType="1"/>
            </p:cNvSpPr>
            <p:nvPr/>
          </p:nvSpPr>
          <p:spPr bwMode="auto">
            <a:xfrm>
              <a:off x="6033547" y="4139428"/>
              <a:ext cx="180968" cy="100712"/>
            </a:xfrm>
            <a:prstGeom prst="lin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6" name="Line 21">
              <a:extLst>
                <a:ext uri="{FF2B5EF4-FFF2-40B4-BE49-F238E27FC236}">
                  <a16:creationId xmlns:a16="http://schemas.microsoft.com/office/drawing/2014/main" id="{45AD7704-811F-864B-BDCB-17CE44814D01}"/>
                </a:ext>
              </a:extLst>
            </p:cNvPr>
            <p:cNvSpPr>
              <a:spLocks noChangeShapeType="1"/>
            </p:cNvSpPr>
            <p:nvPr/>
          </p:nvSpPr>
          <p:spPr bwMode="auto">
            <a:xfrm flipV="1">
              <a:off x="5826614" y="4137854"/>
              <a:ext cx="185689" cy="107794"/>
            </a:xfrm>
            <a:prstGeom prst="lin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Line 22">
              <a:extLst>
                <a:ext uri="{FF2B5EF4-FFF2-40B4-BE49-F238E27FC236}">
                  <a16:creationId xmlns:a16="http://schemas.microsoft.com/office/drawing/2014/main" id="{82071F2F-9A7D-C542-877C-608DB5085A77}"/>
                </a:ext>
              </a:extLst>
            </p:cNvPr>
            <p:cNvSpPr>
              <a:spLocks noChangeShapeType="1"/>
            </p:cNvSpPr>
            <p:nvPr/>
          </p:nvSpPr>
          <p:spPr bwMode="auto">
            <a:xfrm flipH="1" flipV="1">
              <a:off x="5814024" y="4268465"/>
              <a:ext cx="2360" cy="206146"/>
            </a:xfrm>
            <a:prstGeom prst="lin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8" name="Line 23">
              <a:extLst>
                <a:ext uri="{FF2B5EF4-FFF2-40B4-BE49-F238E27FC236}">
                  <a16:creationId xmlns:a16="http://schemas.microsoft.com/office/drawing/2014/main" id="{F2BE8FF0-4340-B840-ABF0-7B6FE5110460}"/>
                </a:ext>
              </a:extLst>
            </p:cNvPr>
            <p:cNvSpPr>
              <a:spLocks noChangeShapeType="1"/>
            </p:cNvSpPr>
            <p:nvPr/>
          </p:nvSpPr>
          <p:spPr bwMode="auto">
            <a:xfrm flipH="1" flipV="1">
              <a:off x="5825041" y="4501363"/>
              <a:ext cx="187263" cy="100712"/>
            </a:xfrm>
            <a:prstGeom prst="lin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24">
              <a:extLst>
                <a:ext uri="{FF2B5EF4-FFF2-40B4-BE49-F238E27FC236}">
                  <a16:creationId xmlns:a16="http://schemas.microsoft.com/office/drawing/2014/main" id="{F37ADD85-C830-C64B-8491-0AA9ABB9C167}"/>
                </a:ext>
              </a:extLst>
            </p:cNvPr>
            <p:cNvSpPr>
              <a:spLocks/>
            </p:cNvSpPr>
            <p:nvPr/>
          </p:nvSpPr>
          <p:spPr bwMode="auto">
            <a:xfrm>
              <a:off x="5783339" y="4458087"/>
              <a:ext cx="65306" cy="68453"/>
            </a:xfrm>
            <a:custGeom>
              <a:avLst/>
              <a:gdLst>
                <a:gd name="T0" fmla="*/ 42 w 47"/>
                <a:gd name="T1" fmla="*/ 36 h 49"/>
                <a:gd name="T2" fmla="*/ 35 w 47"/>
                <a:gd name="T3" fmla="*/ 43 h 49"/>
                <a:gd name="T4" fmla="*/ 6 w 47"/>
                <a:gd name="T5" fmla="*/ 35 h 49"/>
                <a:gd name="T6" fmla="*/ 14 w 47"/>
                <a:gd name="T7" fmla="*/ 6 h 49"/>
                <a:gd name="T8" fmla="*/ 42 w 47"/>
                <a:gd name="T9" fmla="*/ 14 h 49"/>
                <a:gd name="T10" fmla="*/ 42 w 47"/>
                <a:gd name="T11" fmla="*/ 36 h 49"/>
              </a:gdLst>
              <a:ahLst/>
              <a:cxnLst>
                <a:cxn ang="0">
                  <a:pos x="T0" y="T1"/>
                </a:cxn>
                <a:cxn ang="0">
                  <a:pos x="T2" y="T3"/>
                </a:cxn>
                <a:cxn ang="0">
                  <a:pos x="T4" y="T5"/>
                </a:cxn>
                <a:cxn ang="0">
                  <a:pos x="T6" y="T7"/>
                </a:cxn>
                <a:cxn ang="0">
                  <a:pos x="T8" y="T9"/>
                </a:cxn>
                <a:cxn ang="0">
                  <a:pos x="T10" y="T11"/>
                </a:cxn>
              </a:cxnLst>
              <a:rect l="0" t="0" r="r" b="b"/>
              <a:pathLst>
                <a:path w="47" h="49">
                  <a:moveTo>
                    <a:pt x="42" y="36"/>
                  </a:moveTo>
                  <a:cubicBezTo>
                    <a:pt x="40" y="39"/>
                    <a:pt x="38" y="41"/>
                    <a:pt x="35" y="43"/>
                  </a:cubicBezTo>
                  <a:cubicBezTo>
                    <a:pt x="25" y="49"/>
                    <a:pt x="12" y="45"/>
                    <a:pt x="6" y="35"/>
                  </a:cubicBezTo>
                  <a:cubicBezTo>
                    <a:pt x="0" y="25"/>
                    <a:pt x="4" y="12"/>
                    <a:pt x="14" y="6"/>
                  </a:cubicBezTo>
                  <a:cubicBezTo>
                    <a:pt x="24" y="0"/>
                    <a:pt x="36" y="4"/>
                    <a:pt x="42" y="14"/>
                  </a:cubicBezTo>
                  <a:cubicBezTo>
                    <a:pt x="47" y="21"/>
                    <a:pt x="46" y="30"/>
                    <a:pt x="42" y="36"/>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90" name="Freeform 25">
              <a:extLst>
                <a:ext uri="{FF2B5EF4-FFF2-40B4-BE49-F238E27FC236}">
                  <a16:creationId xmlns:a16="http://schemas.microsoft.com/office/drawing/2014/main" id="{0BB969FB-20DF-D841-ADEE-67FE5D370440}"/>
                </a:ext>
              </a:extLst>
            </p:cNvPr>
            <p:cNvSpPr>
              <a:spLocks/>
            </p:cNvSpPr>
            <p:nvPr/>
          </p:nvSpPr>
          <p:spPr bwMode="auto">
            <a:xfrm>
              <a:off x="5783339" y="4218896"/>
              <a:ext cx="66879" cy="66092"/>
            </a:xfrm>
            <a:custGeom>
              <a:avLst/>
              <a:gdLst>
                <a:gd name="T0" fmla="*/ 14 w 48"/>
                <a:gd name="T1" fmla="*/ 5 h 47"/>
                <a:gd name="T2" fmla="*/ 42 w 48"/>
                <a:gd name="T3" fmla="*/ 13 h 47"/>
                <a:gd name="T4" fmla="*/ 34 w 48"/>
                <a:gd name="T5" fmla="*/ 41 h 47"/>
                <a:gd name="T6" fmla="*/ 6 w 48"/>
                <a:gd name="T7" fmla="*/ 34 h 47"/>
                <a:gd name="T8" fmla="*/ 14 w 48"/>
                <a:gd name="T9" fmla="*/ 5 h 47"/>
              </a:gdLst>
              <a:ahLst/>
              <a:cxnLst>
                <a:cxn ang="0">
                  <a:pos x="T0" y="T1"/>
                </a:cxn>
                <a:cxn ang="0">
                  <a:pos x="T2" y="T3"/>
                </a:cxn>
                <a:cxn ang="0">
                  <a:pos x="T4" y="T5"/>
                </a:cxn>
                <a:cxn ang="0">
                  <a:pos x="T6" y="T7"/>
                </a:cxn>
                <a:cxn ang="0">
                  <a:pos x="T8" y="T9"/>
                </a:cxn>
              </a:cxnLst>
              <a:rect l="0" t="0" r="r" b="b"/>
              <a:pathLst>
                <a:path w="48" h="47">
                  <a:moveTo>
                    <a:pt x="14" y="5"/>
                  </a:moveTo>
                  <a:cubicBezTo>
                    <a:pt x="23" y="0"/>
                    <a:pt x="36" y="3"/>
                    <a:pt x="42" y="13"/>
                  </a:cubicBezTo>
                  <a:cubicBezTo>
                    <a:pt x="48" y="23"/>
                    <a:pt x="44" y="36"/>
                    <a:pt x="34" y="41"/>
                  </a:cubicBezTo>
                  <a:cubicBezTo>
                    <a:pt x="25" y="47"/>
                    <a:pt x="12" y="44"/>
                    <a:pt x="6" y="34"/>
                  </a:cubicBezTo>
                  <a:cubicBezTo>
                    <a:pt x="0" y="24"/>
                    <a:pt x="4" y="11"/>
                    <a:pt x="14" y="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91" name="Freeform 26">
              <a:extLst>
                <a:ext uri="{FF2B5EF4-FFF2-40B4-BE49-F238E27FC236}">
                  <a16:creationId xmlns:a16="http://schemas.microsoft.com/office/drawing/2014/main" id="{C5E7C319-857B-BD4F-BCB2-67B99ECAE41D}"/>
                </a:ext>
              </a:extLst>
            </p:cNvPr>
            <p:cNvSpPr>
              <a:spLocks/>
            </p:cNvSpPr>
            <p:nvPr/>
          </p:nvSpPr>
          <p:spPr bwMode="auto">
            <a:xfrm>
              <a:off x="5992632" y="4576897"/>
              <a:ext cx="65306" cy="66879"/>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92" name="Freeform 27">
              <a:extLst>
                <a:ext uri="{FF2B5EF4-FFF2-40B4-BE49-F238E27FC236}">
                  <a16:creationId xmlns:a16="http://schemas.microsoft.com/office/drawing/2014/main" id="{0D495194-16D2-CB4B-A384-17FB3E49BCBD}"/>
                </a:ext>
              </a:extLst>
            </p:cNvPr>
            <p:cNvSpPr>
              <a:spLocks/>
            </p:cNvSpPr>
            <p:nvPr/>
          </p:nvSpPr>
          <p:spPr bwMode="auto">
            <a:xfrm>
              <a:off x="5988698" y="4099300"/>
              <a:ext cx="65306" cy="66879"/>
            </a:xfrm>
            <a:custGeom>
              <a:avLst/>
              <a:gdLst>
                <a:gd name="T0" fmla="*/ 13 w 47"/>
                <a:gd name="T1" fmla="*/ 6 h 48"/>
                <a:gd name="T2" fmla="*/ 42 w 47"/>
                <a:gd name="T3" fmla="*/ 13 h 48"/>
                <a:gd name="T4" fmla="*/ 34 w 47"/>
                <a:gd name="T5" fmla="*/ 42 h 48"/>
                <a:gd name="T6" fmla="*/ 6 w 47"/>
                <a:gd name="T7" fmla="*/ 34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6" y="3"/>
                    <a:pt x="42" y="13"/>
                  </a:cubicBezTo>
                  <a:cubicBezTo>
                    <a:pt x="47" y="23"/>
                    <a:pt x="44" y="36"/>
                    <a:pt x="34" y="42"/>
                  </a:cubicBezTo>
                  <a:cubicBezTo>
                    <a:pt x="24" y="48"/>
                    <a:pt x="12" y="44"/>
                    <a:pt x="6" y="34"/>
                  </a:cubicBezTo>
                  <a:cubicBezTo>
                    <a:pt x="0" y="24"/>
                    <a:pt x="3" y="12"/>
                    <a:pt x="13" y="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93" name="Freeform 28">
              <a:extLst>
                <a:ext uri="{FF2B5EF4-FFF2-40B4-BE49-F238E27FC236}">
                  <a16:creationId xmlns:a16="http://schemas.microsoft.com/office/drawing/2014/main" id="{5E11C171-BD6A-3C41-83BA-2C33A4278B9D}"/>
                </a:ext>
              </a:extLst>
            </p:cNvPr>
            <p:cNvSpPr>
              <a:spLocks/>
            </p:cNvSpPr>
            <p:nvPr/>
          </p:nvSpPr>
          <p:spPr bwMode="auto">
            <a:xfrm>
              <a:off x="6196418" y="4458087"/>
              <a:ext cx="66879" cy="66092"/>
            </a:xfrm>
            <a:custGeom>
              <a:avLst/>
              <a:gdLst>
                <a:gd name="T0" fmla="*/ 14 w 48"/>
                <a:gd name="T1" fmla="*/ 6 h 47"/>
                <a:gd name="T2" fmla="*/ 42 w 48"/>
                <a:gd name="T3" fmla="*/ 13 h 47"/>
                <a:gd name="T4" fmla="*/ 34 w 48"/>
                <a:gd name="T5" fmla="*/ 42 h 47"/>
                <a:gd name="T6" fmla="*/ 6 w 48"/>
                <a:gd name="T7" fmla="*/ 34 h 47"/>
                <a:gd name="T8" fmla="*/ 14 w 48"/>
                <a:gd name="T9" fmla="*/ 6 h 47"/>
              </a:gdLst>
              <a:ahLst/>
              <a:cxnLst>
                <a:cxn ang="0">
                  <a:pos x="T0" y="T1"/>
                </a:cxn>
                <a:cxn ang="0">
                  <a:pos x="T2" y="T3"/>
                </a:cxn>
                <a:cxn ang="0">
                  <a:pos x="T4" y="T5"/>
                </a:cxn>
                <a:cxn ang="0">
                  <a:pos x="T6" y="T7"/>
                </a:cxn>
                <a:cxn ang="0">
                  <a:pos x="T8" y="T9"/>
                </a:cxn>
              </a:cxnLst>
              <a:rect l="0" t="0" r="r" b="b"/>
              <a:pathLst>
                <a:path w="48" h="47">
                  <a:moveTo>
                    <a:pt x="14" y="6"/>
                  </a:moveTo>
                  <a:cubicBezTo>
                    <a:pt x="23" y="0"/>
                    <a:pt x="36" y="3"/>
                    <a:pt x="42" y="13"/>
                  </a:cubicBezTo>
                  <a:cubicBezTo>
                    <a:pt x="48" y="23"/>
                    <a:pt x="44" y="36"/>
                    <a:pt x="34" y="42"/>
                  </a:cubicBezTo>
                  <a:cubicBezTo>
                    <a:pt x="25" y="47"/>
                    <a:pt x="12" y="44"/>
                    <a:pt x="6" y="34"/>
                  </a:cubicBezTo>
                  <a:cubicBezTo>
                    <a:pt x="0" y="24"/>
                    <a:pt x="4" y="11"/>
                    <a:pt x="14" y="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94" name="Freeform 29">
              <a:extLst>
                <a:ext uri="{FF2B5EF4-FFF2-40B4-BE49-F238E27FC236}">
                  <a16:creationId xmlns:a16="http://schemas.microsoft.com/office/drawing/2014/main" id="{331ACA57-C99E-3C46-9656-2BA2AD3DE572}"/>
                </a:ext>
              </a:extLst>
            </p:cNvPr>
            <p:cNvSpPr>
              <a:spLocks/>
            </p:cNvSpPr>
            <p:nvPr/>
          </p:nvSpPr>
          <p:spPr bwMode="auto">
            <a:xfrm>
              <a:off x="6196418" y="4218896"/>
              <a:ext cx="66093" cy="67666"/>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95" name="Line 31">
              <a:extLst>
                <a:ext uri="{FF2B5EF4-FFF2-40B4-BE49-F238E27FC236}">
                  <a16:creationId xmlns:a16="http://schemas.microsoft.com/office/drawing/2014/main" id="{C05F9340-C28A-0349-960D-95D45B30482F}"/>
                </a:ext>
              </a:extLst>
            </p:cNvPr>
            <p:cNvSpPr>
              <a:spLocks noChangeShapeType="1"/>
            </p:cNvSpPr>
            <p:nvPr/>
          </p:nvSpPr>
          <p:spPr bwMode="auto">
            <a:xfrm flipH="1" flipV="1">
              <a:off x="6105934" y="4416387"/>
              <a:ext cx="107794" cy="62945"/>
            </a:xfrm>
            <a:prstGeom prst="line">
              <a:avLst/>
            </a:prstGeom>
            <a:solidFill>
              <a:schemeClr val="bg1"/>
            </a:solidFill>
            <a:ln w="2222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Line 32">
              <a:extLst>
                <a:ext uri="{FF2B5EF4-FFF2-40B4-BE49-F238E27FC236}">
                  <a16:creationId xmlns:a16="http://schemas.microsoft.com/office/drawing/2014/main" id="{2EC6D164-1A3B-6145-A16F-C563E3EC1F42}"/>
                </a:ext>
              </a:extLst>
            </p:cNvPr>
            <p:cNvSpPr>
              <a:spLocks noChangeShapeType="1"/>
            </p:cNvSpPr>
            <p:nvPr/>
          </p:nvSpPr>
          <p:spPr bwMode="auto">
            <a:xfrm>
              <a:off x="5833696" y="4262957"/>
              <a:ext cx="114089" cy="63732"/>
            </a:xfrm>
            <a:prstGeom prst="lin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Line 33">
              <a:extLst>
                <a:ext uri="{FF2B5EF4-FFF2-40B4-BE49-F238E27FC236}">
                  <a16:creationId xmlns:a16="http://schemas.microsoft.com/office/drawing/2014/main" id="{C0139633-6A99-B547-AE62-EDCDD3EDD483}"/>
                </a:ext>
              </a:extLst>
            </p:cNvPr>
            <p:cNvSpPr>
              <a:spLocks noChangeShapeType="1"/>
            </p:cNvSpPr>
            <p:nvPr/>
          </p:nvSpPr>
          <p:spPr bwMode="auto">
            <a:xfrm flipH="1">
              <a:off x="6115376" y="4262957"/>
              <a:ext cx="96778" cy="52717"/>
            </a:xfrm>
            <a:prstGeom prst="line">
              <a:avLst/>
            </a:prstGeom>
            <a:solidFill>
              <a:schemeClr val="bg1"/>
            </a:solidFill>
            <a:ln w="2222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Line 34">
              <a:extLst>
                <a:ext uri="{FF2B5EF4-FFF2-40B4-BE49-F238E27FC236}">
                  <a16:creationId xmlns:a16="http://schemas.microsoft.com/office/drawing/2014/main" id="{AEE523F3-3CB1-6D42-822D-D776E2F2CFA0}"/>
                </a:ext>
              </a:extLst>
            </p:cNvPr>
            <p:cNvSpPr>
              <a:spLocks noChangeShapeType="1"/>
            </p:cNvSpPr>
            <p:nvPr/>
          </p:nvSpPr>
          <p:spPr bwMode="auto">
            <a:xfrm flipV="1">
              <a:off x="5836056" y="4413240"/>
              <a:ext cx="111728" cy="68453"/>
            </a:xfrm>
            <a:prstGeom prst="line">
              <a:avLst/>
            </a:prstGeom>
            <a:solidFill>
              <a:schemeClr val="bg1"/>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Line 35">
              <a:extLst>
                <a:ext uri="{FF2B5EF4-FFF2-40B4-BE49-F238E27FC236}">
                  <a16:creationId xmlns:a16="http://schemas.microsoft.com/office/drawing/2014/main" id="{2E6EECE6-D3BB-3245-A02E-E17C96FB6B45}"/>
                </a:ext>
              </a:extLst>
            </p:cNvPr>
            <p:cNvSpPr>
              <a:spLocks noChangeShapeType="1"/>
            </p:cNvSpPr>
            <p:nvPr/>
          </p:nvSpPr>
          <p:spPr bwMode="auto">
            <a:xfrm>
              <a:off x="6021744" y="4144093"/>
              <a:ext cx="0" cy="112515"/>
            </a:xfrm>
            <a:prstGeom prst="line">
              <a:avLst/>
            </a:prstGeom>
            <a:solidFill>
              <a:schemeClr val="bg1"/>
            </a:solidFill>
            <a:ln w="2222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800" name="Group 799">
              <a:extLst>
                <a:ext uri="{FF2B5EF4-FFF2-40B4-BE49-F238E27FC236}">
                  <a16:creationId xmlns:a16="http://schemas.microsoft.com/office/drawing/2014/main" id="{D86CF80D-045A-AD4F-85B9-E0BFC2149B5C}"/>
                </a:ext>
              </a:extLst>
            </p:cNvPr>
            <p:cNvGrpSpPr/>
            <p:nvPr/>
          </p:nvGrpSpPr>
          <p:grpSpPr>
            <a:xfrm>
              <a:off x="5918671" y="4268465"/>
              <a:ext cx="209293" cy="206146"/>
              <a:chOff x="13250280" y="4286648"/>
              <a:chExt cx="172371" cy="169779"/>
            </a:xfrm>
          </p:grpSpPr>
          <p:sp>
            <p:nvSpPr>
              <p:cNvPr id="802" name="Freeform 36">
                <a:extLst>
                  <a:ext uri="{FF2B5EF4-FFF2-40B4-BE49-F238E27FC236}">
                    <a16:creationId xmlns:a16="http://schemas.microsoft.com/office/drawing/2014/main" id="{A1C54C09-88E6-A146-8842-67125E8BA6C2}"/>
                  </a:ext>
                </a:extLst>
              </p:cNvPr>
              <p:cNvSpPr>
                <a:spLocks/>
              </p:cNvSpPr>
              <p:nvPr/>
            </p:nvSpPr>
            <p:spPr bwMode="auto">
              <a:xfrm>
                <a:off x="13308601" y="4295721"/>
                <a:ext cx="54433" cy="66745"/>
              </a:xfrm>
              <a:custGeom>
                <a:avLst/>
                <a:gdLst>
                  <a:gd name="T0" fmla="*/ 24 w 47"/>
                  <a:gd name="T1" fmla="*/ 0 h 58"/>
                  <a:gd name="T2" fmla="*/ 0 w 47"/>
                  <a:gd name="T3" fmla="*/ 58 h 58"/>
                  <a:gd name="T4" fmla="*/ 47 w 47"/>
                  <a:gd name="T5" fmla="*/ 58 h 58"/>
                  <a:gd name="T6" fmla="*/ 24 w 47"/>
                  <a:gd name="T7" fmla="*/ 0 h 58"/>
                </a:gdLst>
                <a:ahLst/>
                <a:cxnLst>
                  <a:cxn ang="0">
                    <a:pos x="T0" y="T1"/>
                  </a:cxn>
                  <a:cxn ang="0">
                    <a:pos x="T2" y="T3"/>
                  </a:cxn>
                  <a:cxn ang="0">
                    <a:pos x="T4" y="T5"/>
                  </a:cxn>
                  <a:cxn ang="0">
                    <a:pos x="T6" y="T7"/>
                  </a:cxn>
                </a:cxnLst>
                <a:rect l="0" t="0" r="r" b="b"/>
                <a:pathLst>
                  <a:path w="47" h="58">
                    <a:moveTo>
                      <a:pt x="24" y="0"/>
                    </a:moveTo>
                    <a:cubicBezTo>
                      <a:pt x="13" y="0"/>
                      <a:pt x="2" y="25"/>
                      <a:pt x="0" y="58"/>
                    </a:cubicBezTo>
                    <a:cubicBezTo>
                      <a:pt x="47" y="58"/>
                      <a:pt x="47" y="58"/>
                      <a:pt x="47" y="58"/>
                    </a:cubicBezTo>
                    <a:cubicBezTo>
                      <a:pt x="45" y="25"/>
                      <a:pt x="34" y="0"/>
                      <a:pt x="2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03" name="Freeform 37">
                <a:extLst>
                  <a:ext uri="{FF2B5EF4-FFF2-40B4-BE49-F238E27FC236}">
                    <a16:creationId xmlns:a16="http://schemas.microsoft.com/office/drawing/2014/main" id="{435E7904-E3B6-744B-BADE-A2087ADBE727}"/>
                  </a:ext>
                </a:extLst>
              </p:cNvPr>
              <p:cNvSpPr>
                <a:spLocks/>
              </p:cNvSpPr>
              <p:nvPr/>
            </p:nvSpPr>
            <p:spPr bwMode="auto">
              <a:xfrm>
                <a:off x="13250280" y="4286648"/>
                <a:ext cx="73873" cy="75817"/>
              </a:xfrm>
              <a:custGeom>
                <a:avLst/>
                <a:gdLst>
                  <a:gd name="T0" fmla="*/ 39 w 64"/>
                  <a:gd name="T1" fmla="*/ 66 h 66"/>
                  <a:gd name="T2" fmla="*/ 64 w 64"/>
                  <a:gd name="T3" fmla="*/ 0 h 66"/>
                  <a:gd name="T4" fmla="*/ 0 w 64"/>
                  <a:gd name="T5" fmla="*/ 66 h 66"/>
                  <a:gd name="T6" fmla="*/ 39 w 64"/>
                  <a:gd name="T7" fmla="*/ 66 h 66"/>
                </a:gdLst>
                <a:ahLst/>
                <a:cxnLst>
                  <a:cxn ang="0">
                    <a:pos x="T0" y="T1"/>
                  </a:cxn>
                  <a:cxn ang="0">
                    <a:pos x="T2" y="T3"/>
                  </a:cxn>
                  <a:cxn ang="0">
                    <a:pos x="T4" y="T5"/>
                  </a:cxn>
                  <a:cxn ang="0">
                    <a:pos x="T6" y="T7"/>
                  </a:cxn>
                </a:cxnLst>
                <a:rect l="0" t="0" r="r" b="b"/>
                <a:pathLst>
                  <a:path w="64" h="66">
                    <a:moveTo>
                      <a:pt x="39" y="66"/>
                    </a:moveTo>
                    <a:cubicBezTo>
                      <a:pt x="41" y="34"/>
                      <a:pt x="51" y="8"/>
                      <a:pt x="64" y="0"/>
                    </a:cubicBezTo>
                    <a:cubicBezTo>
                      <a:pt x="30" y="5"/>
                      <a:pt x="3" y="32"/>
                      <a:pt x="0" y="66"/>
                    </a:cubicBezTo>
                    <a:lnTo>
                      <a:pt x="39" y="6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04" name="Freeform 38">
                <a:extLst>
                  <a:ext uri="{FF2B5EF4-FFF2-40B4-BE49-F238E27FC236}">
                    <a16:creationId xmlns:a16="http://schemas.microsoft.com/office/drawing/2014/main" id="{08203033-8158-E24D-A863-06390B7CCF77}"/>
                  </a:ext>
                </a:extLst>
              </p:cNvPr>
              <p:cNvSpPr>
                <a:spLocks/>
              </p:cNvSpPr>
              <p:nvPr/>
            </p:nvSpPr>
            <p:spPr bwMode="auto">
              <a:xfrm>
                <a:off x="13308601" y="4376074"/>
                <a:ext cx="54433" cy="71281"/>
              </a:xfrm>
              <a:custGeom>
                <a:avLst/>
                <a:gdLst>
                  <a:gd name="T0" fmla="*/ 0 w 47"/>
                  <a:gd name="T1" fmla="*/ 0 h 62"/>
                  <a:gd name="T2" fmla="*/ 24 w 47"/>
                  <a:gd name="T3" fmla="*/ 62 h 62"/>
                  <a:gd name="T4" fmla="*/ 47 w 47"/>
                  <a:gd name="T5" fmla="*/ 0 h 62"/>
                  <a:gd name="T6" fmla="*/ 0 w 47"/>
                  <a:gd name="T7" fmla="*/ 0 h 62"/>
                </a:gdLst>
                <a:ahLst/>
                <a:cxnLst>
                  <a:cxn ang="0">
                    <a:pos x="T0" y="T1"/>
                  </a:cxn>
                  <a:cxn ang="0">
                    <a:pos x="T2" y="T3"/>
                  </a:cxn>
                  <a:cxn ang="0">
                    <a:pos x="T4" y="T5"/>
                  </a:cxn>
                  <a:cxn ang="0">
                    <a:pos x="T6" y="T7"/>
                  </a:cxn>
                </a:cxnLst>
                <a:rect l="0" t="0" r="r" b="b"/>
                <a:pathLst>
                  <a:path w="47" h="62">
                    <a:moveTo>
                      <a:pt x="0" y="0"/>
                    </a:moveTo>
                    <a:cubicBezTo>
                      <a:pt x="1" y="36"/>
                      <a:pt x="13" y="62"/>
                      <a:pt x="24" y="62"/>
                    </a:cubicBezTo>
                    <a:cubicBezTo>
                      <a:pt x="34" y="62"/>
                      <a:pt x="46" y="36"/>
                      <a:pt x="47"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05" name="Freeform 39">
                <a:extLst>
                  <a:ext uri="{FF2B5EF4-FFF2-40B4-BE49-F238E27FC236}">
                    <a16:creationId xmlns:a16="http://schemas.microsoft.com/office/drawing/2014/main" id="{D9092C7E-1A41-AB41-8D96-24D3B246759C}"/>
                  </a:ext>
                </a:extLst>
              </p:cNvPr>
              <p:cNvSpPr>
                <a:spLocks/>
              </p:cNvSpPr>
              <p:nvPr/>
            </p:nvSpPr>
            <p:spPr bwMode="auto">
              <a:xfrm>
                <a:off x="13346834" y="4286648"/>
                <a:ext cx="75817" cy="75817"/>
              </a:xfrm>
              <a:custGeom>
                <a:avLst/>
                <a:gdLst>
                  <a:gd name="T0" fmla="*/ 25 w 66"/>
                  <a:gd name="T1" fmla="*/ 66 h 66"/>
                  <a:gd name="T2" fmla="*/ 66 w 66"/>
                  <a:gd name="T3" fmla="*/ 66 h 66"/>
                  <a:gd name="T4" fmla="*/ 0 w 66"/>
                  <a:gd name="T5" fmla="*/ 0 h 66"/>
                  <a:gd name="T6" fmla="*/ 25 w 66"/>
                  <a:gd name="T7" fmla="*/ 66 h 66"/>
                </a:gdLst>
                <a:ahLst/>
                <a:cxnLst>
                  <a:cxn ang="0">
                    <a:pos x="T0" y="T1"/>
                  </a:cxn>
                  <a:cxn ang="0">
                    <a:pos x="T2" y="T3"/>
                  </a:cxn>
                  <a:cxn ang="0">
                    <a:pos x="T4" y="T5"/>
                  </a:cxn>
                  <a:cxn ang="0">
                    <a:pos x="T6" y="T7"/>
                  </a:cxn>
                </a:cxnLst>
                <a:rect l="0" t="0" r="r" b="b"/>
                <a:pathLst>
                  <a:path w="66" h="66">
                    <a:moveTo>
                      <a:pt x="25" y="66"/>
                    </a:moveTo>
                    <a:cubicBezTo>
                      <a:pt x="66" y="66"/>
                      <a:pt x="66" y="66"/>
                      <a:pt x="66" y="66"/>
                    </a:cubicBezTo>
                    <a:cubicBezTo>
                      <a:pt x="62" y="32"/>
                      <a:pt x="35" y="4"/>
                      <a:pt x="0" y="0"/>
                    </a:cubicBezTo>
                    <a:cubicBezTo>
                      <a:pt x="14" y="8"/>
                      <a:pt x="24" y="33"/>
                      <a:pt x="25"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06" name="Freeform 40">
                <a:extLst>
                  <a:ext uri="{FF2B5EF4-FFF2-40B4-BE49-F238E27FC236}">
                    <a16:creationId xmlns:a16="http://schemas.microsoft.com/office/drawing/2014/main" id="{00918228-9606-E143-82F8-3AD204BD8808}"/>
                  </a:ext>
                </a:extLst>
              </p:cNvPr>
              <p:cNvSpPr>
                <a:spLocks/>
              </p:cNvSpPr>
              <p:nvPr/>
            </p:nvSpPr>
            <p:spPr bwMode="auto">
              <a:xfrm>
                <a:off x="13348130" y="4376074"/>
                <a:ext cx="74521" cy="80353"/>
              </a:xfrm>
              <a:custGeom>
                <a:avLst/>
                <a:gdLst>
                  <a:gd name="T0" fmla="*/ 24 w 65"/>
                  <a:gd name="T1" fmla="*/ 0 h 70"/>
                  <a:gd name="T2" fmla="*/ 0 w 65"/>
                  <a:gd name="T3" fmla="*/ 70 h 70"/>
                  <a:gd name="T4" fmla="*/ 65 w 65"/>
                  <a:gd name="T5" fmla="*/ 0 h 70"/>
                  <a:gd name="T6" fmla="*/ 24 w 65"/>
                  <a:gd name="T7" fmla="*/ 0 h 70"/>
                </a:gdLst>
                <a:ahLst/>
                <a:cxnLst>
                  <a:cxn ang="0">
                    <a:pos x="T0" y="T1"/>
                  </a:cxn>
                  <a:cxn ang="0">
                    <a:pos x="T2" y="T3"/>
                  </a:cxn>
                  <a:cxn ang="0">
                    <a:pos x="T4" y="T5"/>
                  </a:cxn>
                  <a:cxn ang="0">
                    <a:pos x="T6" y="T7"/>
                  </a:cxn>
                </a:cxnLst>
                <a:rect l="0" t="0" r="r" b="b"/>
                <a:pathLst>
                  <a:path w="65" h="70">
                    <a:moveTo>
                      <a:pt x="24" y="0"/>
                    </a:moveTo>
                    <a:cubicBezTo>
                      <a:pt x="24" y="35"/>
                      <a:pt x="14" y="62"/>
                      <a:pt x="0" y="70"/>
                    </a:cubicBezTo>
                    <a:cubicBezTo>
                      <a:pt x="35" y="66"/>
                      <a:pt x="63" y="37"/>
                      <a:pt x="65" y="0"/>
                    </a:cubicBezTo>
                    <a:lnTo>
                      <a:pt x="24"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07" name="Freeform 41">
                <a:extLst>
                  <a:ext uri="{FF2B5EF4-FFF2-40B4-BE49-F238E27FC236}">
                    <a16:creationId xmlns:a16="http://schemas.microsoft.com/office/drawing/2014/main" id="{D604D161-BCF0-3C45-BAFC-972589189B3D}"/>
                  </a:ext>
                </a:extLst>
              </p:cNvPr>
              <p:cNvSpPr>
                <a:spLocks/>
              </p:cNvSpPr>
              <p:nvPr/>
            </p:nvSpPr>
            <p:spPr bwMode="auto">
              <a:xfrm>
                <a:off x="13250280" y="4376074"/>
                <a:ext cx="73873" cy="80353"/>
              </a:xfrm>
              <a:custGeom>
                <a:avLst/>
                <a:gdLst>
                  <a:gd name="T0" fmla="*/ 39 w 64"/>
                  <a:gd name="T1" fmla="*/ 0 h 70"/>
                  <a:gd name="T2" fmla="*/ 0 w 64"/>
                  <a:gd name="T3" fmla="*/ 0 h 70"/>
                  <a:gd name="T4" fmla="*/ 64 w 64"/>
                  <a:gd name="T5" fmla="*/ 70 h 70"/>
                  <a:gd name="T6" fmla="*/ 39 w 64"/>
                  <a:gd name="T7" fmla="*/ 0 h 70"/>
                </a:gdLst>
                <a:ahLst/>
                <a:cxnLst>
                  <a:cxn ang="0">
                    <a:pos x="T0" y="T1"/>
                  </a:cxn>
                  <a:cxn ang="0">
                    <a:pos x="T2" y="T3"/>
                  </a:cxn>
                  <a:cxn ang="0">
                    <a:pos x="T4" y="T5"/>
                  </a:cxn>
                  <a:cxn ang="0">
                    <a:pos x="T6" y="T7"/>
                  </a:cxn>
                </a:cxnLst>
                <a:rect l="0" t="0" r="r" b="b"/>
                <a:pathLst>
                  <a:path w="64" h="70">
                    <a:moveTo>
                      <a:pt x="39" y="0"/>
                    </a:moveTo>
                    <a:cubicBezTo>
                      <a:pt x="0" y="0"/>
                      <a:pt x="0" y="0"/>
                      <a:pt x="0" y="0"/>
                    </a:cubicBezTo>
                    <a:cubicBezTo>
                      <a:pt x="2" y="36"/>
                      <a:pt x="29" y="65"/>
                      <a:pt x="64" y="70"/>
                    </a:cubicBezTo>
                    <a:cubicBezTo>
                      <a:pt x="50" y="61"/>
                      <a:pt x="40" y="34"/>
                      <a:pt x="39"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08" name="Freeform 42">
                <a:extLst>
                  <a:ext uri="{FF2B5EF4-FFF2-40B4-BE49-F238E27FC236}">
                    <a16:creationId xmlns:a16="http://schemas.microsoft.com/office/drawing/2014/main" id="{DE400D81-94C2-BB44-82C2-6A72B321FE59}"/>
                  </a:ext>
                </a:extLst>
              </p:cNvPr>
              <p:cNvSpPr>
                <a:spLocks/>
              </p:cNvSpPr>
              <p:nvPr/>
            </p:nvSpPr>
            <p:spPr bwMode="auto">
              <a:xfrm>
                <a:off x="13250280" y="43715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01" name="Line 35">
              <a:extLst>
                <a:ext uri="{FF2B5EF4-FFF2-40B4-BE49-F238E27FC236}">
                  <a16:creationId xmlns:a16="http://schemas.microsoft.com/office/drawing/2014/main" id="{BAC7E958-06BA-AE48-869C-9EA392B7042F}"/>
                </a:ext>
              </a:extLst>
            </p:cNvPr>
            <p:cNvSpPr>
              <a:spLocks noChangeShapeType="1"/>
            </p:cNvSpPr>
            <p:nvPr/>
          </p:nvSpPr>
          <p:spPr bwMode="auto">
            <a:xfrm>
              <a:off x="6021744" y="4477468"/>
              <a:ext cx="0" cy="112515"/>
            </a:xfrm>
            <a:prstGeom prst="line">
              <a:avLst/>
            </a:prstGeom>
            <a:solidFill>
              <a:schemeClr val="bg1"/>
            </a:solidFill>
            <a:ln w="2222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09" name="Group 808">
            <a:extLst>
              <a:ext uri="{FF2B5EF4-FFF2-40B4-BE49-F238E27FC236}">
                <a16:creationId xmlns:a16="http://schemas.microsoft.com/office/drawing/2014/main" id="{5A361AB2-28F5-C549-90B0-23F56519FFFE}"/>
              </a:ext>
            </a:extLst>
          </p:cNvPr>
          <p:cNvGrpSpPr>
            <a:grpSpLocks noChangeAspect="1"/>
          </p:cNvGrpSpPr>
          <p:nvPr/>
        </p:nvGrpSpPr>
        <p:grpSpPr>
          <a:xfrm>
            <a:off x="5697840" y="4706779"/>
            <a:ext cx="515182" cy="404124"/>
            <a:chOff x="5276849" y="1450974"/>
            <a:chExt cx="530226" cy="415925"/>
          </a:xfrm>
          <a:solidFill>
            <a:schemeClr val="bg1"/>
          </a:solidFill>
        </p:grpSpPr>
        <p:sp>
          <p:nvSpPr>
            <p:cNvPr id="810" name="Freeform 41">
              <a:extLst>
                <a:ext uri="{FF2B5EF4-FFF2-40B4-BE49-F238E27FC236}">
                  <a16:creationId xmlns:a16="http://schemas.microsoft.com/office/drawing/2014/main" id="{627C3A60-8003-0A46-BB42-7823E2BF3E91}"/>
                </a:ext>
              </a:extLst>
            </p:cNvPr>
            <p:cNvSpPr>
              <a:spLocks/>
            </p:cNvSpPr>
            <p:nvPr/>
          </p:nvSpPr>
          <p:spPr bwMode="auto">
            <a:xfrm>
              <a:off x="5276849" y="1450974"/>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1" name="Line 42">
              <a:extLst>
                <a:ext uri="{FF2B5EF4-FFF2-40B4-BE49-F238E27FC236}">
                  <a16:creationId xmlns:a16="http://schemas.microsoft.com/office/drawing/2014/main" id="{59280CFF-DBF6-BD41-BB74-B55D784B661C}"/>
                </a:ext>
              </a:extLst>
            </p:cNvPr>
            <p:cNvSpPr>
              <a:spLocks noChangeShapeType="1"/>
            </p:cNvSpPr>
            <p:nvPr/>
          </p:nvSpPr>
          <p:spPr bwMode="auto">
            <a:xfrm>
              <a:off x="5276850" y="1566863"/>
              <a:ext cx="530225" cy="0"/>
            </a:xfrm>
            <a:prstGeom prst="line">
              <a:avLst/>
            </a:prstGeom>
            <a:grpFill/>
            <a:ln w="25400" cap="rnd">
              <a:solidFill>
                <a:schemeClr val="accent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2" name="Oval 43">
              <a:extLst>
                <a:ext uri="{FF2B5EF4-FFF2-40B4-BE49-F238E27FC236}">
                  <a16:creationId xmlns:a16="http://schemas.microsoft.com/office/drawing/2014/main" id="{69F7EAD9-6C4D-B444-99F3-609FD29E66B8}"/>
                </a:ext>
              </a:extLst>
            </p:cNvPr>
            <p:cNvSpPr>
              <a:spLocks noChangeArrowheads="1"/>
            </p:cNvSpPr>
            <p:nvPr/>
          </p:nvSpPr>
          <p:spPr bwMode="auto">
            <a:xfrm>
              <a:off x="5346700" y="1497013"/>
              <a:ext cx="22225"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3" name="Oval 44">
              <a:extLst>
                <a:ext uri="{FF2B5EF4-FFF2-40B4-BE49-F238E27FC236}">
                  <a16:creationId xmlns:a16="http://schemas.microsoft.com/office/drawing/2014/main" id="{CEF308E8-FFE4-B341-B2EF-2ECADCF5EDBE}"/>
                </a:ext>
              </a:extLst>
            </p:cNvPr>
            <p:cNvSpPr>
              <a:spLocks noChangeArrowheads="1"/>
            </p:cNvSpPr>
            <p:nvPr/>
          </p:nvSpPr>
          <p:spPr bwMode="auto">
            <a:xfrm>
              <a:off x="5416550" y="1497013"/>
              <a:ext cx="22225"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4" name="Oval 45">
              <a:extLst>
                <a:ext uri="{FF2B5EF4-FFF2-40B4-BE49-F238E27FC236}">
                  <a16:creationId xmlns:a16="http://schemas.microsoft.com/office/drawing/2014/main" id="{1C5DF626-DE55-F540-95CF-E2DCECBBF8EE}"/>
                </a:ext>
              </a:extLst>
            </p:cNvPr>
            <p:cNvSpPr>
              <a:spLocks noChangeArrowheads="1"/>
            </p:cNvSpPr>
            <p:nvPr/>
          </p:nvSpPr>
          <p:spPr bwMode="auto">
            <a:xfrm>
              <a:off x="5484812" y="1497013"/>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5" name="Rectangle 46">
              <a:extLst>
                <a:ext uri="{FF2B5EF4-FFF2-40B4-BE49-F238E27FC236}">
                  <a16:creationId xmlns:a16="http://schemas.microsoft.com/office/drawing/2014/main" id="{020BD3A9-5618-024B-9543-66E9F084CA59}"/>
                </a:ext>
              </a:extLst>
            </p:cNvPr>
            <p:cNvSpPr>
              <a:spLocks noChangeArrowheads="1"/>
            </p:cNvSpPr>
            <p:nvPr/>
          </p:nvSpPr>
          <p:spPr bwMode="auto">
            <a:xfrm>
              <a:off x="5368925" y="1636713"/>
              <a:ext cx="69850" cy="68263"/>
            </a:xfrm>
            <a:prstGeom prst="rect">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6" name="Rectangle 47">
              <a:extLst>
                <a:ext uri="{FF2B5EF4-FFF2-40B4-BE49-F238E27FC236}">
                  <a16:creationId xmlns:a16="http://schemas.microsoft.com/office/drawing/2014/main" id="{CF81FE4F-9CBD-9B4A-A9F5-EDC7718E7767}"/>
                </a:ext>
              </a:extLst>
            </p:cNvPr>
            <p:cNvSpPr>
              <a:spLocks noChangeArrowheads="1"/>
            </p:cNvSpPr>
            <p:nvPr/>
          </p:nvSpPr>
          <p:spPr bwMode="auto">
            <a:xfrm>
              <a:off x="5368925" y="1751013"/>
              <a:ext cx="69850" cy="69850"/>
            </a:xfrm>
            <a:prstGeom prst="rect">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7" name="Rectangle 48">
              <a:extLst>
                <a:ext uri="{FF2B5EF4-FFF2-40B4-BE49-F238E27FC236}">
                  <a16:creationId xmlns:a16="http://schemas.microsoft.com/office/drawing/2014/main" id="{E99670F0-C1AF-064A-B630-3C3D7F09274F}"/>
                </a:ext>
              </a:extLst>
            </p:cNvPr>
            <p:cNvSpPr>
              <a:spLocks noChangeArrowheads="1"/>
            </p:cNvSpPr>
            <p:nvPr/>
          </p:nvSpPr>
          <p:spPr bwMode="auto">
            <a:xfrm>
              <a:off x="5508625" y="1636713"/>
              <a:ext cx="68263" cy="68263"/>
            </a:xfrm>
            <a:prstGeom prst="rect">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8" name="Rectangle 49">
              <a:extLst>
                <a:ext uri="{FF2B5EF4-FFF2-40B4-BE49-F238E27FC236}">
                  <a16:creationId xmlns:a16="http://schemas.microsoft.com/office/drawing/2014/main" id="{64BF6A16-0CE2-DF4C-BC97-A2B600B13E77}"/>
                </a:ext>
              </a:extLst>
            </p:cNvPr>
            <p:cNvSpPr>
              <a:spLocks noChangeArrowheads="1"/>
            </p:cNvSpPr>
            <p:nvPr/>
          </p:nvSpPr>
          <p:spPr bwMode="auto">
            <a:xfrm>
              <a:off x="5508625" y="1751013"/>
              <a:ext cx="68263" cy="69850"/>
            </a:xfrm>
            <a:prstGeom prst="rect">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9" name="Rectangle 50">
              <a:extLst>
                <a:ext uri="{FF2B5EF4-FFF2-40B4-BE49-F238E27FC236}">
                  <a16:creationId xmlns:a16="http://schemas.microsoft.com/office/drawing/2014/main" id="{162217B9-30AF-1844-960F-D541545C025C}"/>
                </a:ext>
              </a:extLst>
            </p:cNvPr>
            <p:cNvSpPr>
              <a:spLocks noChangeArrowheads="1"/>
            </p:cNvSpPr>
            <p:nvPr/>
          </p:nvSpPr>
          <p:spPr bwMode="auto">
            <a:xfrm>
              <a:off x="5646737" y="1636713"/>
              <a:ext cx="68263" cy="68263"/>
            </a:xfrm>
            <a:prstGeom prst="rect">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20" name="Rectangle 51">
              <a:extLst>
                <a:ext uri="{FF2B5EF4-FFF2-40B4-BE49-F238E27FC236}">
                  <a16:creationId xmlns:a16="http://schemas.microsoft.com/office/drawing/2014/main" id="{CADE8180-BCA3-6643-A756-F5127503CD6A}"/>
                </a:ext>
              </a:extLst>
            </p:cNvPr>
            <p:cNvSpPr>
              <a:spLocks noChangeArrowheads="1"/>
            </p:cNvSpPr>
            <p:nvPr/>
          </p:nvSpPr>
          <p:spPr bwMode="auto">
            <a:xfrm>
              <a:off x="5646737" y="1751013"/>
              <a:ext cx="68263" cy="69850"/>
            </a:xfrm>
            <a:prstGeom prst="rect">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821" name="Title 3">
            <a:extLst>
              <a:ext uri="{FF2B5EF4-FFF2-40B4-BE49-F238E27FC236}">
                <a16:creationId xmlns:a16="http://schemas.microsoft.com/office/drawing/2014/main" id="{18A1564F-B36A-A745-9A7C-CDB7946E0EFA}"/>
              </a:ext>
            </a:extLst>
          </p:cNvPr>
          <p:cNvSpPr txBox="1">
            <a:spLocks/>
          </p:cNvSpPr>
          <p:nvPr/>
        </p:nvSpPr>
        <p:spPr>
          <a:xfrm>
            <a:off x="5550672" y="5181473"/>
            <a:ext cx="809519" cy="3170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Third Party </a:t>
            </a:r>
            <a:br>
              <a:rPr lang="en-US" sz="800" dirty="0">
                <a:solidFill>
                  <a:schemeClr val="tx2"/>
                </a:solidFill>
              </a:rPr>
            </a:br>
            <a:r>
              <a:rPr lang="en-US" sz="800" dirty="0">
                <a:solidFill>
                  <a:schemeClr val="tx2"/>
                </a:solidFill>
              </a:rPr>
              <a:t>Apps</a:t>
            </a:r>
          </a:p>
        </p:txBody>
      </p:sp>
      <p:grpSp>
        <p:nvGrpSpPr>
          <p:cNvPr id="822" name="Group 821">
            <a:extLst>
              <a:ext uri="{FF2B5EF4-FFF2-40B4-BE49-F238E27FC236}">
                <a16:creationId xmlns:a16="http://schemas.microsoft.com/office/drawing/2014/main" id="{708C7BE2-585C-3744-9B78-3B4C814840B9}"/>
              </a:ext>
            </a:extLst>
          </p:cNvPr>
          <p:cNvGrpSpPr/>
          <p:nvPr/>
        </p:nvGrpSpPr>
        <p:grpSpPr>
          <a:xfrm>
            <a:off x="3693664" y="5658679"/>
            <a:ext cx="464158" cy="444225"/>
            <a:chOff x="10596775" y="1536791"/>
            <a:chExt cx="521182" cy="498800"/>
          </a:xfrm>
        </p:grpSpPr>
        <p:sp>
          <p:nvSpPr>
            <p:cNvPr id="823" name="Freeform 102">
              <a:extLst>
                <a:ext uri="{FF2B5EF4-FFF2-40B4-BE49-F238E27FC236}">
                  <a16:creationId xmlns:a16="http://schemas.microsoft.com/office/drawing/2014/main" id="{5BC7ACFA-6CEC-3746-B20C-2B36ED375A78}"/>
                </a:ext>
              </a:extLst>
            </p:cNvPr>
            <p:cNvSpPr>
              <a:spLocks/>
            </p:cNvSpPr>
            <p:nvPr/>
          </p:nvSpPr>
          <p:spPr bwMode="auto">
            <a:xfrm>
              <a:off x="10596775" y="1536791"/>
              <a:ext cx="521182" cy="498800"/>
            </a:xfrm>
            <a:custGeom>
              <a:avLst/>
              <a:gdLst>
                <a:gd name="T0" fmla="*/ 92 w 92"/>
                <a:gd name="T1" fmla="*/ 84 h 88"/>
                <a:gd name="T2" fmla="*/ 88 w 92"/>
                <a:gd name="T3" fmla="*/ 88 h 88"/>
                <a:gd name="T4" fmla="*/ 4 w 92"/>
                <a:gd name="T5" fmla="*/ 88 h 88"/>
                <a:gd name="T6" fmla="*/ 0 w 92"/>
                <a:gd name="T7" fmla="*/ 84 h 88"/>
                <a:gd name="T8" fmla="*/ 0 w 92"/>
                <a:gd name="T9" fmla="*/ 4 h 88"/>
                <a:gd name="T10" fmla="*/ 4 w 92"/>
                <a:gd name="T11" fmla="*/ 0 h 88"/>
                <a:gd name="T12" fmla="*/ 88 w 92"/>
                <a:gd name="T13" fmla="*/ 0 h 88"/>
                <a:gd name="T14" fmla="*/ 92 w 92"/>
                <a:gd name="T15" fmla="*/ 4 h 88"/>
                <a:gd name="T16" fmla="*/ 92 w 92"/>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8">
                  <a:moveTo>
                    <a:pt x="92" y="84"/>
                  </a:moveTo>
                  <a:cubicBezTo>
                    <a:pt x="92" y="86"/>
                    <a:pt x="90" y="88"/>
                    <a:pt x="88" y="88"/>
                  </a:cubicBezTo>
                  <a:cubicBezTo>
                    <a:pt x="4" y="88"/>
                    <a:pt x="4" y="88"/>
                    <a:pt x="4" y="88"/>
                  </a:cubicBezTo>
                  <a:cubicBezTo>
                    <a:pt x="2" y="88"/>
                    <a:pt x="0" y="86"/>
                    <a:pt x="0" y="84"/>
                  </a:cubicBezTo>
                  <a:cubicBezTo>
                    <a:pt x="0" y="4"/>
                    <a:pt x="0" y="4"/>
                    <a:pt x="0" y="4"/>
                  </a:cubicBezTo>
                  <a:cubicBezTo>
                    <a:pt x="0" y="2"/>
                    <a:pt x="2" y="0"/>
                    <a:pt x="4" y="0"/>
                  </a:cubicBezTo>
                  <a:cubicBezTo>
                    <a:pt x="88" y="0"/>
                    <a:pt x="88" y="0"/>
                    <a:pt x="88" y="0"/>
                  </a:cubicBezTo>
                  <a:cubicBezTo>
                    <a:pt x="90" y="0"/>
                    <a:pt x="92" y="2"/>
                    <a:pt x="92" y="4"/>
                  </a:cubicBezTo>
                  <a:lnTo>
                    <a:pt x="92" y="84"/>
                  </a:lnTo>
                  <a:close/>
                </a:path>
              </a:pathLst>
            </a:cu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24" name="Oval 823">
              <a:extLst>
                <a:ext uri="{FF2B5EF4-FFF2-40B4-BE49-F238E27FC236}">
                  <a16:creationId xmlns:a16="http://schemas.microsoft.com/office/drawing/2014/main" id="{BFFDA297-A4F6-3F45-A60E-0080B4ECC6B6}"/>
                </a:ext>
              </a:extLst>
            </p:cNvPr>
            <p:cNvSpPr>
              <a:spLocks noChangeArrowheads="1"/>
            </p:cNvSpPr>
            <p:nvPr/>
          </p:nvSpPr>
          <p:spPr bwMode="auto">
            <a:xfrm>
              <a:off x="10811003" y="1603937"/>
              <a:ext cx="89528" cy="89528"/>
            </a:xfrm>
            <a:prstGeom prst="ellipse">
              <a:avLst/>
            </a:pr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25" name="Line 104">
              <a:extLst>
                <a:ext uri="{FF2B5EF4-FFF2-40B4-BE49-F238E27FC236}">
                  <a16:creationId xmlns:a16="http://schemas.microsoft.com/office/drawing/2014/main" id="{59D061C3-E499-634F-9685-8BDF60707237}"/>
                </a:ext>
              </a:extLst>
            </p:cNvPr>
            <p:cNvSpPr>
              <a:spLocks noChangeShapeType="1"/>
            </p:cNvSpPr>
            <p:nvPr/>
          </p:nvSpPr>
          <p:spPr bwMode="auto">
            <a:xfrm>
              <a:off x="10900531" y="1648701"/>
              <a:ext cx="147082" cy="0"/>
            </a:xfrm>
            <a:prstGeom prst="line">
              <a:avLst/>
            </a:prstGeom>
            <a:noFill/>
            <a:ln w="25400" cap="rnd">
              <a:solidFill>
                <a:srgbClr val="29B5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26" name="Line 105">
              <a:extLst>
                <a:ext uri="{FF2B5EF4-FFF2-40B4-BE49-F238E27FC236}">
                  <a16:creationId xmlns:a16="http://schemas.microsoft.com/office/drawing/2014/main" id="{7D683F71-A7CB-714B-90D8-A8A398CBB3B4}"/>
                </a:ext>
              </a:extLst>
            </p:cNvPr>
            <p:cNvSpPr>
              <a:spLocks noChangeShapeType="1"/>
            </p:cNvSpPr>
            <p:nvPr/>
          </p:nvSpPr>
          <p:spPr bwMode="auto">
            <a:xfrm>
              <a:off x="10663921" y="1648701"/>
              <a:ext cx="147082" cy="0"/>
            </a:xfrm>
            <a:prstGeom prst="line">
              <a:avLst/>
            </a:prstGeom>
            <a:noFill/>
            <a:ln w="25400" cap="rnd">
              <a:solidFill>
                <a:srgbClr val="29B5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27" name="Oval 826">
              <a:extLst>
                <a:ext uri="{FF2B5EF4-FFF2-40B4-BE49-F238E27FC236}">
                  <a16:creationId xmlns:a16="http://schemas.microsoft.com/office/drawing/2014/main" id="{DE62512A-0B0A-9E4C-A3B5-301E9104BE2B}"/>
                </a:ext>
              </a:extLst>
            </p:cNvPr>
            <p:cNvSpPr>
              <a:spLocks noChangeArrowheads="1"/>
            </p:cNvSpPr>
            <p:nvPr/>
          </p:nvSpPr>
          <p:spPr bwMode="auto">
            <a:xfrm>
              <a:off x="10721475" y="1741427"/>
              <a:ext cx="89528" cy="89528"/>
            </a:xfrm>
            <a:prstGeom prst="ellipse">
              <a:avLst/>
            </a:pr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28" name="Line 107">
              <a:extLst>
                <a:ext uri="{FF2B5EF4-FFF2-40B4-BE49-F238E27FC236}">
                  <a16:creationId xmlns:a16="http://schemas.microsoft.com/office/drawing/2014/main" id="{E4872F90-56D8-A744-8F6B-D31C9EEF1403}"/>
                </a:ext>
              </a:extLst>
            </p:cNvPr>
            <p:cNvSpPr>
              <a:spLocks noChangeShapeType="1"/>
            </p:cNvSpPr>
            <p:nvPr/>
          </p:nvSpPr>
          <p:spPr bwMode="auto">
            <a:xfrm>
              <a:off x="10811003" y="1786191"/>
              <a:ext cx="236610" cy="0"/>
            </a:xfrm>
            <a:prstGeom prst="line">
              <a:avLst/>
            </a:prstGeom>
            <a:noFill/>
            <a:ln w="25400" cap="rnd">
              <a:solidFill>
                <a:srgbClr val="29B5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29" name="Line 108">
              <a:extLst>
                <a:ext uri="{FF2B5EF4-FFF2-40B4-BE49-F238E27FC236}">
                  <a16:creationId xmlns:a16="http://schemas.microsoft.com/office/drawing/2014/main" id="{247D29A1-E25F-F24E-8313-826BD7051088}"/>
                </a:ext>
              </a:extLst>
            </p:cNvPr>
            <p:cNvSpPr>
              <a:spLocks noChangeShapeType="1"/>
            </p:cNvSpPr>
            <p:nvPr/>
          </p:nvSpPr>
          <p:spPr bwMode="auto">
            <a:xfrm>
              <a:off x="10663921" y="1786191"/>
              <a:ext cx="57554" cy="0"/>
            </a:xfrm>
            <a:prstGeom prst="line">
              <a:avLst/>
            </a:prstGeom>
            <a:noFill/>
            <a:ln w="25400" cap="rnd">
              <a:solidFill>
                <a:srgbClr val="29B5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30" name="Oval 829">
              <a:extLst>
                <a:ext uri="{FF2B5EF4-FFF2-40B4-BE49-F238E27FC236}">
                  <a16:creationId xmlns:a16="http://schemas.microsoft.com/office/drawing/2014/main" id="{53CC4363-1795-514B-8066-935A596377B6}"/>
                </a:ext>
              </a:extLst>
            </p:cNvPr>
            <p:cNvSpPr>
              <a:spLocks noChangeArrowheads="1"/>
            </p:cNvSpPr>
            <p:nvPr/>
          </p:nvSpPr>
          <p:spPr bwMode="auto">
            <a:xfrm>
              <a:off x="10766239" y="1875719"/>
              <a:ext cx="89528" cy="92726"/>
            </a:xfrm>
            <a:prstGeom prst="ellipse">
              <a:avLst/>
            </a:pr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31" name="Line 110">
              <a:extLst>
                <a:ext uri="{FF2B5EF4-FFF2-40B4-BE49-F238E27FC236}">
                  <a16:creationId xmlns:a16="http://schemas.microsoft.com/office/drawing/2014/main" id="{2B63BEED-9057-174B-94AC-F095174CCB2A}"/>
                </a:ext>
              </a:extLst>
            </p:cNvPr>
            <p:cNvSpPr>
              <a:spLocks noChangeShapeType="1"/>
            </p:cNvSpPr>
            <p:nvPr/>
          </p:nvSpPr>
          <p:spPr bwMode="auto">
            <a:xfrm>
              <a:off x="10855767" y="1920483"/>
              <a:ext cx="191846" cy="0"/>
            </a:xfrm>
            <a:prstGeom prst="line">
              <a:avLst/>
            </a:prstGeom>
            <a:noFill/>
            <a:ln w="25400" cap="rnd">
              <a:solidFill>
                <a:srgbClr val="29B5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32" name="Line 111">
              <a:extLst>
                <a:ext uri="{FF2B5EF4-FFF2-40B4-BE49-F238E27FC236}">
                  <a16:creationId xmlns:a16="http://schemas.microsoft.com/office/drawing/2014/main" id="{29F0143E-6A06-4544-B3F0-E513550A3322}"/>
                </a:ext>
              </a:extLst>
            </p:cNvPr>
            <p:cNvSpPr>
              <a:spLocks noChangeShapeType="1"/>
            </p:cNvSpPr>
            <p:nvPr/>
          </p:nvSpPr>
          <p:spPr bwMode="auto">
            <a:xfrm>
              <a:off x="10663921" y="1920483"/>
              <a:ext cx="102318" cy="0"/>
            </a:xfrm>
            <a:prstGeom prst="line">
              <a:avLst/>
            </a:prstGeom>
            <a:noFill/>
            <a:ln w="25400" cap="rnd">
              <a:solidFill>
                <a:srgbClr val="29B5E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833" name="Title 3">
            <a:extLst>
              <a:ext uri="{FF2B5EF4-FFF2-40B4-BE49-F238E27FC236}">
                <a16:creationId xmlns:a16="http://schemas.microsoft.com/office/drawing/2014/main" id="{364DBE6E-F234-344B-9A0A-ABBB9257E9FF}"/>
              </a:ext>
            </a:extLst>
          </p:cNvPr>
          <p:cNvSpPr txBox="1">
            <a:spLocks/>
          </p:cNvSpPr>
          <p:nvPr/>
        </p:nvSpPr>
        <p:spPr>
          <a:xfrm>
            <a:off x="3520984" y="6203291"/>
            <a:ext cx="809519" cy="206210"/>
          </a:xfrm>
          <a:prstGeom prst="rect">
            <a:avLst/>
          </a:prstGeom>
        </p:spPr>
        <p:txBody>
          <a:bodyPr vert="horz" lIns="91440" tIns="45720" rIns="91440" bIns="45720" rtlCol="0" anchor="t" anchorCtr="0">
            <a:spAutoFit/>
          </a:bodyPr>
          <a:lstStyle>
            <a:lvl1pPr marL="0" indent="0" algn="l" defTabSz="914377" rtl="0" eaLnBrk="1" fontAlgn="t" latinLnBrk="0" hangingPunct="1">
              <a:lnSpc>
                <a:spcPct val="90000"/>
              </a:lnSpc>
              <a:spcBef>
                <a:spcPts val="1000"/>
              </a:spcBef>
              <a:buFont typeface="Arial" panose="020B0604020202020204" pitchFamily="34" charset="0"/>
              <a:buNone/>
              <a:defRPr sz="3200" kern="1200">
                <a:solidFill>
                  <a:schemeClr val="accent2"/>
                </a:solidFill>
                <a:latin typeface="+mj-lt"/>
                <a:ea typeface="+mj-ea"/>
                <a:cs typeface="+mj-cs"/>
              </a:defRPr>
            </a:lvl1pPr>
          </a:lstStyle>
          <a:p>
            <a:pPr algn="ctr"/>
            <a:r>
              <a:rPr lang="en-US" sz="800" dirty="0">
                <a:solidFill>
                  <a:schemeClr val="tx2"/>
                </a:solidFill>
              </a:rPr>
              <a:t>Optimize</a:t>
            </a:r>
          </a:p>
        </p:txBody>
      </p:sp>
      <p:grpSp>
        <p:nvGrpSpPr>
          <p:cNvPr id="834" name="Group 833">
            <a:extLst>
              <a:ext uri="{FF2B5EF4-FFF2-40B4-BE49-F238E27FC236}">
                <a16:creationId xmlns:a16="http://schemas.microsoft.com/office/drawing/2014/main" id="{B1A78914-5D66-A24C-B641-BEB9AA545AC6}"/>
              </a:ext>
            </a:extLst>
          </p:cNvPr>
          <p:cNvGrpSpPr>
            <a:grpSpLocks noChangeAspect="1"/>
          </p:cNvGrpSpPr>
          <p:nvPr/>
        </p:nvGrpSpPr>
        <p:grpSpPr bwMode="auto">
          <a:xfrm>
            <a:off x="8634088" y="4505748"/>
            <a:ext cx="554172" cy="605155"/>
            <a:chOff x="3702" y="3576"/>
            <a:chExt cx="1837" cy="2006"/>
          </a:xfrm>
        </p:grpSpPr>
        <p:sp>
          <p:nvSpPr>
            <p:cNvPr id="835" name="Freeform 27">
              <a:extLst>
                <a:ext uri="{FF2B5EF4-FFF2-40B4-BE49-F238E27FC236}">
                  <a16:creationId xmlns:a16="http://schemas.microsoft.com/office/drawing/2014/main" id="{D7B635B9-8444-5E48-8E06-285ABE667D44}"/>
                </a:ext>
              </a:extLst>
            </p:cNvPr>
            <p:cNvSpPr>
              <a:spLocks/>
            </p:cNvSpPr>
            <p:nvPr/>
          </p:nvSpPr>
          <p:spPr bwMode="auto">
            <a:xfrm>
              <a:off x="3707" y="3894"/>
              <a:ext cx="1832" cy="1460"/>
            </a:xfrm>
            <a:custGeom>
              <a:avLst/>
              <a:gdLst>
                <a:gd name="T0" fmla="*/ 847 w 1036"/>
                <a:gd name="T1" fmla="*/ 0 h 825"/>
                <a:gd name="T2" fmla="*/ 946 w 1036"/>
                <a:gd name="T3" fmla="*/ 0 h 825"/>
                <a:gd name="T4" fmla="*/ 1036 w 1036"/>
                <a:gd name="T5" fmla="*/ 90 h 825"/>
                <a:gd name="T6" fmla="*/ 1036 w 1036"/>
                <a:gd name="T7" fmla="*/ 735 h 825"/>
                <a:gd name="T8" fmla="*/ 946 w 1036"/>
                <a:gd name="T9" fmla="*/ 825 h 825"/>
                <a:gd name="T10" fmla="*/ 90 w 1036"/>
                <a:gd name="T11" fmla="*/ 825 h 825"/>
                <a:gd name="T12" fmla="*/ 0 w 1036"/>
                <a:gd name="T13" fmla="*/ 735 h 825"/>
                <a:gd name="T14" fmla="*/ 0 w 1036"/>
                <a:gd name="T15" fmla="*/ 90 h 825"/>
                <a:gd name="T16" fmla="*/ 90 w 1036"/>
                <a:gd name="T17" fmla="*/ 0 h 825"/>
                <a:gd name="T18" fmla="*/ 197 w 1036"/>
                <a:gd name="T19"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6" h="825">
                  <a:moveTo>
                    <a:pt x="847" y="0"/>
                  </a:moveTo>
                  <a:cubicBezTo>
                    <a:pt x="946" y="0"/>
                    <a:pt x="946" y="0"/>
                    <a:pt x="946" y="0"/>
                  </a:cubicBezTo>
                  <a:cubicBezTo>
                    <a:pt x="995" y="0"/>
                    <a:pt x="1036" y="40"/>
                    <a:pt x="1036" y="90"/>
                  </a:cubicBezTo>
                  <a:cubicBezTo>
                    <a:pt x="1036" y="735"/>
                    <a:pt x="1036" y="735"/>
                    <a:pt x="1036" y="735"/>
                  </a:cubicBezTo>
                  <a:cubicBezTo>
                    <a:pt x="1036" y="785"/>
                    <a:pt x="995" y="825"/>
                    <a:pt x="946" y="825"/>
                  </a:cubicBezTo>
                  <a:cubicBezTo>
                    <a:pt x="90" y="825"/>
                    <a:pt x="90" y="825"/>
                    <a:pt x="90" y="825"/>
                  </a:cubicBezTo>
                  <a:cubicBezTo>
                    <a:pt x="41" y="825"/>
                    <a:pt x="0" y="785"/>
                    <a:pt x="0" y="735"/>
                  </a:cubicBezTo>
                  <a:cubicBezTo>
                    <a:pt x="0" y="90"/>
                    <a:pt x="0" y="90"/>
                    <a:pt x="0" y="90"/>
                  </a:cubicBezTo>
                  <a:cubicBezTo>
                    <a:pt x="0" y="40"/>
                    <a:pt x="41" y="0"/>
                    <a:pt x="90" y="0"/>
                  </a:cubicBezTo>
                  <a:cubicBezTo>
                    <a:pt x="197" y="0"/>
                    <a:pt x="197" y="0"/>
                    <a:pt x="197" y="0"/>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6" name="Line 28">
              <a:extLst>
                <a:ext uri="{FF2B5EF4-FFF2-40B4-BE49-F238E27FC236}">
                  <a16:creationId xmlns:a16="http://schemas.microsoft.com/office/drawing/2014/main" id="{48AA58F6-FA9B-924D-89AB-ED6912A14DB1}"/>
                </a:ext>
              </a:extLst>
            </p:cNvPr>
            <p:cNvSpPr>
              <a:spLocks noChangeShapeType="1"/>
            </p:cNvSpPr>
            <p:nvPr/>
          </p:nvSpPr>
          <p:spPr bwMode="auto">
            <a:xfrm>
              <a:off x="3702" y="5074"/>
              <a:ext cx="1830"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7" name="Line 29">
              <a:extLst>
                <a:ext uri="{FF2B5EF4-FFF2-40B4-BE49-F238E27FC236}">
                  <a16:creationId xmlns:a16="http://schemas.microsoft.com/office/drawing/2014/main" id="{EED86F58-B7FA-B84F-9E45-2012E884BA71}"/>
                </a:ext>
              </a:extLst>
            </p:cNvPr>
            <p:cNvSpPr>
              <a:spLocks noChangeShapeType="1"/>
            </p:cNvSpPr>
            <p:nvPr/>
          </p:nvSpPr>
          <p:spPr bwMode="auto">
            <a:xfrm>
              <a:off x="4623" y="5348"/>
              <a:ext cx="0" cy="234"/>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8" name="Line 30">
              <a:extLst>
                <a:ext uri="{FF2B5EF4-FFF2-40B4-BE49-F238E27FC236}">
                  <a16:creationId xmlns:a16="http://schemas.microsoft.com/office/drawing/2014/main" id="{930823A7-23B7-D84E-AA71-366FA63102C6}"/>
                </a:ext>
              </a:extLst>
            </p:cNvPr>
            <p:cNvSpPr>
              <a:spLocks noChangeShapeType="1"/>
            </p:cNvSpPr>
            <p:nvPr/>
          </p:nvSpPr>
          <p:spPr bwMode="auto">
            <a:xfrm>
              <a:off x="4039" y="5578"/>
              <a:ext cx="1170"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9" name="Freeform 31">
              <a:extLst>
                <a:ext uri="{FF2B5EF4-FFF2-40B4-BE49-F238E27FC236}">
                  <a16:creationId xmlns:a16="http://schemas.microsoft.com/office/drawing/2014/main" id="{488B6AC3-4F56-A046-9558-F0D590B51BE9}"/>
                </a:ext>
              </a:extLst>
            </p:cNvPr>
            <p:cNvSpPr>
              <a:spLocks/>
            </p:cNvSpPr>
            <p:nvPr/>
          </p:nvSpPr>
          <p:spPr bwMode="auto">
            <a:xfrm>
              <a:off x="4055" y="3576"/>
              <a:ext cx="906" cy="1187"/>
            </a:xfrm>
            <a:custGeom>
              <a:avLst/>
              <a:gdLst>
                <a:gd name="T0" fmla="*/ 512 w 512"/>
                <a:gd name="T1" fmla="*/ 559 h 671"/>
                <a:gd name="T2" fmla="*/ 512 w 512"/>
                <a:gd name="T3" fmla="*/ 600 h 671"/>
                <a:gd name="T4" fmla="*/ 441 w 512"/>
                <a:gd name="T5" fmla="*/ 671 h 671"/>
                <a:gd name="T6" fmla="*/ 71 w 512"/>
                <a:gd name="T7" fmla="*/ 671 h 671"/>
                <a:gd name="T8" fmla="*/ 0 w 512"/>
                <a:gd name="T9" fmla="*/ 600 h 671"/>
                <a:gd name="T10" fmla="*/ 0 w 512"/>
                <a:gd name="T11" fmla="*/ 71 h 671"/>
                <a:gd name="T12" fmla="*/ 71 w 512"/>
                <a:gd name="T13" fmla="*/ 0 h 671"/>
                <a:gd name="T14" fmla="*/ 441 w 512"/>
                <a:gd name="T15" fmla="*/ 0 h 671"/>
                <a:gd name="T16" fmla="*/ 512 w 512"/>
                <a:gd name="T17" fmla="*/ 71 h 671"/>
                <a:gd name="T18" fmla="*/ 512 w 512"/>
                <a:gd name="T19" fmla="*/ 9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671">
                  <a:moveTo>
                    <a:pt x="512" y="559"/>
                  </a:moveTo>
                  <a:cubicBezTo>
                    <a:pt x="512" y="600"/>
                    <a:pt x="512" y="600"/>
                    <a:pt x="512" y="600"/>
                  </a:cubicBezTo>
                  <a:cubicBezTo>
                    <a:pt x="512" y="639"/>
                    <a:pt x="480" y="671"/>
                    <a:pt x="441" y="671"/>
                  </a:cubicBezTo>
                  <a:cubicBezTo>
                    <a:pt x="71" y="671"/>
                    <a:pt x="71" y="671"/>
                    <a:pt x="71" y="671"/>
                  </a:cubicBezTo>
                  <a:cubicBezTo>
                    <a:pt x="32" y="671"/>
                    <a:pt x="0" y="639"/>
                    <a:pt x="0" y="600"/>
                  </a:cubicBezTo>
                  <a:cubicBezTo>
                    <a:pt x="0" y="71"/>
                    <a:pt x="0" y="71"/>
                    <a:pt x="0" y="71"/>
                  </a:cubicBezTo>
                  <a:cubicBezTo>
                    <a:pt x="0" y="32"/>
                    <a:pt x="32" y="0"/>
                    <a:pt x="71" y="0"/>
                  </a:cubicBezTo>
                  <a:cubicBezTo>
                    <a:pt x="441" y="0"/>
                    <a:pt x="441" y="0"/>
                    <a:pt x="441" y="0"/>
                  </a:cubicBezTo>
                  <a:cubicBezTo>
                    <a:pt x="480" y="0"/>
                    <a:pt x="512" y="32"/>
                    <a:pt x="512" y="71"/>
                  </a:cubicBezTo>
                  <a:cubicBezTo>
                    <a:pt x="512" y="97"/>
                    <a:pt x="512" y="97"/>
                    <a:pt x="512" y="97"/>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0" name="Freeform 32">
              <a:extLst>
                <a:ext uri="{FF2B5EF4-FFF2-40B4-BE49-F238E27FC236}">
                  <a16:creationId xmlns:a16="http://schemas.microsoft.com/office/drawing/2014/main" id="{63759D2A-9E01-5A47-A149-4A3D7CF3E8EB}"/>
                </a:ext>
              </a:extLst>
            </p:cNvPr>
            <p:cNvSpPr>
              <a:spLocks/>
            </p:cNvSpPr>
            <p:nvPr/>
          </p:nvSpPr>
          <p:spPr bwMode="auto">
            <a:xfrm>
              <a:off x="4208" y="3745"/>
              <a:ext cx="650" cy="881"/>
            </a:xfrm>
            <a:custGeom>
              <a:avLst/>
              <a:gdLst>
                <a:gd name="T0" fmla="*/ 368 w 368"/>
                <a:gd name="T1" fmla="*/ 463 h 498"/>
                <a:gd name="T2" fmla="*/ 334 w 368"/>
                <a:gd name="T3" fmla="*/ 498 h 498"/>
                <a:gd name="T4" fmla="*/ 35 w 368"/>
                <a:gd name="T5" fmla="*/ 498 h 498"/>
                <a:gd name="T6" fmla="*/ 0 w 368"/>
                <a:gd name="T7" fmla="*/ 463 h 498"/>
                <a:gd name="T8" fmla="*/ 0 w 368"/>
                <a:gd name="T9" fmla="*/ 34 h 498"/>
                <a:gd name="T10" fmla="*/ 35 w 368"/>
                <a:gd name="T11" fmla="*/ 0 h 498"/>
                <a:gd name="T12" fmla="*/ 334 w 368"/>
                <a:gd name="T13" fmla="*/ 0 h 498"/>
              </a:gdLst>
              <a:ahLst/>
              <a:cxnLst>
                <a:cxn ang="0">
                  <a:pos x="T0" y="T1"/>
                </a:cxn>
                <a:cxn ang="0">
                  <a:pos x="T2" y="T3"/>
                </a:cxn>
                <a:cxn ang="0">
                  <a:pos x="T4" y="T5"/>
                </a:cxn>
                <a:cxn ang="0">
                  <a:pos x="T6" y="T7"/>
                </a:cxn>
                <a:cxn ang="0">
                  <a:pos x="T8" y="T9"/>
                </a:cxn>
                <a:cxn ang="0">
                  <a:pos x="T10" y="T11"/>
                </a:cxn>
                <a:cxn ang="0">
                  <a:pos x="T12" y="T13"/>
                </a:cxn>
              </a:cxnLst>
              <a:rect l="0" t="0" r="r" b="b"/>
              <a:pathLst>
                <a:path w="368" h="498">
                  <a:moveTo>
                    <a:pt x="368" y="463"/>
                  </a:moveTo>
                  <a:cubicBezTo>
                    <a:pt x="368" y="482"/>
                    <a:pt x="353" y="498"/>
                    <a:pt x="334" y="498"/>
                  </a:cubicBezTo>
                  <a:cubicBezTo>
                    <a:pt x="35" y="498"/>
                    <a:pt x="35" y="498"/>
                    <a:pt x="35" y="498"/>
                  </a:cubicBezTo>
                  <a:cubicBezTo>
                    <a:pt x="16" y="498"/>
                    <a:pt x="0" y="482"/>
                    <a:pt x="0" y="463"/>
                  </a:cubicBezTo>
                  <a:cubicBezTo>
                    <a:pt x="0" y="34"/>
                    <a:pt x="0" y="34"/>
                    <a:pt x="0" y="34"/>
                  </a:cubicBezTo>
                  <a:cubicBezTo>
                    <a:pt x="0" y="15"/>
                    <a:pt x="16" y="0"/>
                    <a:pt x="35" y="0"/>
                  </a:cubicBezTo>
                  <a:cubicBezTo>
                    <a:pt x="334" y="0"/>
                    <a:pt x="334" y="0"/>
                    <a:pt x="334" y="0"/>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1" name="Freeform 33">
              <a:extLst>
                <a:ext uri="{FF2B5EF4-FFF2-40B4-BE49-F238E27FC236}">
                  <a16:creationId xmlns:a16="http://schemas.microsoft.com/office/drawing/2014/main" id="{5CCE704D-F2E7-1245-B74B-4C003997F313}"/>
                </a:ext>
              </a:extLst>
            </p:cNvPr>
            <p:cNvSpPr>
              <a:spLocks/>
            </p:cNvSpPr>
            <p:nvPr/>
          </p:nvSpPr>
          <p:spPr bwMode="auto">
            <a:xfrm>
              <a:off x="4696" y="3744"/>
              <a:ext cx="505" cy="819"/>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 name="Freeform 34">
              <a:extLst>
                <a:ext uri="{FF2B5EF4-FFF2-40B4-BE49-F238E27FC236}">
                  <a16:creationId xmlns:a16="http://schemas.microsoft.com/office/drawing/2014/main" id="{0B9533A9-E468-FC43-AAED-2F5EF492DC0A}"/>
                </a:ext>
              </a:extLst>
            </p:cNvPr>
            <p:cNvSpPr>
              <a:spLocks/>
            </p:cNvSpPr>
            <p:nvPr/>
          </p:nvSpPr>
          <p:spPr bwMode="auto">
            <a:xfrm>
              <a:off x="4795" y="3860"/>
              <a:ext cx="307" cy="582"/>
            </a:xfrm>
            <a:custGeom>
              <a:avLst/>
              <a:gdLst>
                <a:gd name="T0" fmla="*/ 156 w 174"/>
                <a:gd name="T1" fmla="*/ 329 h 329"/>
                <a:gd name="T2" fmla="*/ 18 w 174"/>
                <a:gd name="T3" fmla="*/ 329 h 329"/>
                <a:gd name="T4" fmla="*/ 0 w 174"/>
                <a:gd name="T5" fmla="*/ 309 h 329"/>
                <a:gd name="T6" fmla="*/ 0 w 174"/>
                <a:gd name="T7" fmla="*/ 23 h 329"/>
                <a:gd name="T8" fmla="*/ 5 w 174"/>
                <a:gd name="T9" fmla="*/ 9 h 329"/>
                <a:gd name="T10" fmla="*/ 25 w 174"/>
                <a:gd name="T11" fmla="*/ 0 h 329"/>
                <a:gd name="T12" fmla="*/ 148 w 174"/>
                <a:gd name="T13" fmla="*/ 0 h 329"/>
                <a:gd name="T14" fmla="*/ 169 w 174"/>
                <a:gd name="T15" fmla="*/ 9 h 329"/>
                <a:gd name="T16" fmla="*/ 174 w 174"/>
                <a:gd name="T17" fmla="*/ 23 h 329"/>
                <a:gd name="T18" fmla="*/ 174 w 174"/>
                <a:gd name="T19" fmla="*/ 309 h 329"/>
                <a:gd name="T20" fmla="*/ 156 w 174"/>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329">
                  <a:moveTo>
                    <a:pt x="156" y="329"/>
                  </a:moveTo>
                  <a:cubicBezTo>
                    <a:pt x="18" y="329"/>
                    <a:pt x="18" y="329"/>
                    <a:pt x="18" y="329"/>
                  </a:cubicBezTo>
                  <a:cubicBezTo>
                    <a:pt x="8" y="329"/>
                    <a:pt x="0" y="320"/>
                    <a:pt x="0" y="309"/>
                  </a:cubicBezTo>
                  <a:cubicBezTo>
                    <a:pt x="0" y="23"/>
                    <a:pt x="0" y="23"/>
                    <a:pt x="0" y="23"/>
                  </a:cubicBezTo>
                  <a:cubicBezTo>
                    <a:pt x="0" y="18"/>
                    <a:pt x="2" y="13"/>
                    <a:pt x="5" y="9"/>
                  </a:cubicBezTo>
                  <a:cubicBezTo>
                    <a:pt x="10" y="3"/>
                    <a:pt x="18" y="0"/>
                    <a:pt x="25" y="0"/>
                  </a:cubicBezTo>
                  <a:cubicBezTo>
                    <a:pt x="148" y="0"/>
                    <a:pt x="148" y="0"/>
                    <a:pt x="148" y="0"/>
                  </a:cubicBezTo>
                  <a:cubicBezTo>
                    <a:pt x="156" y="0"/>
                    <a:pt x="164" y="3"/>
                    <a:pt x="169" y="9"/>
                  </a:cubicBezTo>
                  <a:cubicBezTo>
                    <a:pt x="172" y="13"/>
                    <a:pt x="174" y="18"/>
                    <a:pt x="174" y="23"/>
                  </a:cubicBezTo>
                  <a:cubicBezTo>
                    <a:pt x="174" y="309"/>
                    <a:pt x="174" y="309"/>
                    <a:pt x="174" y="309"/>
                  </a:cubicBezTo>
                  <a:cubicBezTo>
                    <a:pt x="174" y="320"/>
                    <a:pt x="166" y="329"/>
                    <a:pt x="156" y="329"/>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3" name="Group 37">
            <a:extLst>
              <a:ext uri="{FF2B5EF4-FFF2-40B4-BE49-F238E27FC236}">
                <a16:creationId xmlns:a16="http://schemas.microsoft.com/office/drawing/2014/main" id="{530A4815-360C-6B49-80B5-46BE210FA431}"/>
              </a:ext>
            </a:extLst>
          </p:cNvPr>
          <p:cNvGrpSpPr>
            <a:grpSpLocks noChangeAspect="1"/>
          </p:cNvGrpSpPr>
          <p:nvPr/>
        </p:nvGrpSpPr>
        <p:grpSpPr bwMode="auto">
          <a:xfrm>
            <a:off x="903515" y="3513233"/>
            <a:ext cx="566501" cy="525464"/>
            <a:chOff x="3882" y="3344"/>
            <a:chExt cx="1836" cy="1703"/>
          </a:xfrm>
        </p:grpSpPr>
        <p:sp>
          <p:nvSpPr>
            <p:cNvPr id="844" name="Freeform 38">
              <a:extLst>
                <a:ext uri="{FF2B5EF4-FFF2-40B4-BE49-F238E27FC236}">
                  <a16:creationId xmlns:a16="http://schemas.microsoft.com/office/drawing/2014/main" id="{B3851CAB-DA08-EC4D-9716-101FA3D53F89}"/>
                </a:ext>
              </a:extLst>
            </p:cNvPr>
            <p:cNvSpPr>
              <a:spLocks/>
            </p:cNvSpPr>
            <p:nvPr/>
          </p:nvSpPr>
          <p:spPr bwMode="auto">
            <a:xfrm>
              <a:off x="3889" y="3344"/>
              <a:ext cx="1829" cy="1461"/>
            </a:xfrm>
            <a:custGeom>
              <a:avLst/>
              <a:gdLst>
                <a:gd name="T0" fmla="*/ 945 w 1035"/>
                <a:gd name="T1" fmla="*/ 825 h 825"/>
                <a:gd name="T2" fmla="*/ 90 w 1035"/>
                <a:gd name="T3" fmla="*/ 825 h 825"/>
                <a:gd name="T4" fmla="*/ 0 w 1035"/>
                <a:gd name="T5" fmla="*/ 735 h 825"/>
                <a:gd name="T6" fmla="*/ 0 w 1035"/>
                <a:gd name="T7" fmla="*/ 90 h 825"/>
                <a:gd name="T8" fmla="*/ 90 w 1035"/>
                <a:gd name="T9" fmla="*/ 0 h 825"/>
                <a:gd name="T10" fmla="*/ 189 w 1035"/>
                <a:gd name="T11" fmla="*/ 0 h 825"/>
                <a:gd name="T12" fmla="*/ 490 w 1035"/>
                <a:gd name="T13" fmla="*/ 0 h 825"/>
                <a:gd name="T14" fmla="*/ 855 w 1035"/>
                <a:gd name="T15" fmla="*/ 0 h 825"/>
                <a:gd name="T16" fmla="*/ 945 w 1035"/>
                <a:gd name="T17" fmla="*/ 0 h 825"/>
                <a:gd name="T18" fmla="*/ 1035 w 1035"/>
                <a:gd name="T19" fmla="*/ 90 h 825"/>
                <a:gd name="T20" fmla="*/ 1035 w 1035"/>
                <a:gd name="T21" fmla="*/ 735 h 825"/>
                <a:gd name="T22" fmla="*/ 945 w 1035"/>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5" h="825">
                  <a:moveTo>
                    <a:pt x="945" y="825"/>
                  </a:moveTo>
                  <a:cubicBezTo>
                    <a:pt x="90" y="825"/>
                    <a:pt x="90" y="825"/>
                    <a:pt x="90" y="825"/>
                  </a:cubicBezTo>
                  <a:cubicBezTo>
                    <a:pt x="40" y="825"/>
                    <a:pt x="0" y="785"/>
                    <a:pt x="0" y="735"/>
                  </a:cubicBezTo>
                  <a:cubicBezTo>
                    <a:pt x="0" y="90"/>
                    <a:pt x="0" y="90"/>
                    <a:pt x="0" y="90"/>
                  </a:cubicBezTo>
                  <a:cubicBezTo>
                    <a:pt x="0" y="40"/>
                    <a:pt x="40" y="0"/>
                    <a:pt x="90" y="0"/>
                  </a:cubicBezTo>
                  <a:cubicBezTo>
                    <a:pt x="189" y="0"/>
                    <a:pt x="189" y="0"/>
                    <a:pt x="189" y="0"/>
                  </a:cubicBezTo>
                  <a:cubicBezTo>
                    <a:pt x="490" y="0"/>
                    <a:pt x="490" y="0"/>
                    <a:pt x="490" y="0"/>
                  </a:cubicBezTo>
                  <a:cubicBezTo>
                    <a:pt x="855" y="0"/>
                    <a:pt x="855" y="0"/>
                    <a:pt x="855" y="0"/>
                  </a:cubicBezTo>
                  <a:cubicBezTo>
                    <a:pt x="945" y="0"/>
                    <a:pt x="945" y="0"/>
                    <a:pt x="945" y="0"/>
                  </a:cubicBezTo>
                  <a:cubicBezTo>
                    <a:pt x="995" y="0"/>
                    <a:pt x="1035" y="40"/>
                    <a:pt x="1035" y="90"/>
                  </a:cubicBezTo>
                  <a:cubicBezTo>
                    <a:pt x="1035" y="735"/>
                    <a:pt x="1035" y="735"/>
                    <a:pt x="1035" y="735"/>
                  </a:cubicBezTo>
                  <a:cubicBezTo>
                    <a:pt x="1035" y="785"/>
                    <a:pt x="995" y="825"/>
                    <a:pt x="945" y="825"/>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5" name="Line 39">
              <a:extLst>
                <a:ext uri="{FF2B5EF4-FFF2-40B4-BE49-F238E27FC236}">
                  <a16:creationId xmlns:a16="http://schemas.microsoft.com/office/drawing/2014/main" id="{E27B9EE7-65FC-9E43-B430-4C7EDF5FE5F8}"/>
                </a:ext>
              </a:extLst>
            </p:cNvPr>
            <p:cNvSpPr>
              <a:spLocks noChangeShapeType="1"/>
            </p:cNvSpPr>
            <p:nvPr/>
          </p:nvSpPr>
          <p:spPr bwMode="auto">
            <a:xfrm>
              <a:off x="3882" y="4525"/>
              <a:ext cx="1831"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6" name="Line 40">
              <a:extLst>
                <a:ext uri="{FF2B5EF4-FFF2-40B4-BE49-F238E27FC236}">
                  <a16:creationId xmlns:a16="http://schemas.microsoft.com/office/drawing/2014/main" id="{FC07CE23-86A2-2645-B9D5-FE9BDF1C2832}"/>
                </a:ext>
              </a:extLst>
            </p:cNvPr>
            <p:cNvSpPr>
              <a:spLocks noChangeShapeType="1"/>
            </p:cNvSpPr>
            <p:nvPr/>
          </p:nvSpPr>
          <p:spPr bwMode="auto">
            <a:xfrm>
              <a:off x="4804" y="4814"/>
              <a:ext cx="0" cy="233"/>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7" name="Line 41">
              <a:extLst>
                <a:ext uri="{FF2B5EF4-FFF2-40B4-BE49-F238E27FC236}">
                  <a16:creationId xmlns:a16="http://schemas.microsoft.com/office/drawing/2014/main" id="{C560CDC7-7B0D-8742-88BA-C91260F52C67}"/>
                </a:ext>
              </a:extLst>
            </p:cNvPr>
            <p:cNvSpPr>
              <a:spLocks noChangeShapeType="1"/>
            </p:cNvSpPr>
            <p:nvPr/>
          </p:nvSpPr>
          <p:spPr bwMode="auto">
            <a:xfrm>
              <a:off x="4219" y="5030"/>
              <a:ext cx="1169"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8" name="Group 44">
            <a:extLst>
              <a:ext uri="{FF2B5EF4-FFF2-40B4-BE49-F238E27FC236}">
                <a16:creationId xmlns:a16="http://schemas.microsoft.com/office/drawing/2014/main" id="{2BDE192C-BEC2-E84D-A035-95B3BC9C494A}"/>
              </a:ext>
            </a:extLst>
          </p:cNvPr>
          <p:cNvGrpSpPr>
            <a:grpSpLocks noChangeAspect="1"/>
          </p:cNvGrpSpPr>
          <p:nvPr/>
        </p:nvGrpSpPr>
        <p:grpSpPr bwMode="auto">
          <a:xfrm>
            <a:off x="8676621" y="3493013"/>
            <a:ext cx="469107" cy="545684"/>
            <a:chOff x="-3132" y="1496"/>
            <a:chExt cx="1752" cy="2038"/>
          </a:xfrm>
        </p:grpSpPr>
        <p:sp>
          <p:nvSpPr>
            <p:cNvPr id="849" name="Freeform 45">
              <a:extLst>
                <a:ext uri="{FF2B5EF4-FFF2-40B4-BE49-F238E27FC236}">
                  <a16:creationId xmlns:a16="http://schemas.microsoft.com/office/drawing/2014/main" id="{6F2E27DC-8D45-6B49-A144-74EEA20D5CE8}"/>
                </a:ext>
              </a:extLst>
            </p:cNvPr>
            <p:cNvSpPr>
              <a:spLocks noEditPoints="1"/>
            </p:cNvSpPr>
            <p:nvPr/>
          </p:nvSpPr>
          <p:spPr bwMode="auto">
            <a:xfrm>
              <a:off x="-3132" y="1496"/>
              <a:ext cx="1752" cy="2038"/>
            </a:xfrm>
            <a:custGeom>
              <a:avLst/>
              <a:gdLst>
                <a:gd name="T0" fmla="*/ 728 w 991"/>
                <a:gd name="T1" fmla="*/ 626 h 1152"/>
                <a:gd name="T2" fmla="*/ 263 w 991"/>
                <a:gd name="T3" fmla="*/ 626 h 1152"/>
                <a:gd name="T4" fmla="*/ 0 w 991"/>
                <a:gd name="T5" fmla="*/ 888 h 1152"/>
                <a:gd name="T6" fmla="*/ 263 w 991"/>
                <a:gd name="T7" fmla="*/ 1152 h 1152"/>
                <a:gd name="T8" fmla="*/ 728 w 991"/>
                <a:gd name="T9" fmla="*/ 1152 h 1152"/>
                <a:gd name="T10" fmla="*/ 991 w 991"/>
                <a:gd name="T11" fmla="*/ 888 h 1152"/>
                <a:gd name="T12" fmla="*/ 728 w 991"/>
                <a:gd name="T13" fmla="*/ 626 h 1152"/>
                <a:gd name="T14" fmla="*/ 728 w 991"/>
                <a:gd name="T15" fmla="*/ 0 h 1152"/>
                <a:gd name="T16" fmla="*/ 263 w 991"/>
                <a:gd name="T17" fmla="*/ 0 h 1152"/>
                <a:gd name="T18" fmla="*/ 0 w 991"/>
                <a:gd name="T19" fmla="*/ 262 h 1152"/>
                <a:gd name="T20" fmla="*/ 263 w 991"/>
                <a:gd name="T21" fmla="*/ 524 h 1152"/>
                <a:gd name="T22" fmla="*/ 728 w 991"/>
                <a:gd name="T23" fmla="*/ 524 h 1152"/>
                <a:gd name="T24" fmla="*/ 991 w 991"/>
                <a:gd name="T25" fmla="*/ 262 h 1152"/>
                <a:gd name="T26" fmla="*/ 728 w 991"/>
                <a:gd name="T2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1" h="1152">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25400" cap="flat">
              <a:solidFill>
                <a:srgbClr val="29B5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0" name="Freeform 46">
              <a:extLst>
                <a:ext uri="{FF2B5EF4-FFF2-40B4-BE49-F238E27FC236}">
                  <a16:creationId xmlns:a16="http://schemas.microsoft.com/office/drawing/2014/main" id="{0BFDA6E3-D101-7C49-A754-38A5268B4656}"/>
                </a:ext>
              </a:extLst>
            </p:cNvPr>
            <p:cNvSpPr>
              <a:spLocks noEditPoints="1"/>
            </p:cNvSpPr>
            <p:nvPr/>
          </p:nvSpPr>
          <p:spPr bwMode="auto">
            <a:xfrm>
              <a:off x="-2929" y="1705"/>
              <a:ext cx="1325" cy="1616"/>
            </a:xfrm>
            <a:custGeom>
              <a:avLst/>
              <a:gdLst>
                <a:gd name="T0" fmla="*/ 604 w 749"/>
                <a:gd name="T1" fmla="*/ 914 h 914"/>
                <a:gd name="T2" fmla="*/ 462 w 749"/>
                <a:gd name="T3" fmla="*/ 770 h 914"/>
                <a:gd name="T4" fmla="*/ 604 w 749"/>
                <a:gd name="T5" fmla="*/ 628 h 914"/>
                <a:gd name="T6" fmla="*/ 749 w 749"/>
                <a:gd name="T7" fmla="*/ 770 h 914"/>
                <a:gd name="T8" fmla="*/ 604 w 749"/>
                <a:gd name="T9" fmla="*/ 914 h 914"/>
                <a:gd name="T10" fmla="*/ 145 w 749"/>
                <a:gd name="T11" fmla="*/ 285 h 914"/>
                <a:gd name="T12" fmla="*/ 0 w 749"/>
                <a:gd name="T13" fmla="*/ 144 h 914"/>
                <a:gd name="T14" fmla="*/ 145 w 749"/>
                <a:gd name="T15" fmla="*/ 0 h 914"/>
                <a:gd name="T16" fmla="*/ 287 w 749"/>
                <a:gd name="T17" fmla="*/ 144 h 914"/>
                <a:gd name="T18" fmla="*/ 145 w 749"/>
                <a:gd name="T19" fmla="*/ 28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914">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25400" cap="flat">
              <a:solidFill>
                <a:srgbClr val="29B5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1" name="Group 850">
            <a:extLst>
              <a:ext uri="{FF2B5EF4-FFF2-40B4-BE49-F238E27FC236}">
                <a16:creationId xmlns:a16="http://schemas.microsoft.com/office/drawing/2014/main" id="{5A03B0AE-9135-F74C-BC79-A06FF0BD7DD9}"/>
              </a:ext>
            </a:extLst>
          </p:cNvPr>
          <p:cNvGrpSpPr/>
          <p:nvPr/>
        </p:nvGrpSpPr>
        <p:grpSpPr>
          <a:xfrm>
            <a:off x="4600170" y="4706779"/>
            <a:ext cx="515181" cy="404124"/>
            <a:chOff x="4614689" y="4481841"/>
            <a:chExt cx="515181" cy="404124"/>
          </a:xfrm>
        </p:grpSpPr>
        <p:grpSp>
          <p:nvGrpSpPr>
            <p:cNvPr id="852" name="Group 851">
              <a:extLst>
                <a:ext uri="{FF2B5EF4-FFF2-40B4-BE49-F238E27FC236}">
                  <a16:creationId xmlns:a16="http://schemas.microsoft.com/office/drawing/2014/main" id="{F64470FF-ECEE-FA4B-BA68-1DFD571289FF}"/>
                </a:ext>
              </a:extLst>
            </p:cNvPr>
            <p:cNvGrpSpPr/>
            <p:nvPr/>
          </p:nvGrpSpPr>
          <p:grpSpPr>
            <a:xfrm>
              <a:off x="4689689" y="4567798"/>
              <a:ext cx="349036" cy="255028"/>
              <a:chOff x="10313646" y="4155946"/>
              <a:chExt cx="263983" cy="202181"/>
            </a:xfrm>
          </p:grpSpPr>
          <p:sp>
            <p:nvSpPr>
              <p:cNvPr id="854" name="Freeform 183">
                <a:extLst>
                  <a:ext uri="{FF2B5EF4-FFF2-40B4-BE49-F238E27FC236}">
                    <a16:creationId xmlns:a16="http://schemas.microsoft.com/office/drawing/2014/main" id="{23E784DB-212E-754B-81E3-D138BEE220DF}"/>
                  </a:ext>
                </a:extLst>
              </p:cNvPr>
              <p:cNvSpPr>
                <a:spLocks/>
              </p:cNvSpPr>
              <p:nvPr/>
            </p:nvSpPr>
            <p:spPr bwMode="auto">
              <a:xfrm>
                <a:off x="10470660" y="4155946"/>
                <a:ext cx="106969" cy="139060"/>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5" name="Freeform 183">
                <a:extLst>
                  <a:ext uri="{FF2B5EF4-FFF2-40B4-BE49-F238E27FC236}">
                    <a16:creationId xmlns:a16="http://schemas.microsoft.com/office/drawing/2014/main" id="{85DEC472-A8C4-0B4E-BA68-12DE894CA4AE}"/>
                  </a:ext>
                </a:extLst>
              </p:cNvPr>
              <p:cNvSpPr>
                <a:spLocks/>
              </p:cNvSpPr>
              <p:nvPr/>
            </p:nvSpPr>
            <p:spPr bwMode="auto">
              <a:xfrm rot="2895180">
                <a:off x="10329692" y="4235113"/>
                <a:ext cx="106968" cy="139059"/>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53" name="Freeform 41">
              <a:extLst>
                <a:ext uri="{FF2B5EF4-FFF2-40B4-BE49-F238E27FC236}">
                  <a16:creationId xmlns:a16="http://schemas.microsoft.com/office/drawing/2014/main" id="{2665BC8F-9CD4-C343-88F6-7E5AF1ABDEC8}"/>
                </a:ext>
              </a:extLst>
            </p:cNvPr>
            <p:cNvSpPr>
              <a:spLocks/>
            </p:cNvSpPr>
            <p:nvPr/>
          </p:nvSpPr>
          <p:spPr bwMode="auto">
            <a:xfrm>
              <a:off x="4614689" y="4481841"/>
              <a:ext cx="515181" cy="404124"/>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856" name="Group 855">
            <a:extLst>
              <a:ext uri="{FF2B5EF4-FFF2-40B4-BE49-F238E27FC236}">
                <a16:creationId xmlns:a16="http://schemas.microsoft.com/office/drawing/2014/main" id="{1C4A3D77-2D72-4240-B4A5-99BA375C9376}"/>
              </a:ext>
            </a:extLst>
          </p:cNvPr>
          <p:cNvGrpSpPr/>
          <p:nvPr/>
        </p:nvGrpSpPr>
        <p:grpSpPr>
          <a:xfrm>
            <a:off x="10656032" y="4590203"/>
            <a:ext cx="543261" cy="520700"/>
            <a:chOff x="10666412" y="4425950"/>
            <a:chExt cx="543261" cy="520700"/>
          </a:xfrm>
        </p:grpSpPr>
        <p:sp>
          <p:nvSpPr>
            <p:cNvPr id="857" name="Freeform 64">
              <a:extLst>
                <a:ext uri="{FF2B5EF4-FFF2-40B4-BE49-F238E27FC236}">
                  <a16:creationId xmlns:a16="http://schemas.microsoft.com/office/drawing/2014/main" id="{909C4178-4C41-C44B-84E7-914FF11EA240}"/>
                </a:ext>
              </a:extLst>
            </p:cNvPr>
            <p:cNvSpPr>
              <a:spLocks/>
            </p:cNvSpPr>
            <p:nvPr/>
          </p:nvSpPr>
          <p:spPr bwMode="auto">
            <a:xfrm>
              <a:off x="10666412" y="4425950"/>
              <a:ext cx="543261" cy="520700"/>
            </a:xfrm>
            <a:custGeom>
              <a:avLst/>
              <a:gdLst>
                <a:gd name="T0" fmla="*/ 1293 w 1363"/>
                <a:gd name="T1" fmla="*/ 0 h 1305"/>
                <a:gd name="T2" fmla="*/ 68 w 1363"/>
                <a:gd name="T3" fmla="*/ 0 h 1305"/>
                <a:gd name="T4" fmla="*/ 0 w 1363"/>
                <a:gd name="T5" fmla="*/ 69 h 1305"/>
                <a:gd name="T6" fmla="*/ 0 w 1363"/>
                <a:gd name="T7" fmla="*/ 890 h 1305"/>
                <a:gd name="T8" fmla="*/ 68 w 1363"/>
                <a:gd name="T9" fmla="*/ 960 h 1305"/>
                <a:gd name="T10" fmla="*/ 408 w 1363"/>
                <a:gd name="T11" fmla="*/ 960 h 1305"/>
                <a:gd name="T12" fmla="*/ 408 w 1363"/>
                <a:gd name="T13" fmla="*/ 1231 h 1305"/>
                <a:gd name="T14" fmla="*/ 451 w 1363"/>
                <a:gd name="T15" fmla="*/ 1297 h 1305"/>
                <a:gd name="T16" fmla="*/ 524 w 1363"/>
                <a:gd name="T17" fmla="*/ 1284 h 1305"/>
                <a:gd name="T18" fmla="*/ 847 w 1363"/>
                <a:gd name="T19" fmla="*/ 960 h 1305"/>
                <a:gd name="T20" fmla="*/ 1293 w 1363"/>
                <a:gd name="T21" fmla="*/ 960 h 1305"/>
                <a:gd name="T22" fmla="*/ 1363 w 1363"/>
                <a:gd name="T23" fmla="*/ 890 h 1305"/>
                <a:gd name="T24" fmla="*/ 1363 w 1363"/>
                <a:gd name="T25" fmla="*/ 69 h 1305"/>
                <a:gd name="T26" fmla="*/ 1293 w 1363"/>
                <a:gd name="T27"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3" h="1305">
                  <a:moveTo>
                    <a:pt x="1293" y="0"/>
                  </a:moveTo>
                  <a:cubicBezTo>
                    <a:pt x="68" y="0"/>
                    <a:pt x="68" y="0"/>
                    <a:pt x="68" y="0"/>
                  </a:cubicBezTo>
                  <a:cubicBezTo>
                    <a:pt x="30" y="0"/>
                    <a:pt x="0" y="31"/>
                    <a:pt x="0" y="69"/>
                  </a:cubicBezTo>
                  <a:cubicBezTo>
                    <a:pt x="0" y="890"/>
                    <a:pt x="0" y="890"/>
                    <a:pt x="0" y="890"/>
                  </a:cubicBezTo>
                  <a:cubicBezTo>
                    <a:pt x="0" y="930"/>
                    <a:pt x="30" y="960"/>
                    <a:pt x="68" y="960"/>
                  </a:cubicBezTo>
                  <a:cubicBezTo>
                    <a:pt x="408" y="960"/>
                    <a:pt x="408" y="960"/>
                    <a:pt x="408" y="960"/>
                  </a:cubicBezTo>
                  <a:cubicBezTo>
                    <a:pt x="408" y="1231"/>
                    <a:pt x="408" y="1231"/>
                    <a:pt x="408" y="1231"/>
                  </a:cubicBezTo>
                  <a:cubicBezTo>
                    <a:pt x="408" y="1257"/>
                    <a:pt x="425" y="1284"/>
                    <a:pt x="451" y="1297"/>
                  </a:cubicBezTo>
                  <a:cubicBezTo>
                    <a:pt x="476" y="1305"/>
                    <a:pt x="507" y="1302"/>
                    <a:pt x="524" y="1284"/>
                  </a:cubicBezTo>
                  <a:cubicBezTo>
                    <a:pt x="847" y="960"/>
                    <a:pt x="847" y="960"/>
                    <a:pt x="847" y="960"/>
                  </a:cubicBezTo>
                  <a:cubicBezTo>
                    <a:pt x="1293" y="960"/>
                    <a:pt x="1293" y="960"/>
                    <a:pt x="1293" y="960"/>
                  </a:cubicBezTo>
                  <a:cubicBezTo>
                    <a:pt x="1333" y="960"/>
                    <a:pt x="1363" y="930"/>
                    <a:pt x="1363" y="890"/>
                  </a:cubicBezTo>
                  <a:cubicBezTo>
                    <a:pt x="1363" y="69"/>
                    <a:pt x="1363" y="69"/>
                    <a:pt x="1363" y="69"/>
                  </a:cubicBezTo>
                  <a:cubicBezTo>
                    <a:pt x="1359" y="31"/>
                    <a:pt x="1328" y="0"/>
                    <a:pt x="1293" y="0"/>
                  </a:cubicBezTo>
                  <a:close/>
                </a:path>
              </a:pathLst>
            </a:custGeom>
            <a:noFill/>
            <a:ln w="22225" cap="flat">
              <a:solidFill>
                <a:srgbClr val="29B5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858" name="Straight Connector 857">
              <a:extLst>
                <a:ext uri="{FF2B5EF4-FFF2-40B4-BE49-F238E27FC236}">
                  <a16:creationId xmlns:a16="http://schemas.microsoft.com/office/drawing/2014/main" id="{86B3A5BD-49FB-F245-AE28-DCB28387D3D1}"/>
                </a:ext>
              </a:extLst>
            </p:cNvPr>
            <p:cNvCxnSpPr/>
            <p:nvPr/>
          </p:nvCxnSpPr>
          <p:spPr>
            <a:xfrm>
              <a:off x="10768013" y="4567238"/>
              <a:ext cx="340519"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859" name="Straight Connector 858">
              <a:extLst>
                <a:ext uri="{FF2B5EF4-FFF2-40B4-BE49-F238E27FC236}">
                  <a16:creationId xmlns:a16="http://schemas.microsoft.com/office/drawing/2014/main" id="{FEA62C9B-652D-5849-943A-E0E87259A4B0}"/>
                </a:ext>
              </a:extLst>
            </p:cNvPr>
            <p:cNvCxnSpPr>
              <a:cxnSpLocks/>
            </p:cNvCxnSpPr>
            <p:nvPr/>
          </p:nvCxnSpPr>
          <p:spPr>
            <a:xfrm>
              <a:off x="10768013" y="4650581"/>
              <a:ext cx="261937"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grpSp>
        <p:nvGrpSpPr>
          <p:cNvPr id="860" name="Group 859">
            <a:extLst>
              <a:ext uri="{FF2B5EF4-FFF2-40B4-BE49-F238E27FC236}">
                <a16:creationId xmlns:a16="http://schemas.microsoft.com/office/drawing/2014/main" id="{E2B4C360-DE52-7C48-A314-C4D9332408DA}"/>
              </a:ext>
            </a:extLst>
          </p:cNvPr>
          <p:cNvGrpSpPr/>
          <p:nvPr/>
        </p:nvGrpSpPr>
        <p:grpSpPr>
          <a:xfrm>
            <a:off x="9747198" y="4720376"/>
            <a:ext cx="381368" cy="390527"/>
            <a:chOff x="9753598" y="4495800"/>
            <a:chExt cx="381368" cy="390527"/>
          </a:xfrm>
        </p:grpSpPr>
        <p:sp>
          <p:nvSpPr>
            <p:cNvPr id="861" name="Freeform 68">
              <a:extLst>
                <a:ext uri="{FF2B5EF4-FFF2-40B4-BE49-F238E27FC236}">
                  <a16:creationId xmlns:a16="http://schemas.microsoft.com/office/drawing/2014/main" id="{B7D615A2-BC8A-F642-BBEF-32FE6B447585}"/>
                </a:ext>
              </a:extLst>
            </p:cNvPr>
            <p:cNvSpPr>
              <a:spLocks/>
            </p:cNvSpPr>
            <p:nvPr/>
          </p:nvSpPr>
          <p:spPr bwMode="auto">
            <a:xfrm>
              <a:off x="9753598" y="4495800"/>
              <a:ext cx="381368" cy="390527"/>
            </a:xfrm>
            <a:custGeom>
              <a:avLst/>
              <a:gdLst>
                <a:gd name="T0" fmla="*/ 1043 w 1163"/>
                <a:gd name="T1" fmla="*/ 0 h 1192"/>
                <a:gd name="T2" fmla="*/ 120 w 1163"/>
                <a:gd name="T3" fmla="*/ 0 h 1192"/>
                <a:gd name="T4" fmla="*/ 0 w 1163"/>
                <a:gd name="T5" fmla="*/ 123 h 1192"/>
                <a:gd name="T6" fmla="*/ 0 w 1163"/>
                <a:gd name="T7" fmla="*/ 1069 h 1192"/>
                <a:gd name="T8" fmla="*/ 120 w 1163"/>
                <a:gd name="T9" fmla="*/ 1192 h 1192"/>
                <a:gd name="T10" fmla="*/ 1043 w 1163"/>
                <a:gd name="T11" fmla="*/ 1192 h 1192"/>
                <a:gd name="T12" fmla="*/ 1163 w 1163"/>
                <a:gd name="T13" fmla="*/ 1069 h 1192"/>
                <a:gd name="T14" fmla="*/ 1163 w 1163"/>
                <a:gd name="T15" fmla="*/ 123 h 1192"/>
                <a:gd name="T16" fmla="*/ 1043 w 1163"/>
                <a:gd name="T17"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3" h="1192">
                  <a:moveTo>
                    <a:pt x="1043" y="0"/>
                  </a:moveTo>
                  <a:cubicBezTo>
                    <a:pt x="120" y="0"/>
                    <a:pt x="120" y="0"/>
                    <a:pt x="120" y="0"/>
                  </a:cubicBezTo>
                  <a:cubicBezTo>
                    <a:pt x="55" y="0"/>
                    <a:pt x="0" y="56"/>
                    <a:pt x="0" y="123"/>
                  </a:cubicBezTo>
                  <a:cubicBezTo>
                    <a:pt x="0" y="1069"/>
                    <a:pt x="0" y="1069"/>
                    <a:pt x="0" y="1069"/>
                  </a:cubicBezTo>
                  <a:cubicBezTo>
                    <a:pt x="0" y="1135"/>
                    <a:pt x="55" y="1192"/>
                    <a:pt x="120" y="1192"/>
                  </a:cubicBezTo>
                  <a:cubicBezTo>
                    <a:pt x="1043" y="1192"/>
                    <a:pt x="1043" y="1192"/>
                    <a:pt x="1043" y="1192"/>
                  </a:cubicBezTo>
                  <a:cubicBezTo>
                    <a:pt x="1108" y="1192"/>
                    <a:pt x="1163" y="1135"/>
                    <a:pt x="1163" y="1069"/>
                  </a:cubicBezTo>
                  <a:cubicBezTo>
                    <a:pt x="1163" y="123"/>
                    <a:pt x="1163" y="123"/>
                    <a:pt x="1163" y="123"/>
                  </a:cubicBezTo>
                  <a:cubicBezTo>
                    <a:pt x="1163" y="56"/>
                    <a:pt x="1108" y="0"/>
                    <a:pt x="1043" y="0"/>
                  </a:cubicBezTo>
                  <a:close/>
                </a:path>
              </a:pathLst>
            </a:custGeom>
            <a:noFill/>
            <a:ln w="25400" cap="flat">
              <a:solidFill>
                <a:srgbClr val="29B5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2" name="Freeform 72">
              <a:extLst>
                <a:ext uri="{FF2B5EF4-FFF2-40B4-BE49-F238E27FC236}">
                  <a16:creationId xmlns:a16="http://schemas.microsoft.com/office/drawing/2014/main" id="{DCBA91F8-8CD8-1C40-BA63-32BFF1DECC2F}"/>
                </a:ext>
              </a:extLst>
            </p:cNvPr>
            <p:cNvSpPr>
              <a:spLocks/>
            </p:cNvSpPr>
            <p:nvPr/>
          </p:nvSpPr>
          <p:spPr bwMode="auto">
            <a:xfrm>
              <a:off x="9835361" y="4580328"/>
              <a:ext cx="75401" cy="120260"/>
            </a:xfrm>
            <a:custGeom>
              <a:avLst/>
              <a:gdLst>
                <a:gd name="T0" fmla="*/ 0 w 237"/>
                <a:gd name="T1" fmla="*/ 0 h 378"/>
                <a:gd name="T2" fmla="*/ 237 w 237"/>
                <a:gd name="T3" fmla="*/ 194 h 378"/>
                <a:gd name="T4" fmla="*/ 0 w 237"/>
                <a:gd name="T5" fmla="*/ 378 h 378"/>
              </a:gdLst>
              <a:ahLst/>
              <a:cxnLst>
                <a:cxn ang="0">
                  <a:pos x="T0" y="T1"/>
                </a:cxn>
                <a:cxn ang="0">
                  <a:pos x="T2" y="T3"/>
                </a:cxn>
                <a:cxn ang="0">
                  <a:pos x="T4" y="T5"/>
                </a:cxn>
              </a:cxnLst>
              <a:rect l="0" t="0" r="r" b="b"/>
              <a:pathLst>
                <a:path w="237" h="378">
                  <a:moveTo>
                    <a:pt x="0" y="0"/>
                  </a:moveTo>
                  <a:lnTo>
                    <a:pt x="237" y="194"/>
                  </a:lnTo>
                  <a:lnTo>
                    <a:pt x="0" y="378"/>
                  </a:lnTo>
                </a:path>
              </a:pathLst>
            </a:cu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863" name="Straight Connector 862">
              <a:extLst>
                <a:ext uri="{FF2B5EF4-FFF2-40B4-BE49-F238E27FC236}">
                  <a16:creationId xmlns:a16="http://schemas.microsoft.com/office/drawing/2014/main" id="{3300A655-B69A-FF4B-BB96-1FBF9F580896}"/>
                </a:ext>
              </a:extLst>
            </p:cNvPr>
            <p:cNvCxnSpPr>
              <a:cxnSpLocks/>
            </p:cNvCxnSpPr>
            <p:nvPr/>
          </p:nvCxnSpPr>
          <p:spPr>
            <a:xfrm>
              <a:off x="9914731" y="4742656"/>
              <a:ext cx="124619" cy="0"/>
            </a:xfrm>
            <a:prstGeom prst="line">
              <a:avLst/>
            </a:pr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864" name="Group 863">
            <a:extLst>
              <a:ext uri="{FF2B5EF4-FFF2-40B4-BE49-F238E27FC236}">
                <a16:creationId xmlns:a16="http://schemas.microsoft.com/office/drawing/2014/main" id="{B8330DA8-1DE1-9A40-AE06-1050137CE51E}"/>
              </a:ext>
            </a:extLst>
          </p:cNvPr>
          <p:cNvGrpSpPr/>
          <p:nvPr/>
        </p:nvGrpSpPr>
        <p:grpSpPr>
          <a:xfrm>
            <a:off x="9663245" y="2477552"/>
            <a:ext cx="549274" cy="549392"/>
            <a:chOff x="9680575" y="2382720"/>
            <a:chExt cx="549274" cy="549392"/>
          </a:xfrm>
        </p:grpSpPr>
        <p:sp>
          <p:nvSpPr>
            <p:cNvPr id="865" name="Freeform 51">
              <a:extLst>
                <a:ext uri="{FF2B5EF4-FFF2-40B4-BE49-F238E27FC236}">
                  <a16:creationId xmlns:a16="http://schemas.microsoft.com/office/drawing/2014/main" id="{3D6A986D-4AA5-8C4A-8A80-9A97BF0C5BD6}"/>
                </a:ext>
              </a:extLst>
            </p:cNvPr>
            <p:cNvSpPr>
              <a:spLocks/>
            </p:cNvSpPr>
            <p:nvPr/>
          </p:nvSpPr>
          <p:spPr bwMode="auto">
            <a:xfrm>
              <a:off x="9680575" y="2382720"/>
              <a:ext cx="549274" cy="549392"/>
            </a:xfrm>
            <a:custGeom>
              <a:avLst/>
              <a:gdLst>
                <a:gd name="T0" fmla="*/ 9290 w 11299"/>
                <a:gd name="T1" fmla="*/ 2010 h 11300"/>
                <a:gd name="T2" fmla="*/ 2010 w 11299"/>
                <a:gd name="T3" fmla="*/ 2010 h 11300"/>
                <a:gd name="T4" fmla="*/ 2010 w 11299"/>
                <a:gd name="T5" fmla="*/ 9290 h 11300"/>
                <a:gd name="T6" fmla="*/ 9290 w 11299"/>
                <a:gd name="T7" fmla="*/ 9290 h 11300"/>
                <a:gd name="T8" fmla="*/ 9290 w 11299"/>
                <a:gd name="T9" fmla="*/ 2010 h 11300"/>
              </a:gdLst>
              <a:ahLst/>
              <a:cxnLst>
                <a:cxn ang="0">
                  <a:pos x="T0" y="T1"/>
                </a:cxn>
                <a:cxn ang="0">
                  <a:pos x="T2" y="T3"/>
                </a:cxn>
                <a:cxn ang="0">
                  <a:pos x="T4" y="T5"/>
                </a:cxn>
                <a:cxn ang="0">
                  <a:pos x="T6" y="T7"/>
                </a:cxn>
                <a:cxn ang="0">
                  <a:pos x="T8" y="T9"/>
                </a:cxn>
              </a:cxnLst>
              <a:rect l="0" t="0" r="r" b="b"/>
              <a:pathLst>
                <a:path w="11299" h="11300">
                  <a:moveTo>
                    <a:pt x="9290" y="2010"/>
                  </a:moveTo>
                  <a:cubicBezTo>
                    <a:pt x="7279" y="0"/>
                    <a:pt x="4020" y="0"/>
                    <a:pt x="2010" y="2010"/>
                  </a:cubicBezTo>
                  <a:cubicBezTo>
                    <a:pt x="0" y="4020"/>
                    <a:pt x="0" y="7280"/>
                    <a:pt x="2010" y="9290"/>
                  </a:cubicBezTo>
                  <a:cubicBezTo>
                    <a:pt x="4020" y="11300"/>
                    <a:pt x="7279" y="11300"/>
                    <a:pt x="9290" y="9290"/>
                  </a:cubicBezTo>
                  <a:cubicBezTo>
                    <a:pt x="11299" y="7280"/>
                    <a:pt x="11299" y="4020"/>
                    <a:pt x="9290" y="2010"/>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866" name="Freeform: Shape 521">
              <a:extLst>
                <a:ext uri="{FF2B5EF4-FFF2-40B4-BE49-F238E27FC236}">
                  <a16:creationId xmlns:a16="http://schemas.microsoft.com/office/drawing/2014/main" id="{E01E42DE-9F10-F34A-A9C1-3F7992271549}"/>
                </a:ext>
              </a:extLst>
            </p:cNvPr>
            <p:cNvSpPr/>
            <p:nvPr/>
          </p:nvSpPr>
          <p:spPr>
            <a:xfrm>
              <a:off x="9820274" y="2571749"/>
              <a:ext cx="276225" cy="202406"/>
            </a:xfrm>
            <a:custGeom>
              <a:avLst/>
              <a:gdLst>
                <a:gd name="connsiteX0" fmla="*/ 0 w 290512"/>
                <a:gd name="connsiteY0" fmla="*/ 88106 h 202406"/>
                <a:gd name="connsiteX1" fmla="*/ 114300 w 290512"/>
                <a:gd name="connsiteY1" fmla="*/ 202406 h 202406"/>
                <a:gd name="connsiteX2" fmla="*/ 290512 w 290512"/>
                <a:gd name="connsiteY2" fmla="*/ 0 h 202406"/>
                <a:gd name="connsiteX0" fmla="*/ 0 w 276225"/>
                <a:gd name="connsiteY0" fmla="*/ 102394 h 202406"/>
                <a:gd name="connsiteX1" fmla="*/ 100013 w 276225"/>
                <a:gd name="connsiteY1" fmla="*/ 202406 h 202406"/>
                <a:gd name="connsiteX2" fmla="*/ 276225 w 276225"/>
                <a:gd name="connsiteY2" fmla="*/ 0 h 202406"/>
              </a:gdLst>
              <a:ahLst/>
              <a:cxnLst>
                <a:cxn ang="0">
                  <a:pos x="connsiteX0" y="connsiteY0"/>
                </a:cxn>
                <a:cxn ang="0">
                  <a:pos x="connsiteX1" y="connsiteY1"/>
                </a:cxn>
                <a:cxn ang="0">
                  <a:pos x="connsiteX2" y="connsiteY2"/>
                </a:cxn>
              </a:cxnLst>
              <a:rect l="l" t="t" r="r" b="b"/>
              <a:pathLst>
                <a:path w="276225" h="202406">
                  <a:moveTo>
                    <a:pt x="0" y="102394"/>
                  </a:moveTo>
                  <a:lnTo>
                    <a:pt x="100013" y="202406"/>
                  </a:lnTo>
                  <a:lnTo>
                    <a:pt x="276225" y="0"/>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867" name="Group 866">
            <a:extLst>
              <a:ext uri="{FF2B5EF4-FFF2-40B4-BE49-F238E27FC236}">
                <a16:creationId xmlns:a16="http://schemas.microsoft.com/office/drawing/2014/main" id="{3523E0C3-9972-374C-8EB1-9EFDD659F2C0}"/>
              </a:ext>
            </a:extLst>
          </p:cNvPr>
          <p:cNvGrpSpPr/>
          <p:nvPr/>
        </p:nvGrpSpPr>
        <p:grpSpPr>
          <a:xfrm>
            <a:off x="9672569" y="3625153"/>
            <a:ext cx="530626" cy="413544"/>
            <a:chOff x="9700421" y="3386138"/>
            <a:chExt cx="530626" cy="413544"/>
          </a:xfrm>
        </p:grpSpPr>
        <p:grpSp>
          <p:nvGrpSpPr>
            <p:cNvPr id="868" name="Group 867">
              <a:extLst>
                <a:ext uri="{FF2B5EF4-FFF2-40B4-BE49-F238E27FC236}">
                  <a16:creationId xmlns:a16="http://schemas.microsoft.com/office/drawing/2014/main" id="{0C70EB10-E56D-6A4A-AB3B-93FA976E1533}"/>
                </a:ext>
              </a:extLst>
            </p:cNvPr>
            <p:cNvGrpSpPr/>
            <p:nvPr/>
          </p:nvGrpSpPr>
          <p:grpSpPr>
            <a:xfrm>
              <a:off x="9700421" y="3386138"/>
              <a:ext cx="530626" cy="413544"/>
              <a:chOff x="9652796" y="3352801"/>
              <a:chExt cx="530626" cy="463549"/>
            </a:xfrm>
          </p:grpSpPr>
          <p:sp>
            <p:nvSpPr>
              <p:cNvPr id="873" name="Freeform 92">
                <a:extLst>
                  <a:ext uri="{FF2B5EF4-FFF2-40B4-BE49-F238E27FC236}">
                    <a16:creationId xmlns:a16="http://schemas.microsoft.com/office/drawing/2014/main" id="{24DE1256-EE2D-544B-B772-1FE55B27157F}"/>
                  </a:ext>
                </a:extLst>
              </p:cNvPr>
              <p:cNvSpPr>
                <a:spLocks/>
              </p:cNvSpPr>
              <p:nvPr/>
            </p:nvSpPr>
            <p:spPr bwMode="auto">
              <a:xfrm>
                <a:off x="9652796"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4" name="Freeform 92">
                <a:extLst>
                  <a:ext uri="{FF2B5EF4-FFF2-40B4-BE49-F238E27FC236}">
                    <a16:creationId xmlns:a16="http://schemas.microsoft.com/office/drawing/2014/main" id="{12D23787-C685-264A-9779-E0E870111DD8}"/>
                  </a:ext>
                </a:extLst>
              </p:cNvPr>
              <p:cNvSpPr>
                <a:spLocks/>
              </p:cNvSpPr>
              <p:nvPr/>
            </p:nvSpPr>
            <p:spPr bwMode="auto">
              <a:xfrm flipH="1">
                <a:off x="10093328"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69" name="Group 868">
              <a:extLst>
                <a:ext uri="{FF2B5EF4-FFF2-40B4-BE49-F238E27FC236}">
                  <a16:creationId xmlns:a16="http://schemas.microsoft.com/office/drawing/2014/main" id="{7D11FFF1-A502-7B43-887F-A6BAE3870E0A}"/>
                </a:ext>
              </a:extLst>
            </p:cNvPr>
            <p:cNvGrpSpPr/>
            <p:nvPr/>
          </p:nvGrpSpPr>
          <p:grpSpPr>
            <a:xfrm>
              <a:off x="9817894" y="3562350"/>
              <a:ext cx="297656" cy="59531"/>
              <a:chOff x="9822656" y="3562350"/>
              <a:chExt cx="297656" cy="59531"/>
            </a:xfrm>
          </p:grpSpPr>
          <p:sp>
            <p:nvSpPr>
              <p:cNvPr id="870" name="Oval 869">
                <a:extLst>
                  <a:ext uri="{FF2B5EF4-FFF2-40B4-BE49-F238E27FC236}">
                    <a16:creationId xmlns:a16="http://schemas.microsoft.com/office/drawing/2014/main" id="{33F5E3F6-97E2-4149-9890-F05FCA1E6BD8}"/>
                  </a:ext>
                </a:extLst>
              </p:cNvPr>
              <p:cNvSpPr/>
              <p:nvPr/>
            </p:nvSpPr>
            <p:spPr>
              <a:xfrm>
                <a:off x="9822656" y="3562350"/>
                <a:ext cx="59531" cy="59531"/>
              </a:xfrm>
              <a:prstGeom prst="ellipse">
                <a:avLst/>
              </a:prstGeom>
              <a:noFill/>
              <a:ln w="25400">
                <a:solidFill>
                  <a:srgbClr val="29B5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Oval 870">
                <a:extLst>
                  <a:ext uri="{FF2B5EF4-FFF2-40B4-BE49-F238E27FC236}">
                    <a16:creationId xmlns:a16="http://schemas.microsoft.com/office/drawing/2014/main" id="{E9882DE5-7ED3-7246-82CA-6DBBA52F6FFB}"/>
                  </a:ext>
                </a:extLst>
              </p:cNvPr>
              <p:cNvSpPr/>
              <p:nvPr/>
            </p:nvSpPr>
            <p:spPr>
              <a:xfrm>
                <a:off x="9941718" y="3562350"/>
                <a:ext cx="59531" cy="59531"/>
              </a:xfrm>
              <a:prstGeom prst="ellipse">
                <a:avLst/>
              </a:prstGeom>
              <a:noFill/>
              <a:ln w="25400">
                <a:solidFill>
                  <a:srgbClr val="29B5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07153ACF-49DB-074A-8AFF-7E4DADBC14F9}"/>
                  </a:ext>
                </a:extLst>
              </p:cNvPr>
              <p:cNvSpPr/>
              <p:nvPr/>
            </p:nvSpPr>
            <p:spPr>
              <a:xfrm>
                <a:off x="10060781" y="3562350"/>
                <a:ext cx="59531" cy="59531"/>
              </a:xfrm>
              <a:prstGeom prst="ellipse">
                <a:avLst/>
              </a:prstGeom>
              <a:noFill/>
              <a:ln w="25400">
                <a:solidFill>
                  <a:srgbClr val="29B5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75" name="Group 874">
            <a:extLst>
              <a:ext uri="{FF2B5EF4-FFF2-40B4-BE49-F238E27FC236}">
                <a16:creationId xmlns:a16="http://schemas.microsoft.com/office/drawing/2014/main" id="{6154D77E-50D8-8346-9545-1563639E1239}"/>
              </a:ext>
            </a:extLst>
          </p:cNvPr>
          <p:cNvGrpSpPr/>
          <p:nvPr/>
        </p:nvGrpSpPr>
        <p:grpSpPr>
          <a:xfrm>
            <a:off x="4574510" y="2501480"/>
            <a:ext cx="566501" cy="525464"/>
            <a:chOff x="4581517" y="2421731"/>
            <a:chExt cx="566501" cy="525464"/>
          </a:xfrm>
        </p:grpSpPr>
        <p:grpSp>
          <p:nvGrpSpPr>
            <p:cNvPr id="876" name="Group 875">
              <a:extLst>
                <a:ext uri="{FF2B5EF4-FFF2-40B4-BE49-F238E27FC236}">
                  <a16:creationId xmlns:a16="http://schemas.microsoft.com/office/drawing/2014/main" id="{066F7FC3-2A09-F34A-A7A0-B9221A7C35B7}"/>
                </a:ext>
              </a:extLst>
            </p:cNvPr>
            <p:cNvGrpSpPr/>
            <p:nvPr/>
          </p:nvGrpSpPr>
          <p:grpSpPr>
            <a:xfrm>
              <a:off x="4700404" y="2524375"/>
              <a:ext cx="332290" cy="196414"/>
              <a:chOff x="6453188" y="2598738"/>
              <a:chExt cx="392113" cy="231776"/>
            </a:xfrm>
          </p:grpSpPr>
          <p:sp>
            <p:nvSpPr>
              <p:cNvPr id="882" name="Rectangle 224">
                <a:extLst>
                  <a:ext uri="{FF2B5EF4-FFF2-40B4-BE49-F238E27FC236}">
                    <a16:creationId xmlns:a16="http://schemas.microsoft.com/office/drawing/2014/main" id="{3B0094A6-BFB1-0540-AF37-D041AF97656D}"/>
                  </a:ext>
                </a:extLst>
              </p:cNvPr>
              <p:cNvSpPr>
                <a:spLocks noChangeArrowheads="1"/>
              </p:cNvSpPr>
              <p:nvPr/>
            </p:nvSpPr>
            <p:spPr bwMode="auto">
              <a:xfrm>
                <a:off x="6523038" y="2690813"/>
                <a:ext cx="68263" cy="139700"/>
              </a:xfrm>
              <a:prstGeom prst="rect">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83" name="Rectangle 225">
                <a:extLst>
                  <a:ext uri="{FF2B5EF4-FFF2-40B4-BE49-F238E27FC236}">
                    <a16:creationId xmlns:a16="http://schemas.microsoft.com/office/drawing/2014/main" id="{D9118452-B1A4-DD4E-B77C-15AF021BCE4F}"/>
                  </a:ext>
                </a:extLst>
              </p:cNvPr>
              <p:cNvSpPr>
                <a:spLocks noChangeArrowheads="1"/>
              </p:cNvSpPr>
              <p:nvPr/>
            </p:nvSpPr>
            <p:spPr bwMode="auto">
              <a:xfrm>
                <a:off x="6637338" y="2736851"/>
                <a:ext cx="69850" cy="93663"/>
              </a:xfrm>
              <a:prstGeom prst="rect">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84" name="Rectangle 226">
                <a:extLst>
                  <a:ext uri="{FF2B5EF4-FFF2-40B4-BE49-F238E27FC236}">
                    <a16:creationId xmlns:a16="http://schemas.microsoft.com/office/drawing/2014/main" id="{3FA6E9A6-F7D0-3D44-8293-B0118A9E0373}"/>
                  </a:ext>
                </a:extLst>
              </p:cNvPr>
              <p:cNvSpPr>
                <a:spLocks noChangeArrowheads="1"/>
              </p:cNvSpPr>
              <p:nvPr/>
            </p:nvSpPr>
            <p:spPr bwMode="auto">
              <a:xfrm>
                <a:off x="6753226" y="2598738"/>
                <a:ext cx="69850" cy="231775"/>
              </a:xfrm>
              <a:prstGeom prst="rect">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85" name="Freeform 227">
                <a:extLst>
                  <a:ext uri="{FF2B5EF4-FFF2-40B4-BE49-F238E27FC236}">
                    <a16:creationId xmlns:a16="http://schemas.microsoft.com/office/drawing/2014/main" id="{7E3DDD43-77DC-F146-988C-4A8FD02915A9}"/>
                  </a:ext>
                </a:extLst>
              </p:cNvPr>
              <p:cNvSpPr>
                <a:spLocks/>
              </p:cNvSpPr>
              <p:nvPr/>
            </p:nvSpPr>
            <p:spPr bwMode="auto">
              <a:xfrm>
                <a:off x="6453188" y="2598738"/>
                <a:ext cx="392113" cy="231775"/>
              </a:xfrm>
              <a:custGeom>
                <a:avLst/>
                <a:gdLst>
                  <a:gd name="T0" fmla="*/ 0 w 247"/>
                  <a:gd name="T1" fmla="*/ 0 h 146"/>
                  <a:gd name="T2" fmla="*/ 0 w 247"/>
                  <a:gd name="T3" fmla="*/ 146 h 146"/>
                  <a:gd name="T4" fmla="*/ 247 w 247"/>
                  <a:gd name="T5" fmla="*/ 146 h 146"/>
                </a:gdLst>
                <a:ahLst/>
                <a:cxnLst>
                  <a:cxn ang="0">
                    <a:pos x="T0" y="T1"/>
                  </a:cxn>
                  <a:cxn ang="0">
                    <a:pos x="T2" y="T3"/>
                  </a:cxn>
                  <a:cxn ang="0">
                    <a:pos x="T4" y="T5"/>
                  </a:cxn>
                </a:cxnLst>
                <a:rect l="0" t="0" r="r" b="b"/>
                <a:pathLst>
                  <a:path w="247" h="146">
                    <a:moveTo>
                      <a:pt x="0" y="0"/>
                    </a:moveTo>
                    <a:lnTo>
                      <a:pt x="0" y="146"/>
                    </a:lnTo>
                    <a:lnTo>
                      <a:pt x="247" y="146"/>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877" name="Group 37">
              <a:extLst>
                <a:ext uri="{FF2B5EF4-FFF2-40B4-BE49-F238E27FC236}">
                  <a16:creationId xmlns:a16="http://schemas.microsoft.com/office/drawing/2014/main" id="{2E6B826B-0B6D-F14A-BD80-7FB8A6051967}"/>
                </a:ext>
              </a:extLst>
            </p:cNvPr>
            <p:cNvGrpSpPr>
              <a:grpSpLocks noChangeAspect="1"/>
            </p:cNvGrpSpPr>
            <p:nvPr/>
          </p:nvGrpSpPr>
          <p:grpSpPr bwMode="auto">
            <a:xfrm>
              <a:off x="4581517" y="2421731"/>
              <a:ext cx="566501" cy="525464"/>
              <a:chOff x="3882" y="3344"/>
              <a:chExt cx="1836" cy="1703"/>
            </a:xfrm>
          </p:grpSpPr>
          <p:sp>
            <p:nvSpPr>
              <p:cNvPr id="878" name="Freeform 38">
                <a:extLst>
                  <a:ext uri="{FF2B5EF4-FFF2-40B4-BE49-F238E27FC236}">
                    <a16:creationId xmlns:a16="http://schemas.microsoft.com/office/drawing/2014/main" id="{891445CC-1081-6C47-B13C-204C4F3F8A3A}"/>
                  </a:ext>
                </a:extLst>
              </p:cNvPr>
              <p:cNvSpPr>
                <a:spLocks/>
              </p:cNvSpPr>
              <p:nvPr/>
            </p:nvSpPr>
            <p:spPr bwMode="auto">
              <a:xfrm>
                <a:off x="3889" y="3344"/>
                <a:ext cx="1829" cy="1461"/>
              </a:xfrm>
              <a:custGeom>
                <a:avLst/>
                <a:gdLst>
                  <a:gd name="T0" fmla="*/ 945 w 1035"/>
                  <a:gd name="T1" fmla="*/ 825 h 825"/>
                  <a:gd name="T2" fmla="*/ 90 w 1035"/>
                  <a:gd name="T3" fmla="*/ 825 h 825"/>
                  <a:gd name="T4" fmla="*/ 0 w 1035"/>
                  <a:gd name="T5" fmla="*/ 735 h 825"/>
                  <a:gd name="T6" fmla="*/ 0 w 1035"/>
                  <a:gd name="T7" fmla="*/ 90 h 825"/>
                  <a:gd name="T8" fmla="*/ 90 w 1035"/>
                  <a:gd name="T9" fmla="*/ 0 h 825"/>
                  <a:gd name="T10" fmla="*/ 189 w 1035"/>
                  <a:gd name="T11" fmla="*/ 0 h 825"/>
                  <a:gd name="T12" fmla="*/ 490 w 1035"/>
                  <a:gd name="T13" fmla="*/ 0 h 825"/>
                  <a:gd name="T14" fmla="*/ 855 w 1035"/>
                  <a:gd name="T15" fmla="*/ 0 h 825"/>
                  <a:gd name="T16" fmla="*/ 945 w 1035"/>
                  <a:gd name="T17" fmla="*/ 0 h 825"/>
                  <a:gd name="T18" fmla="*/ 1035 w 1035"/>
                  <a:gd name="T19" fmla="*/ 90 h 825"/>
                  <a:gd name="T20" fmla="*/ 1035 w 1035"/>
                  <a:gd name="T21" fmla="*/ 735 h 825"/>
                  <a:gd name="T22" fmla="*/ 945 w 1035"/>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5" h="825">
                    <a:moveTo>
                      <a:pt x="945" y="825"/>
                    </a:moveTo>
                    <a:cubicBezTo>
                      <a:pt x="90" y="825"/>
                      <a:pt x="90" y="825"/>
                      <a:pt x="90" y="825"/>
                    </a:cubicBezTo>
                    <a:cubicBezTo>
                      <a:pt x="40" y="825"/>
                      <a:pt x="0" y="785"/>
                      <a:pt x="0" y="735"/>
                    </a:cubicBezTo>
                    <a:cubicBezTo>
                      <a:pt x="0" y="90"/>
                      <a:pt x="0" y="90"/>
                      <a:pt x="0" y="90"/>
                    </a:cubicBezTo>
                    <a:cubicBezTo>
                      <a:pt x="0" y="40"/>
                      <a:pt x="40" y="0"/>
                      <a:pt x="90" y="0"/>
                    </a:cubicBezTo>
                    <a:cubicBezTo>
                      <a:pt x="189" y="0"/>
                      <a:pt x="189" y="0"/>
                      <a:pt x="189" y="0"/>
                    </a:cubicBezTo>
                    <a:cubicBezTo>
                      <a:pt x="490" y="0"/>
                      <a:pt x="490" y="0"/>
                      <a:pt x="490" y="0"/>
                    </a:cubicBezTo>
                    <a:cubicBezTo>
                      <a:pt x="855" y="0"/>
                      <a:pt x="855" y="0"/>
                      <a:pt x="855" y="0"/>
                    </a:cubicBezTo>
                    <a:cubicBezTo>
                      <a:pt x="945" y="0"/>
                      <a:pt x="945" y="0"/>
                      <a:pt x="945" y="0"/>
                    </a:cubicBezTo>
                    <a:cubicBezTo>
                      <a:pt x="995" y="0"/>
                      <a:pt x="1035" y="40"/>
                      <a:pt x="1035" y="90"/>
                    </a:cubicBezTo>
                    <a:cubicBezTo>
                      <a:pt x="1035" y="735"/>
                      <a:pt x="1035" y="735"/>
                      <a:pt x="1035" y="735"/>
                    </a:cubicBezTo>
                    <a:cubicBezTo>
                      <a:pt x="1035" y="785"/>
                      <a:pt x="995" y="825"/>
                      <a:pt x="945" y="825"/>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9" name="Line 39">
                <a:extLst>
                  <a:ext uri="{FF2B5EF4-FFF2-40B4-BE49-F238E27FC236}">
                    <a16:creationId xmlns:a16="http://schemas.microsoft.com/office/drawing/2014/main" id="{977030EB-D70D-CB4A-B181-B646C234B6F8}"/>
                  </a:ext>
                </a:extLst>
              </p:cNvPr>
              <p:cNvSpPr>
                <a:spLocks noChangeShapeType="1"/>
              </p:cNvSpPr>
              <p:nvPr/>
            </p:nvSpPr>
            <p:spPr bwMode="auto">
              <a:xfrm>
                <a:off x="3882" y="4525"/>
                <a:ext cx="1831"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0" name="Line 40">
                <a:extLst>
                  <a:ext uri="{FF2B5EF4-FFF2-40B4-BE49-F238E27FC236}">
                    <a16:creationId xmlns:a16="http://schemas.microsoft.com/office/drawing/2014/main" id="{266BCD95-6B16-C947-9B53-F97863A2A9C0}"/>
                  </a:ext>
                </a:extLst>
              </p:cNvPr>
              <p:cNvSpPr>
                <a:spLocks noChangeShapeType="1"/>
              </p:cNvSpPr>
              <p:nvPr/>
            </p:nvSpPr>
            <p:spPr bwMode="auto">
              <a:xfrm>
                <a:off x="4804" y="4814"/>
                <a:ext cx="0" cy="233"/>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1" name="Line 41">
                <a:extLst>
                  <a:ext uri="{FF2B5EF4-FFF2-40B4-BE49-F238E27FC236}">
                    <a16:creationId xmlns:a16="http://schemas.microsoft.com/office/drawing/2014/main" id="{6ECB66C4-2172-6749-914B-8B8AA59ACA48}"/>
                  </a:ext>
                </a:extLst>
              </p:cNvPr>
              <p:cNvSpPr>
                <a:spLocks noChangeShapeType="1"/>
              </p:cNvSpPr>
              <p:nvPr/>
            </p:nvSpPr>
            <p:spPr bwMode="auto">
              <a:xfrm>
                <a:off x="4219" y="5030"/>
                <a:ext cx="1169"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86" name="Group 885">
            <a:extLst>
              <a:ext uri="{FF2B5EF4-FFF2-40B4-BE49-F238E27FC236}">
                <a16:creationId xmlns:a16="http://schemas.microsoft.com/office/drawing/2014/main" id="{5359572D-D9E5-7147-BB7B-639DE6EDE892}"/>
              </a:ext>
            </a:extLst>
          </p:cNvPr>
          <p:cNvGrpSpPr/>
          <p:nvPr/>
        </p:nvGrpSpPr>
        <p:grpSpPr>
          <a:xfrm>
            <a:off x="10664931" y="3506884"/>
            <a:ext cx="525463" cy="531813"/>
            <a:chOff x="849312" y="2363788"/>
            <a:chExt cx="525463" cy="531813"/>
          </a:xfrm>
        </p:grpSpPr>
        <p:sp>
          <p:nvSpPr>
            <p:cNvPr id="887" name="Oval 541">
              <a:extLst>
                <a:ext uri="{FF2B5EF4-FFF2-40B4-BE49-F238E27FC236}">
                  <a16:creationId xmlns:a16="http://schemas.microsoft.com/office/drawing/2014/main" id="{60DF8321-548C-E246-90D0-D5F46B1E3CE1}"/>
                </a:ext>
              </a:extLst>
            </p:cNvPr>
            <p:cNvSpPr>
              <a:spLocks noChangeArrowheads="1"/>
            </p:cNvSpPr>
            <p:nvPr/>
          </p:nvSpPr>
          <p:spPr bwMode="auto">
            <a:xfrm>
              <a:off x="849312" y="2363788"/>
              <a:ext cx="438150" cy="185737"/>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8" name="Freeform 542">
              <a:extLst>
                <a:ext uri="{FF2B5EF4-FFF2-40B4-BE49-F238E27FC236}">
                  <a16:creationId xmlns:a16="http://schemas.microsoft.com/office/drawing/2014/main" id="{51BAE6AB-98B2-6D47-9243-35C65A4AC9FF}"/>
                </a:ext>
              </a:extLst>
            </p:cNvPr>
            <p:cNvSpPr>
              <a:spLocks/>
            </p:cNvSpPr>
            <p:nvPr/>
          </p:nvSpPr>
          <p:spPr bwMode="auto">
            <a:xfrm>
              <a:off x="849312" y="2549526"/>
              <a:ext cx="254000" cy="92075"/>
            </a:xfrm>
            <a:custGeom>
              <a:avLst/>
              <a:gdLst>
                <a:gd name="T0" fmla="*/ 44 w 44"/>
                <a:gd name="T1" fmla="*/ 16 h 16"/>
                <a:gd name="T2" fmla="*/ 38 w 44"/>
                <a:gd name="T3" fmla="*/ 16 h 16"/>
                <a:gd name="T4" fmla="*/ 0 w 44"/>
                <a:gd name="T5" fmla="*/ 0 h 16"/>
              </a:gdLst>
              <a:ahLst/>
              <a:cxnLst>
                <a:cxn ang="0">
                  <a:pos x="T0" y="T1"/>
                </a:cxn>
                <a:cxn ang="0">
                  <a:pos x="T2" y="T3"/>
                </a:cxn>
                <a:cxn ang="0">
                  <a:pos x="T4" y="T5"/>
                </a:cxn>
              </a:cxnLst>
              <a:rect l="0" t="0" r="r" b="b"/>
              <a:pathLst>
                <a:path w="44" h="16">
                  <a:moveTo>
                    <a:pt x="44" y="16"/>
                  </a:moveTo>
                  <a:cubicBezTo>
                    <a:pt x="42" y="16"/>
                    <a:pt x="40"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9" name="Freeform 543">
              <a:extLst>
                <a:ext uri="{FF2B5EF4-FFF2-40B4-BE49-F238E27FC236}">
                  <a16:creationId xmlns:a16="http://schemas.microsoft.com/office/drawing/2014/main" id="{57D027D4-E25B-BB45-90F1-896EFD7C9BB0}"/>
                </a:ext>
              </a:extLst>
            </p:cNvPr>
            <p:cNvSpPr>
              <a:spLocks/>
            </p:cNvSpPr>
            <p:nvPr/>
          </p:nvSpPr>
          <p:spPr bwMode="auto">
            <a:xfrm>
              <a:off x="849312" y="2652713"/>
              <a:ext cx="219075" cy="92075"/>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0" name="Freeform 544">
              <a:extLst>
                <a:ext uri="{FF2B5EF4-FFF2-40B4-BE49-F238E27FC236}">
                  <a16:creationId xmlns:a16="http://schemas.microsoft.com/office/drawing/2014/main" id="{D47E2E2F-5BFA-764E-8EFA-F117CFB6C2B2}"/>
                </a:ext>
              </a:extLst>
            </p:cNvPr>
            <p:cNvSpPr>
              <a:spLocks/>
            </p:cNvSpPr>
            <p:nvPr/>
          </p:nvSpPr>
          <p:spPr bwMode="auto">
            <a:xfrm>
              <a:off x="849312" y="2455863"/>
              <a:ext cx="219075" cy="393700"/>
            </a:xfrm>
            <a:custGeom>
              <a:avLst/>
              <a:gdLst>
                <a:gd name="T0" fmla="*/ 38 w 38"/>
                <a:gd name="T1" fmla="*/ 68 h 68"/>
                <a:gd name="T2" fmla="*/ 0 w 38"/>
                <a:gd name="T3" fmla="*/ 52 h 68"/>
                <a:gd name="T4" fmla="*/ 0 w 38"/>
                <a:gd name="T5" fmla="*/ 0 h 68"/>
              </a:gdLst>
              <a:ahLst/>
              <a:cxnLst>
                <a:cxn ang="0">
                  <a:pos x="T0" y="T1"/>
                </a:cxn>
                <a:cxn ang="0">
                  <a:pos x="T2" y="T3"/>
                </a:cxn>
                <a:cxn ang="0">
                  <a:pos x="T4" y="T5"/>
                </a:cxn>
              </a:cxnLst>
              <a:rect l="0" t="0" r="r" b="b"/>
              <a:pathLst>
                <a:path w="38" h="68">
                  <a:moveTo>
                    <a:pt x="38" y="68"/>
                  </a:moveTo>
                  <a:cubicBezTo>
                    <a:pt x="17" y="68"/>
                    <a:pt x="0" y="61"/>
                    <a:pt x="0" y="52"/>
                  </a:cubicBezTo>
                  <a:cubicBezTo>
                    <a:pt x="0" y="0"/>
                    <a:pt x="0" y="0"/>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1" name="Line 545">
              <a:extLst>
                <a:ext uri="{FF2B5EF4-FFF2-40B4-BE49-F238E27FC236}">
                  <a16:creationId xmlns:a16="http://schemas.microsoft.com/office/drawing/2014/main" id="{12BC8FF2-0010-3E4D-A023-B9ECE51022C0}"/>
                </a:ext>
              </a:extLst>
            </p:cNvPr>
            <p:cNvSpPr>
              <a:spLocks noChangeShapeType="1"/>
            </p:cNvSpPr>
            <p:nvPr/>
          </p:nvSpPr>
          <p:spPr bwMode="auto">
            <a:xfrm>
              <a:off x="1287462" y="2455863"/>
              <a:ext cx="0" cy="128587"/>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2" name="Freeform 546">
              <a:extLst>
                <a:ext uri="{FF2B5EF4-FFF2-40B4-BE49-F238E27FC236}">
                  <a16:creationId xmlns:a16="http://schemas.microsoft.com/office/drawing/2014/main" id="{0E423300-C155-514D-9542-2C64DC4F0073}"/>
                </a:ext>
              </a:extLst>
            </p:cNvPr>
            <p:cNvSpPr>
              <a:spLocks/>
            </p:cNvSpPr>
            <p:nvPr/>
          </p:nvSpPr>
          <p:spPr bwMode="auto">
            <a:xfrm>
              <a:off x="1311275" y="2698751"/>
              <a:ext cx="57150" cy="58737"/>
            </a:xfrm>
            <a:custGeom>
              <a:avLst/>
              <a:gdLst>
                <a:gd name="T0" fmla="*/ 36 w 36"/>
                <a:gd name="T1" fmla="*/ 0 h 37"/>
                <a:gd name="T2" fmla="*/ 36 w 36"/>
                <a:gd name="T3" fmla="*/ 37 h 37"/>
                <a:gd name="T4" fmla="*/ 0 w 36"/>
                <a:gd name="T5" fmla="*/ 37 h 37"/>
              </a:gdLst>
              <a:ahLst/>
              <a:cxnLst>
                <a:cxn ang="0">
                  <a:pos x="T0" y="T1"/>
                </a:cxn>
                <a:cxn ang="0">
                  <a:pos x="T2" y="T3"/>
                </a:cxn>
                <a:cxn ang="0">
                  <a:pos x="T4" y="T5"/>
                </a:cxn>
              </a:cxnLst>
              <a:rect l="0" t="0" r="r" b="b"/>
              <a:pathLst>
                <a:path w="36" h="37">
                  <a:moveTo>
                    <a:pt x="36" y="0"/>
                  </a:moveTo>
                  <a:lnTo>
                    <a:pt x="36" y="37"/>
                  </a:lnTo>
                  <a:lnTo>
                    <a:pt x="0" y="37"/>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3" name="Freeform 547">
              <a:extLst>
                <a:ext uri="{FF2B5EF4-FFF2-40B4-BE49-F238E27FC236}">
                  <a16:creationId xmlns:a16="http://schemas.microsoft.com/office/drawing/2014/main" id="{7A970801-6514-4F45-B3F7-AFAF5CFC906C}"/>
                </a:ext>
              </a:extLst>
            </p:cNvPr>
            <p:cNvSpPr>
              <a:spLocks/>
            </p:cNvSpPr>
            <p:nvPr/>
          </p:nvSpPr>
          <p:spPr bwMode="auto">
            <a:xfrm>
              <a:off x="1166812" y="2687638"/>
              <a:ext cx="201613" cy="69850"/>
            </a:xfrm>
            <a:custGeom>
              <a:avLst/>
              <a:gdLst>
                <a:gd name="T0" fmla="*/ 0 w 35"/>
                <a:gd name="T1" fmla="*/ 12 h 12"/>
                <a:gd name="T2" fmla="*/ 17 w 35"/>
                <a:gd name="T3" fmla="*/ 0 h 12"/>
                <a:gd name="T4" fmla="*/ 35 w 35"/>
                <a:gd name="T5" fmla="*/ 12 h 12"/>
              </a:gdLst>
              <a:ahLst/>
              <a:cxnLst>
                <a:cxn ang="0">
                  <a:pos x="T0" y="T1"/>
                </a:cxn>
                <a:cxn ang="0">
                  <a:pos x="T2" y="T3"/>
                </a:cxn>
                <a:cxn ang="0">
                  <a:pos x="T4" y="T5"/>
                </a:cxn>
              </a:cxnLst>
              <a:rect l="0" t="0" r="r" b="b"/>
              <a:pathLst>
                <a:path w="35" h="12">
                  <a:moveTo>
                    <a:pt x="0" y="12"/>
                  </a:moveTo>
                  <a:cubicBezTo>
                    <a:pt x="2" y="5"/>
                    <a:pt x="9" y="0"/>
                    <a:pt x="17" y="0"/>
                  </a:cubicBezTo>
                  <a:cubicBezTo>
                    <a:pt x="25" y="0"/>
                    <a:pt x="32" y="5"/>
                    <a:pt x="35" y="12"/>
                  </a:cubicBez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4" name="Freeform 548">
              <a:extLst>
                <a:ext uri="{FF2B5EF4-FFF2-40B4-BE49-F238E27FC236}">
                  <a16:creationId xmlns:a16="http://schemas.microsoft.com/office/drawing/2014/main" id="{3B145033-805D-BB45-B88A-7BFF59584E62}"/>
                </a:ext>
              </a:extLst>
            </p:cNvPr>
            <p:cNvSpPr>
              <a:spLocks/>
            </p:cNvSpPr>
            <p:nvPr/>
          </p:nvSpPr>
          <p:spPr bwMode="auto">
            <a:xfrm>
              <a:off x="1173162" y="2825751"/>
              <a:ext cx="57150" cy="58737"/>
            </a:xfrm>
            <a:custGeom>
              <a:avLst/>
              <a:gdLst>
                <a:gd name="T0" fmla="*/ 0 w 36"/>
                <a:gd name="T1" fmla="*/ 37 h 37"/>
                <a:gd name="T2" fmla="*/ 0 w 36"/>
                <a:gd name="T3" fmla="*/ 0 h 37"/>
                <a:gd name="T4" fmla="*/ 36 w 36"/>
                <a:gd name="T5" fmla="*/ 0 h 37"/>
              </a:gdLst>
              <a:ahLst/>
              <a:cxnLst>
                <a:cxn ang="0">
                  <a:pos x="T0" y="T1"/>
                </a:cxn>
                <a:cxn ang="0">
                  <a:pos x="T2" y="T3"/>
                </a:cxn>
                <a:cxn ang="0">
                  <a:pos x="T4" y="T5"/>
                </a:cxn>
              </a:cxnLst>
              <a:rect l="0" t="0" r="r" b="b"/>
              <a:pathLst>
                <a:path w="36" h="37">
                  <a:moveTo>
                    <a:pt x="0" y="37"/>
                  </a:moveTo>
                  <a:lnTo>
                    <a:pt x="0" y="0"/>
                  </a:lnTo>
                  <a:lnTo>
                    <a:pt x="36" y="0"/>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5" name="Freeform 549">
              <a:extLst>
                <a:ext uri="{FF2B5EF4-FFF2-40B4-BE49-F238E27FC236}">
                  <a16:creationId xmlns:a16="http://schemas.microsoft.com/office/drawing/2014/main" id="{949D654F-810B-5B4A-856C-EABB5CCE4847}"/>
                </a:ext>
              </a:extLst>
            </p:cNvPr>
            <p:cNvSpPr>
              <a:spLocks/>
            </p:cNvSpPr>
            <p:nvPr/>
          </p:nvSpPr>
          <p:spPr bwMode="auto">
            <a:xfrm>
              <a:off x="1173162" y="2825751"/>
              <a:ext cx="201613" cy="69850"/>
            </a:xfrm>
            <a:custGeom>
              <a:avLst/>
              <a:gdLst>
                <a:gd name="T0" fmla="*/ 35 w 35"/>
                <a:gd name="T1" fmla="*/ 0 h 12"/>
                <a:gd name="T2" fmla="*/ 18 w 35"/>
                <a:gd name="T3" fmla="*/ 12 h 12"/>
                <a:gd name="T4" fmla="*/ 0 w 35"/>
                <a:gd name="T5" fmla="*/ 0 h 12"/>
              </a:gdLst>
              <a:ahLst/>
              <a:cxnLst>
                <a:cxn ang="0">
                  <a:pos x="T0" y="T1"/>
                </a:cxn>
                <a:cxn ang="0">
                  <a:pos x="T2" y="T3"/>
                </a:cxn>
                <a:cxn ang="0">
                  <a:pos x="T4" y="T5"/>
                </a:cxn>
              </a:cxnLst>
              <a:rect l="0" t="0" r="r" b="b"/>
              <a:pathLst>
                <a:path w="35" h="12">
                  <a:moveTo>
                    <a:pt x="35" y="0"/>
                  </a:moveTo>
                  <a:cubicBezTo>
                    <a:pt x="32" y="7"/>
                    <a:pt x="26" y="12"/>
                    <a:pt x="18" y="12"/>
                  </a:cubicBezTo>
                  <a:cubicBezTo>
                    <a:pt x="10" y="12"/>
                    <a:pt x="3" y="7"/>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96" name="Group 102">
            <a:extLst>
              <a:ext uri="{FF2B5EF4-FFF2-40B4-BE49-F238E27FC236}">
                <a16:creationId xmlns:a16="http://schemas.microsoft.com/office/drawing/2014/main" id="{AD794DF4-5FD8-0442-A190-17DAA351E9C6}"/>
              </a:ext>
            </a:extLst>
          </p:cNvPr>
          <p:cNvGrpSpPr>
            <a:grpSpLocks noChangeAspect="1"/>
          </p:cNvGrpSpPr>
          <p:nvPr/>
        </p:nvGrpSpPr>
        <p:grpSpPr bwMode="auto">
          <a:xfrm rot="18269134">
            <a:off x="2838465" y="4613651"/>
            <a:ext cx="272546" cy="491541"/>
            <a:chOff x="4138" y="1889"/>
            <a:chExt cx="1252" cy="2258"/>
          </a:xfrm>
        </p:grpSpPr>
        <p:sp>
          <p:nvSpPr>
            <p:cNvPr id="897" name="Freeform 103">
              <a:extLst>
                <a:ext uri="{FF2B5EF4-FFF2-40B4-BE49-F238E27FC236}">
                  <a16:creationId xmlns:a16="http://schemas.microsoft.com/office/drawing/2014/main" id="{3182355D-4A74-C64B-8C88-03D2A1C2D102}"/>
                </a:ext>
              </a:extLst>
            </p:cNvPr>
            <p:cNvSpPr>
              <a:spLocks/>
            </p:cNvSpPr>
            <p:nvPr/>
          </p:nvSpPr>
          <p:spPr bwMode="auto">
            <a:xfrm>
              <a:off x="4138" y="1889"/>
              <a:ext cx="1252" cy="2258"/>
            </a:xfrm>
            <a:custGeom>
              <a:avLst/>
              <a:gdLst>
                <a:gd name="T0" fmla="*/ 0 w 708"/>
                <a:gd name="T1" fmla="*/ 1209 h 1277"/>
                <a:gd name="T2" fmla="*/ 68 w 708"/>
                <a:gd name="T3" fmla="*/ 1277 h 1277"/>
                <a:gd name="T4" fmla="*/ 640 w 708"/>
                <a:gd name="T5" fmla="*/ 1277 h 1277"/>
                <a:gd name="T6" fmla="*/ 708 w 708"/>
                <a:gd name="T7" fmla="*/ 1209 h 1277"/>
                <a:gd name="T8" fmla="*/ 708 w 708"/>
                <a:gd name="T9" fmla="*/ 387 h 1277"/>
                <a:gd name="T10" fmla="*/ 664 w 708"/>
                <a:gd name="T11" fmla="*/ 281 h 1277"/>
                <a:gd name="T12" fmla="*/ 415 w 708"/>
                <a:gd name="T13" fmla="*/ 32 h 1277"/>
                <a:gd name="T14" fmla="*/ 301 w 708"/>
                <a:gd name="T15" fmla="*/ 32 h 1277"/>
                <a:gd name="T16" fmla="*/ 44 w 708"/>
                <a:gd name="T17" fmla="*/ 289 h 1277"/>
                <a:gd name="T18" fmla="*/ 4 w 708"/>
                <a:gd name="T19" fmla="*/ 385 h 1277"/>
                <a:gd name="T20" fmla="*/ 0 w 708"/>
                <a:gd name="T21" fmla="*/ 1209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8" h="1277">
                  <a:moveTo>
                    <a:pt x="0" y="1209"/>
                  </a:moveTo>
                  <a:cubicBezTo>
                    <a:pt x="0" y="1247"/>
                    <a:pt x="30" y="1277"/>
                    <a:pt x="68" y="1277"/>
                  </a:cubicBezTo>
                  <a:cubicBezTo>
                    <a:pt x="640" y="1277"/>
                    <a:pt x="640" y="1277"/>
                    <a:pt x="640" y="1277"/>
                  </a:cubicBezTo>
                  <a:cubicBezTo>
                    <a:pt x="678" y="1277"/>
                    <a:pt x="708" y="1247"/>
                    <a:pt x="708" y="1209"/>
                  </a:cubicBezTo>
                  <a:cubicBezTo>
                    <a:pt x="708" y="387"/>
                    <a:pt x="708" y="387"/>
                    <a:pt x="708" y="387"/>
                  </a:cubicBezTo>
                  <a:cubicBezTo>
                    <a:pt x="708" y="347"/>
                    <a:pt x="692" y="309"/>
                    <a:pt x="664" y="281"/>
                  </a:cubicBezTo>
                  <a:cubicBezTo>
                    <a:pt x="415" y="32"/>
                    <a:pt x="415" y="32"/>
                    <a:pt x="415" y="32"/>
                  </a:cubicBezTo>
                  <a:cubicBezTo>
                    <a:pt x="383" y="0"/>
                    <a:pt x="333" y="0"/>
                    <a:pt x="301" y="32"/>
                  </a:cubicBezTo>
                  <a:cubicBezTo>
                    <a:pt x="44" y="289"/>
                    <a:pt x="44" y="289"/>
                    <a:pt x="44" y="289"/>
                  </a:cubicBezTo>
                  <a:cubicBezTo>
                    <a:pt x="18" y="315"/>
                    <a:pt x="4" y="349"/>
                    <a:pt x="4" y="385"/>
                  </a:cubicBezTo>
                  <a:lnTo>
                    <a:pt x="0" y="1209"/>
                  </a:lnTo>
                  <a:close/>
                </a:path>
              </a:pathLst>
            </a:cu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 name="Oval 104">
              <a:extLst>
                <a:ext uri="{FF2B5EF4-FFF2-40B4-BE49-F238E27FC236}">
                  <a16:creationId xmlns:a16="http://schemas.microsoft.com/office/drawing/2014/main" id="{7A42D03C-E415-BD46-8DDE-339F2680513A}"/>
                </a:ext>
              </a:extLst>
            </p:cNvPr>
            <p:cNvSpPr>
              <a:spLocks noChangeArrowheads="1"/>
            </p:cNvSpPr>
            <p:nvPr/>
          </p:nvSpPr>
          <p:spPr bwMode="auto">
            <a:xfrm>
              <a:off x="4626" y="2393"/>
              <a:ext cx="265" cy="266"/>
            </a:xfrm>
            <a:prstGeom prst="ellipse">
              <a:avLst/>
            </a:prstGeom>
            <a:noFill/>
            <a:ln w="25400" cap="rnd">
              <a:solidFill>
                <a:srgbClr val="29B5E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99" name="Group 898">
            <a:extLst>
              <a:ext uri="{FF2B5EF4-FFF2-40B4-BE49-F238E27FC236}">
                <a16:creationId xmlns:a16="http://schemas.microsoft.com/office/drawing/2014/main" id="{016D1D09-559A-424E-BEB2-05362ACBB315}"/>
              </a:ext>
            </a:extLst>
          </p:cNvPr>
          <p:cNvGrpSpPr/>
          <p:nvPr/>
        </p:nvGrpSpPr>
        <p:grpSpPr>
          <a:xfrm>
            <a:off x="10599891" y="2435672"/>
            <a:ext cx="655543" cy="591272"/>
            <a:chOff x="10586198" y="2328587"/>
            <a:chExt cx="655543" cy="591272"/>
          </a:xfrm>
        </p:grpSpPr>
        <p:pic>
          <p:nvPicPr>
            <p:cNvPr id="900" name="Graphic 899">
              <a:extLst>
                <a:ext uri="{FF2B5EF4-FFF2-40B4-BE49-F238E27FC236}">
                  <a16:creationId xmlns:a16="http://schemas.microsoft.com/office/drawing/2014/main" id="{A732C53A-C180-4D41-8BBF-A0E558B96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86198" y="2328587"/>
              <a:ext cx="655543" cy="591272"/>
            </a:xfrm>
            <a:prstGeom prst="rect">
              <a:avLst/>
            </a:prstGeom>
          </p:spPr>
        </p:pic>
        <p:grpSp>
          <p:nvGrpSpPr>
            <p:cNvPr id="901" name="Group 900">
              <a:extLst>
                <a:ext uri="{FF2B5EF4-FFF2-40B4-BE49-F238E27FC236}">
                  <a16:creationId xmlns:a16="http://schemas.microsoft.com/office/drawing/2014/main" id="{95F9B502-0929-D049-BFE6-34ADDF65D967}"/>
                </a:ext>
              </a:extLst>
            </p:cNvPr>
            <p:cNvGrpSpPr/>
            <p:nvPr/>
          </p:nvGrpSpPr>
          <p:grpSpPr>
            <a:xfrm>
              <a:off x="10754933" y="2494999"/>
              <a:ext cx="319688" cy="257058"/>
              <a:chOff x="7563623" y="5741894"/>
              <a:chExt cx="820974" cy="660136"/>
            </a:xfrm>
          </p:grpSpPr>
          <p:sp>
            <p:nvSpPr>
              <p:cNvPr id="904" name="Rounded Rectangle 96">
                <a:extLst>
                  <a:ext uri="{FF2B5EF4-FFF2-40B4-BE49-F238E27FC236}">
                    <a16:creationId xmlns:a16="http://schemas.microsoft.com/office/drawing/2014/main" id="{AEDE0A59-5982-494B-A3C1-E7C7C7BB6E3C}"/>
                  </a:ext>
                </a:extLst>
              </p:cNvPr>
              <p:cNvSpPr/>
              <p:nvPr/>
            </p:nvSpPr>
            <p:spPr>
              <a:xfrm>
                <a:off x="7563623" y="5741894"/>
                <a:ext cx="820974" cy="276894"/>
              </a:xfrm>
              <a:prstGeom prst="roundRect">
                <a:avLst/>
              </a:prstGeom>
              <a:ln w="254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5" name="Rounded Rectangle 96">
                <a:extLst>
                  <a:ext uri="{FF2B5EF4-FFF2-40B4-BE49-F238E27FC236}">
                    <a16:creationId xmlns:a16="http://schemas.microsoft.com/office/drawing/2014/main" id="{DEAEC94A-6288-6D4F-871E-9E49F62088C7}"/>
                  </a:ext>
                </a:extLst>
              </p:cNvPr>
              <p:cNvSpPr/>
              <p:nvPr/>
            </p:nvSpPr>
            <p:spPr>
              <a:xfrm>
                <a:off x="7563623" y="6125136"/>
                <a:ext cx="820974" cy="276894"/>
              </a:xfrm>
              <a:prstGeom prst="roundRect">
                <a:avLst/>
              </a:prstGeom>
              <a:ln w="254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02" name="Straight Connector 901">
              <a:extLst>
                <a:ext uri="{FF2B5EF4-FFF2-40B4-BE49-F238E27FC236}">
                  <a16:creationId xmlns:a16="http://schemas.microsoft.com/office/drawing/2014/main" id="{8F9FC837-2102-4F45-AD4F-8CD9167FAC10}"/>
                </a:ext>
              </a:extLst>
            </p:cNvPr>
            <p:cNvCxnSpPr/>
            <p:nvPr/>
          </p:nvCxnSpPr>
          <p:spPr>
            <a:xfrm>
              <a:off x="10806113" y="2547938"/>
              <a:ext cx="71437"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903" name="Straight Connector 902">
              <a:extLst>
                <a:ext uri="{FF2B5EF4-FFF2-40B4-BE49-F238E27FC236}">
                  <a16:creationId xmlns:a16="http://schemas.microsoft.com/office/drawing/2014/main" id="{DA93C0F5-427E-F041-846A-552B7396C549}"/>
                </a:ext>
              </a:extLst>
            </p:cNvPr>
            <p:cNvCxnSpPr/>
            <p:nvPr/>
          </p:nvCxnSpPr>
          <p:spPr>
            <a:xfrm>
              <a:off x="10806113" y="2700338"/>
              <a:ext cx="71437"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grpSp>
        <p:nvGrpSpPr>
          <p:cNvPr id="906" name="Group 905">
            <a:extLst>
              <a:ext uri="{FF2B5EF4-FFF2-40B4-BE49-F238E27FC236}">
                <a16:creationId xmlns:a16="http://schemas.microsoft.com/office/drawing/2014/main" id="{DEDC8334-6C48-8D44-887C-CB582CE3C8C1}"/>
              </a:ext>
            </a:extLst>
          </p:cNvPr>
          <p:cNvGrpSpPr/>
          <p:nvPr/>
        </p:nvGrpSpPr>
        <p:grpSpPr>
          <a:xfrm>
            <a:off x="5642477" y="1729504"/>
            <a:ext cx="625908" cy="211104"/>
            <a:chOff x="5600726" y="1524610"/>
            <a:chExt cx="625908" cy="211104"/>
          </a:xfrm>
        </p:grpSpPr>
        <p:sp>
          <p:nvSpPr>
            <p:cNvPr id="907" name="Rounded Rectangle 96">
              <a:extLst>
                <a:ext uri="{FF2B5EF4-FFF2-40B4-BE49-F238E27FC236}">
                  <a16:creationId xmlns:a16="http://schemas.microsoft.com/office/drawing/2014/main" id="{67D9079E-45A7-A748-9CC8-AF89F78DFB2F}"/>
                </a:ext>
              </a:extLst>
            </p:cNvPr>
            <p:cNvSpPr/>
            <p:nvPr/>
          </p:nvSpPr>
          <p:spPr>
            <a:xfrm>
              <a:off x="5600726" y="1524610"/>
              <a:ext cx="625908" cy="211104"/>
            </a:xfrm>
            <a:prstGeom prst="roundRect">
              <a:avLst/>
            </a:prstGeom>
            <a:ln w="254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8" name="Oval 907">
              <a:extLst>
                <a:ext uri="{FF2B5EF4-FFF2-40B4-BE49-F238E27FC236}">
                  <a16:creationId xmlns:a16="http://schemas.microsoft.com/office/drawing/2014/main" id="{B8968CAE-CB50-DD43-B9E9-20AFF0649B27}"/>
                </a:ext>
              </a:extLst>
            </p:cNvPr>
            <p:cNvSpPr/>
            <p:nvPr/>
          </p:nvSpPr>
          <p:spPr>
            <a:xfrm>
              <a:off x="5665602" y="1591075"/>
              <a:ext cx="75733" cy="7573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9" name="Group 908">
              <a:extLst>
                <a:ext uri="{FF2B5EF4-FFF2-40B4-BE49-F238E27FC236}">
                  <a16:creationId xmlns:a16="http://schemas.microsoft.com/office/drawing/2014/main" id="{7BF9AD84-A7C3-CE43-8ED7-B8182903D0D5}"/>
                </a:ext>
              </a:extLst>
            </p:cNvPr>
            <p:cNvGrpSpPr/>
            <p:nvPr/>
          </p:nvGrpSpPr>
          <p:grpSpPr>
            <a:xfrm>
              <a:off x="5895975" y="1600201"/>
              <a:ext cx="242888" cy="64294"/>
              <a:chOff x="5895975" y="1585913"/>
              <a:chExt cx="242888" cy="64294"/>
            </a:xfrm>
          </p:grpSpPr>
          <p:cxnSp>
            <p:nvCxnSpPr>
              <p:cNvPr id="910" name="Straight Connector 909">
                <a:extLst>
                  <a:ext uri="{FF2B5EF4-FFF2-40B4-BE49-F238E27FC236}">
                    <a16:creationId xmlns:a16="http://schemas.microsoft.com/office/drawing/2014/main" id="{4EDEA718-C9E0-334B-B96F-9FCC0AA8A958}"/>
                  </a:ext>
                </a:extLst>
              </p:cNvPr>
              <p:cNvCxnSpPr/>
              <p:nvPr/>
            </p:nvCxnSpPr>
            <p:spPr>
              <a:xfrm>
                <a:off x="5895975" y="1585913"/>
                <a:ext cx="242888"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911" name="Straight Connector 910">
                <a:extLst>
                  <a:ext uri="{FF2B5EF4-FFF2-40B4-BE49-F238E27FC236}">
                    <a16:creationId xmlns:a16="http://schemas.microsoft.com/office/drawing/2014/main" id="{9A39FDE1-A7B5-8644-B743-C62E0310D814}"/>
                  </a:ext>
                </a:extLst>
              </p:cNvPr>
              <p:cNvCxnSpPr/>
              <p:nvPr/>
            </p:nvCxnSpPr>
            <p:spPr>
              <a:xfrm>
                <a:off x="5895975" y="1650207"/>
                <a:ext cx="242888"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grpSp>
      <p:grpSp>
        <p:nvGrpSpPr>
          <p:cNvPr id="912" name="Group 911">
            <a:extLst>
              <a:ext uri="{FF2B5EF4-FFF2-40B4-BE49-F238E27FC236}">
                <a16:creationId xmlns:a16="http://schemas.microsoft.com/office/drawing/2014/main" id="{568CFFF7-0EED-314B-AC01-5E8DD1B1B156}"/>
              </a:ext>
            </a:extLst>
          </p:cNvPr>
          <p:cNvGrpSpPr/>
          <p:nvPr/>
        </p:nvGrpSpPr>
        <p:grpSpPr>
          <a:xfrm>
            <a:off x="1931171" y="3591721"/>
            <a:ext cx="275608" cy="446976"/>
            <a:chOff x="1971817" y="3448050"/>
            <a:chExt cx="275608" cy="446976"/>
          </a:xfrm>
        </p:grpSpPr>
        <p:grpSp>
          <p:nvGrpSpPr>
            <p:cNvPr id="913" name="Group 912">
              <a:extLst>
                <a:ext uri="{FF2B5EF4-FFF2-40B4-BE49-F238E27FC236}">
                  <a16:creationId xmlns:a16="http://schemas.microsoft.com/office/drawing/2014/main" id="{E70EB1DF-6AC9-FA45-B5EC-1680BA4982EA}"/>
                </a:ext>
              </a:extLst>
            </p:cNvPr>
            <p:cNvGrpSpPr/>
            <p:nvPr/>
          </p:nvGrpSpPr>
          <p:grpSpPr>
            <a:xfrm>
              <a:off x="1971817" y="3448050"/>
              <a:ext cx="275608" cy="446976"/>
              <a:chOff x="7778892" y="3279656"/>
              <a:chExt cx="152345" cy="247070"/>
            </a:xfrm>
          </p:grpSpPr>
          <p:sp>
            <p:nvSpPr>
              <p:cNvPr id="915" name="Freeform 33">
                <a:extLst>
                  <a:ext uri="{FF2B5EF4-FFF2-40B4-BE49-F238E27FC236}">
                    <a16:creationId xmlns:a16="http://schemas.microsoft.com/office/drawing/2014/main" id="{5C90D122-C36B-2848-84D5-4A426204A8FB}"/>
                  </a:ext>
                </a:extLst>
              </p:cNvPr>
              <p:cNvSpPr>
                <a:spLocks/>
              </p:cNvSpPr>
              <p:nvPr/>
            </p:nvSpPr>
            <p:spPr bwMode="auto">
              <a:xfrm>
                <a:off x="7778892" y="3279656"/>
                <a:ext cx="152345" cy="247070"/>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6" name="Freeform 34">
                <a:extLst>
                  <a:ext uri="{FF2B5EF4-FFF2-40B4-BE49-F238E27FC236}">
                    <a16:creationId xmlns:a16="http://schemas.microsoft.com/office/drawing/2014/main" id="{D0940267-F755-834E-9535-C6457E724BA3}"/>
                  </a:ext>
                </a:extLst>
              </p:cNvPr>
              <p:cNvSpPr>
                <a:spLocks/>
              </p:cNvSpPr>
              <p:nvPr/>
            </p:nvSpPr>
            <p:spPr bwMode="auto">
              <a:xfrm>
                <a:off x="7803384" y="3302471"/>
                <a:ext cx="101790" cy="177256"/>
              </a:xfrm>
              <a:custGeom>
                <a:avLst/>
                <a:gdLst>
                  <a:gd name="T0" fmla="*/ 156 w 174"/>
                  <a:gd name="T1" fmla="*/ 329 h 329"/>
                  <a:gd name="T2" fmla="*/ 18 w 174"/>
                  <a:gd name="T3" fmla="*/ 329 h 329"/>
                  <a:gd name="T4" fmla="*/ 0 w 174"/>
                  <a:gd name="T5" fmla="*/ 309 h 329"/>
                  <a:gd name="T6" fmla="*/ 0 w 174"/>
                  <a:gd name="T7" fmla="*/ 23 h 329"/>
                  <a:gd name="T8" fmla="*/ 5 w 174"/>
                  <a:gd name="T9" fmla="*/ 9 h 329"/>
                  <a:gd name="T10" fmla="*/ 25 w 174"/>
                  <a:gd name="T11" fmla="*/ 0 h 329"/>
                  <a:gd name="T12" fmla="*/ 148 w 174"/>
                  <a:gd name="T13" fmla="*/ 0 h 329"/>
                  <a:gd name="T14" fmla="*/ 169 w 174"/>
                  <a:gd name="T15" fmla="*/ 9 h 329"/>
                  <a:gd name="T16" fmla="*/ 174 w 174"/>
                  <a:gd name="T17" fmla="*/ 23 h 329"/>
                  <a:gd name="T18" fmla="*/ 174 w 174"/>
                  <a:gd name="T19" fmla="*/ 309 h 329"/>
                  <a:gd name="T20" fmla="*/ 156 w 174"/>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329">
                    <a:moveTo>
                      <a:pt x="156" y="329"/>
                    </a:moveTo>
                    <a:cubicBezTo>
                      <a:pt x="18" y="329"/>
                      <a:pt x="18" y="329"/>
                      <a:pt x="18" y="329"/>
                    </a:cubicBezTo>
                    <a:cubicBezTo>
                      <a:pt x="8" y="329"/>
                      <a:pt x="0" y="320"/>
                      <a:pt x="0" y="309"/>
                    </a:cubicBezTo>
                    <a:cubicBezTo>
                      <a:pt x="0" y="23"/>
                      <a:pt x="0" y="23"/>
                      <a:pt x="0" y="23"/>
                    </a:cubicBezTo>
                    <a:cubicBezTo>
                      <a:pt x="0" y="18"/>
                      <a:pt x="2" y="13"/>
                      <a:pt x="5" y="9"/>
                    </a:cubicBezTo>
                    <a:cubicBezTo>
                      <a:pt x="10" y="3"/>
                      <a:pt x="18" y="0"/>
                      <a:pt x="25" y="0"/>
                    </a:cubicBezTo>
                    <a:cubicBezTo>
                      <a:pt x="148" y="0"/>
                      <a:pt x="148" y="0"/>
                      <a:pt x="148" y="0"/>
                    </a:cubicBezTo>
                    <a:cubicBezTo>
                      <a:pt x="156" y="0"/>
                      <a:pt x="164" y="3"/>
                      <a:pt x="169" y="9"/>
                    </a:cubicBezTo>
                    <a:cubicBezTo>
                      <a:pt x="172" y="13"/>
                      <a:pt x="174" y="18"/>
                      <a:pt x="174" y="23"/>
                    </a:cubicBezTo>
                    <a:cubicBezTo>
                      <a:pt x="174" y="309"/>
                      <a:pt x="174" y="309"/>
                      <a:pt x="174" y="309"/>
                    </a:cubicBezTo>
                    <a:cubicBezTo>
                      <a:pt x="174" y="320"/>
                      <a:pt x="166" y="329"/>
                      <a:pt x="156" y="329"/>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914" name="Straight Connector 913">
              <a:extLst>
                <a:ext uri="{FF2B5EF4-FFF2-40B4-BE49-F238E27FC236}">
                  <a16:creationId xmlns:a16="http://schemas.microsoft.com/office/drawing/2014/main" id="{F2A9CE42-B2DA-8546-88FD-E3510BA7C1A4}"/>
                </a:ext>
              </a:extLst>
            </p:cNvPr>
            <p:cNvCxnSpPr>
              <a:cxnSpLocks/>
            </p:cNvCxnSpPr>
            <p:nvPr/>
          </p:nvCxnSpPr>
          <p:spPr>
            <a:xfrm>
              <a:off x="2077241" y="3853656"/>
              <a:ext cx="65881"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grpSp>
        <p:nvGrpSpPr>
          <p:cNvPr id="917" name="Group 916">
            <a:extLst>
              <a:ext uri="{FF2B5EF4-FFF2-40B4-BE49-F238E27FC236}">
                <a16:creationId xmlns:a16="http://schemas.microsoft.com/office/drawing/2014/main" id="{D032E1EA-84C6-E645-9DE6-CE837607A7BE}"/>
              </a:ext>
            </a:extLst>
          </p:cNvPr>
          <p:cNvGrpSpPr/>
          <p:nvPr/>
        </p:nvGrpSpPr>
        <p:grpSpPr>
          <a:xfrm>
            <a:off x="981710" y="5693750"/>
            <a:ext cx="410110" cy="409154"/>
            <a:chOff x="974188" y="5534442"/>
            <a:chExt cx="410110" cy="409154"/>
          </a:xfrm>
        </p:grpSpPr>
        <p:grpSp>
          <p:nvGrpSpPr>
            <p:cNvPr id="918" name="Group 917">
              <a:extLst>
                <a:ext uri="{FF2B5EF4-FFF2-40B4-BE49-F238E27FC236}">
                  <a16:creationId xmlns:a16="http://schemas.microsoft.com/office/drawing/2014/main" id="{6A66DE73-E86A-9F4E-8FB3-05CAF4325E45}"/>
                </a:ext>
              </a:extLst>
            </p:cNvPr>
            <p:cNvGrpSpPr/>
            <p:nvPr/>
          </p:nvGrpSpPr>
          <p:grpSpPr>
            <a:xfrm>
              <a:off x="974188" y="5534442"/>
              <a:ext cx="410110" cy="409154"/>
              <a:chOff x="5374174" y="5141691"/>
              <a:chExt cx="218820" cy="218311"/>
            </a:xfrm>
          </p:grpSpPr>
          <p:sp>
            <p:nvSpPr>
              <p:cNvPr id="924" name="Oval 383">
                <a:extLst>
                  <a:ext uri="{FF2B5EF4-FFF2-40B4-BE49-F238E27FC236}">
                    <a16:creationId xmlns:a16="http://schemas.microsoft.com/office/drawing/2014/main" id="{477C51B1-C950-7B49-9A3D-697CF9A4A852}"/>
                  </a:ext>
                </a:extLst>
              </p:cNvPr>
              <p:cNvSpPr>
                <a:spLocks noChangeArrowheads="1"/>
              </p:cNvSpPr>
              <p:nvPr/>
            </p:nvSpPr>
            <p:spPr bwMode="auto">
              <a:xfrm>
                <a:off x="5374174" y="5141691"/>
                <a:ext cx="173038" cy="174625"/>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925" name="Line 384">
                <a:extLst>
                  <a:ext uri="{FF2B5EF4-FFF2-40B4-BE49-F238E27FC236}">
                    <a16:creationId xmlns:a16="http://schemas.microsoft.com/office/drawing/2014/main" id="{FE13276A-166F-E54D-BEA6-89A4082CFA0A}"/>
                  </a:ext>
                </a:extLst>
              </p:cNvPr>
              <p:cNvSpPr>
                <a:spLocks noChangeShapeType="1"/>
              </p:cNvSpPr>
              <p:nvPr/>
            </p:nvSpPr>
            <p:spPr bwMode="auto">
              <a:xfrm flipH="1" flipV="1">
                <a:off x="5524986" y="5292504"/>
                <a:ext cx="68008" cy="67498"/>
              </a:xfrm>
              <a:prstGeom prst="line">
                <a:avLst/>
              </a:prstGeom>
              <a:noFill/>
              <a:ln w="25400" cap="rnd">
                <a:solidFill>
                  <a:schemeClr val="accent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919" name="Group 918">
              <a:extLst>
                <a:ext uri="{FF2B5EF4-FFF2-40B4-BE49-F238E27FC236}">
                  <a16:creationId xmlns:a16="http://schemas.microsoft.com/office/drawing/2014/main" id="{9411482E-EE7D-C148-96F2-35A8CD99B4E6}"/>
                </a:ext>
              </a:extLst>
            </p:cNvPr>
            <p:cNvGrpSpPr/>
            <p:nvPr/>
          </p:nvGrpSpPr>
          <p:grpSpPr>
            <a:xfrm>
              <a:off x="1052513" y="5600700"/>
              <a:ext cx="154781" cy="152400"/>
              <a:chOff x="1052513" y="5600700"/>
              <a:chExt cx="154781" cy="152400"/>
            </a:xfrm>
          </p:grpSpPr>
          <p:cxnSp>
            <p:nvCxnSpPr>
              <p:cNvPr id="920" name="Straight Connector 919">
                <a:extLst>
                  <a:ext uri="{FF2B5EF4-FFF2-40B4-BE49-F238E27FC236}">
                    <a16:creationId xmlns:a16="http://schemas.microsoft.com/office/drawing/2014/main" id="{C5C7F87F-3218-2846-BD77-5BC172373082}"/>
                  </a:ext>
                </a:extLst>
              </p:cNvPr>
              <p:cNvCxnSpPr/>
              <p:nvPr/>
            </p:nvCxnSpPr>
            <p:spPr>
              <a:xfrm>
                <a:off x="1052513" y="5753100"/>
                <a:ext cx="154781"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id="{1CABFC29-A20C-FC4A-AD14-934AAEB8F37E}"/>
                  </a:ext>
                </a:extLst>
              </p:cNvPr>
              <p:cNvCxnSpPr>
                <a:cxnSpLocks/>
              </p:cNvCxnSpPr>
              <p:nvPr/>
            </p:nvCxnSpPr>
            <p:spPr>
              <a:xfrm flipV="1">
                <a:off x="1090613" y="5662612"/>
                <a:ext cx="0" cy="7620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922" name="Straight Connector 921">
                <a:extLst>
                  <a:ext uri="{FF2B5EF4-FFF2-40B4-BE49-F238E27FC236}">
                    <a16:creationId xmlns:a16="http://schemas.microsoft.com/office/drawing/2014/main" id="{E7791B71-CB2F-2F4F-A79C-382A993A9D7C}"/>
                  </a:ext>
                </a:extLst>
              </p:cNvPr>
              <p:cNvCxnSpPr>
                <a:cxnSpLocks/>
              </p:cNvCxnSpPr>
              <p:nvPr/>
            </p:nvCxnSpPr>
            <p:spPr>
              <a:xfrm flipV="1">
                <a:off x="1131094" y="5600700"/>
                <a:ext cx="0" cy="140494"/>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923" name="Straight Connector 922">
                <a:extLst>
                  <a:ext uri="{FF2B5EF4-FFF2-40B4-BE49-F238E27FC236}">
                    <a16:creationId xmlns:a16="http://schemas.microsoft.com/office/drawing/2014/main" id="{22D8354C-4127-DC4C-B306-6266A15BCDBD}"/>
                  </a:ext>
                </a:extLst>
              </p:cNvPr>
              <p:cNvCxnSpPr>
                <a:cxnSpLocks/>
              </p:cNvCxnSpPr>
              <p:nvPr/>
            </p:nvCxnSpPr>
            <p:spPr>
              <a:xfrm flipV="1">
                <a:off x="1173956" y="5695950"/>
                <a:ext cx="0" cy="45244"/>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grpSp>
      <p:grpSp>
        <p:nvGrpSpPr>
          <p:cNvPr id="926" name="Group 925">
            <a:extLst>
              <a:ext uri="{FF2B5EF4-FFF2-40B4-BE49-F238E27FC236}">
                <a16:creationId xmlns:a16="http://schemas.microsoft.com/office/drawing/2014/main" id="{E2973E91-DA2A-8345-ABC6-833324956B88}"/>
              </a:ext>
            </a:extLst>
          </p:cNvPr>
          <p:cNvGrpSpPr/>
          <p:nvPr/>
        </p:nvGrpSpPr>
        <p:grpSpPr>
          <a:xfrm>
            <a:off x="8653584" y="1421823"/>
            <a:ext cx="515181" cy="518785"/>
            <a:chOff x="8685039" y="1348115"/>
            <a:chExt cx="515181" cy="518785"/>
          </a:xfrm>
        </p:grpSpPr>
        <p:grpSp>
          <p:nvGrpSpPr>
            <p:cNvPr id="927" name="Group 926">
              <a:extLst>
                <a:ext uri="{FF2B5EF4-FFF2-40B4-BE49-F238E27FC236}">
                  <a16:creationId xmlns:a16="http://schemas.microsoft.com/office/drawing/2014/main" id="{DE112FBA-33B2-3944-B397-C72D9EF99B75}"/>
                </a:ext>
              </a:extLst>
            </p:cNvPr>
            <p:cNvGrpSpPr/>
            <p:nvPr/>
          </p:nvGrpSpPr>
          <p:grpSpPr>
            <a:xfrm>
              <a:off x="8768178" y="1435784"/>
              <a:ext cx="348902" cy="343446"/>
              <a:chOff x="8737948" y="1438718"/>
              <a:chExt cx="377477" cy="371574"/>
            </a:xfrm>
          </p:grpSpPr>
          <p:grpSp>
            <p:nvGrpSpPr>
              <p:cNvPr id="929" name="Group 928">
                <a:extLst>
                  <a:ext uri="{FF2B5EF4-FFF2-40B4-BE49-F238E27FC236}">
                    <a16:creationId xmlns:a16="http://schemas.microsoft.com/office/drawing/2014/main" id="{62D89051-4D08-9449-8A63-A28EA2DBB76A}"/>
                  </a:ext>
                </a:extLst>
              </p:cNvPr>
              <p:cNvGrpSpPr/>
              <p:nvPr/>
            </p:nvGrpSpPr>
            <p:grpSpPr>
              <a:xfrm>
                <a:off x="8737948" y="1438718"/>
                <a:ext cx="377477" cy="92174"/>
                <a:chOff x="8737948" y="1423187"/>
                <a:chExt cx="441080" cy="107705"/>
              </a:xfrm>
            </p:grpSpPr>
            <p:sp>
              <p:nvSpPr>
                <p:cNvPr id="938" name="Rectangle: Rounded Corners 82">
                  <a:extLst>
                    <a:ext uri="{FF2B5EF4-FFF2-40B4-BE49-F238E27FC236}">
                      <a16:creationId xmlns:a16="http://schemas.microsoft.com/office/drawing/2014/main" id="{12C656F8-1702-CE48-8AA9-6F7AC660C817}"/>
                    </a:ext>
                  </a:extLst>
                </p:cNvPr>
                <p:cNvSpPr/>
                <p:nvPr/>
              </p:nvSpPr>
              <p:spPr>
                <a:xfrm>
                  <a:off x="8737948" y="1423187"/>
                  <a:ext cx="107705" cy="107705"/>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Rectangle: Rounded Corners 82">
                  <a:extLst>
                    <a:ext uri="{FF2B5EF4-FFF2-40B4-BE49-F238E27FC236}">
                      <a16:creationId xmlns:a16="http://schemas.microsoft.com/office/drawing/2014/main" id="{9E2A31BD-F75F-7E47-B307-17BDF377D5B3}"/>
                    </a:ext>
                  </a:extLst>
                </p:cNvPr>
                <p:cNvSpPr/>
                <p:nvPr/>
              </p:nvSpPr>
              <p:spPr>
                <a:xfrm>
                  <a:off x="8904636" y="1423187"/>
                  <a:ext cx="107705" cy="107705"/>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Rectangle: Rounded Corners 82">
                  <a:extLst>
                    <a:ext uri="{FF2B5EF4-FFF2-40B4-BE49-F238E27FC236}">
                      <a16:creationId xmlns:a16="http://schemas.microsoft.com/office/drawing/2014/main" id="{F98C3465-EB25-EE45-BBB8-581D1A1867B8}"/>
                    </a:ext>
                  </a:extLst>
                </p:cNvPr>
                <p:cNvSpPr/>
                <p:nvPr/>
              </p:nvSpPr>
              <p:spPr>
                <a:xfrm>
                  <a:off x="9071323" y="1423187"/>
                  <a:ext cx="107705" cy="107705"/>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0" name="Group 929">
                <a:extLst>
                  <a:ext uri="{FF2B5EF4-FFF2-40B4-BE49-F238E27FC236}">
                    <a16:creationId xmlns:a16="http://schemas.microsoft.com/office/drawing/2014/main" id="{E7A5A9EF-E76B-C141-B792-0AA6CFEEF429}"/>
                  </a:ext>
                </a:extLst>
              </p:cNvPr>
              <p:cNvGrpSpPr/>
              <p:nvPr/>
            </p:nvGrpSpPr>
            <p:grpSpPr>
              <a:xfrm>
                <a:off x="8737948" y="1578418"/>
                <a:ext cx="377477" cy="92174"/>
                <a:chOff x="8737948" y="1423187"/>
                <a:chExt cx="441080" cy="107705"/>
              </a:xfrm>
            </p:grpSpPr>
            <p:sp>
              <p:nvSpPr>
                <p:cNvPr id="935" name="Rectangle: Rounded Corners 82">
                  <a:extLst>
                    <a:ext uri="{FF2B5EF4-FFF2-40B4-BE49-F238E27FC236}">
                      <a16:creationId xmlns:a16="http://schemas.microsoft.com/office/drawing/2014/main" id="{913A177E-7973-6D4E-AFB5-B00B53B073D9}"/>
                    </a:ext>
                  </a:extLst>
                </p:cNvPr>
                <p:cNvSpPr/>
                <p:nvPr/>
              </p:nvSpPr>
              <p:spPr>
                <a:xfrm>
                  <a:off x="8737948" y="1423187"/>
                  <a:ext cx="107705" cy="107705"/>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Rectangle: Rounded Corners 82">
                  <a:extLst>
                    <a:ext uri="{FF2B5EF4-FFF2-40B4-BE49-F238E27FC236}">
                      <a16:creationId xmlns:a16="http://schemas.microsoft.com/office/drawing/2014/main" id="{ADADEA7B-24F6-3748-8794-04DD4B6D22F0}"/>
                    </a:ext>
                  </a:extLst>
                </p:cNvPr>
                <p:cNvSpPr/>
                <p:nvPr/>
              </p:nvSpPr>
              <p:spPr>
                <a:xfrm>
                  <a:off x="8904636" y="1423187"/>
                  <a:ext cx="107705" cy="107705"/>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Rectangle: Rounded Corners 82">
                  <a:extLst>
                    <a:ext uri="{FF2B5EF4-FFF2-40B4-BE49-F238E27FC236}">
                      <a16:creationId xmlns:a16="http://schemas.microsoft.com/office/drawing/2014/main" id="{3F0E70B4-737C-9D40-AF00-BBE73EABAB8D}"/>
                    </a:ext>
                  </a:extLst>
                </p:cNvPr>
                <p:cNvSpPr/>
                <p:nvPr/>
              </p:nvSpPr>
              <p:spPr>
                <a:xfrm>
                  <a:off x="9071323" y="1423187"/>
                  <a:ext cx="107705" cy="107705"/>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1" name="Group 930">
                <a:extLst>
                  <a:ext uri="{FF2B5EF4-FFF2-40B4-BE49-F238E27FC236}">
                    <a16:creationId xmlns:a16="http://schemas.microsoft.com/office/drawing/2014/main" id="{A8D0CC17-F801-684D-88C8-1CC54577F7A9}"/>
                  </a:ext>
                </a:extLst>
              </p:cNvPr>
              <p:cNvGrpSpPr/>
              <p:nvPr/>
            </p:nvGrpSpPr>
            <p:grpSpPr>
              <a:xfrm>
                <a:off x="8737948" y="1718118"/>
                <a:ext cx="377477" cy="92174"/>
                <a:chOff x="8737948" y="1423187"/>
                <a:chExt cx="441080" cy="107705"/>
              </a:xfrm>
            </p:grpSpPr>
            <p:sp>
              <p:nvSpPr>
                <p:cNvPr id="932" name="Rectangle: Rounded Corners 82">
                  <a:extLst>
                    <a:ext uri="{FF2B5EF4-FFF2-40B4-BE49-F238E27FC236}">
                      <a16:creationId xmlns:a16="http://schemas.microsoft.com/office/drawing/2014/main" id="{31EDB35E-11E3-8845-BDEA-C3AFC8B5EA47}"/>
                    </a:ext>
                  </a:extLst>
                </p:cNvPr>
                <p:cNvSpPr/>
                <p:nvPr/>
              </p:nvSpPr>
              <p:spPr>
                <a:xfrm>
                  <a:off x="8737948" y="1423187"/>
                  <a:ext cx="107705" cy="107705"/>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Rectangle: Rounded Corners 82">
                  <a:extLst>
                    <a:ext uri="{FF2B5EF4-FFF2-40B4-BE49-F238E27FC236}">
                      <a16:creationId xmlns:a16="http://schemas.microsoft.com/office/drawing/2014/main" id="{50B38ABE-8B83-AB40-8057-3310B682D5DA}"/>
                    </a:ext>
                  </a:extLst>
                </p:cNvPr>
                <p:cNvSpPr/>
                <p:nvPr/>
              </p:nvSpPr>
              <p:spPr>
                <a:xfrm>
                  <a:off x="8904636" y="1423187"/>
                  <a:ext cx="107705" cy="107705"/>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Rectangle: Rounded Corners 82">
                  <a:extLst>
                    <a:ext uri="{FF2B5EF4-FFF2-40B4-BE49-F238E27FC236}">
                      <a16:creationId xmlns:a16="http://schemas.microsoft.com/office/drawing/2014/main" id="{1FD3085F-B08B-7640-9734-9917F6001AE2}"/>
                    </a:ext>
                  </a:extLst>
                </p:cNvPr>
                <p:cNvSpPr/>
                <p:nvPr/>
              </p:nvSpPr>
              <p:spPr>
                <a:xfrm>
                  <a:off x="9071323" y="1423187"/>
                  <a:ext cx="107705" cy="107705"/>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28" name="Freeform 41">
              <a:extLst>
                <a:ext uri="{FF2B5EF4-FFF2-40B4-BE49-F238E27FC236}">
                  <a16:creationId xmlns:a16="http://schemas.microsoft.com/office/drawing/2014/main" id="{AADB2E7A-D481-6A49-999A-D95E83DFF3A2}"/>
                </a:ext>
              </a:extLst>
            </p:cNvPr>
            <p:cNvSpPr>
              <a:spLocks/>
            </p:cNvSpPr>
            <p:nvPr/>
          </p:nvSpPr>
          <p:spPr bwMode="auto">
            <a:xfrm>
              <a:off x="8685039" y="1348115"/>
              <a:ext cx="515181" cy="51878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accent1"/>
              </a:solidFill>
              <a:prstDash val="sysDash"/>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941" name="Group 940">
            <a:extLst>
              <a:ext uri="{FF2B5EF4-FFF2-40B4-BE49-F238E27FC236}">
                <a16:creationId xmlns:a16="http://schemas.microsoft.com/office/drawing/2014/main" id="{79DE1C92-19E7-1345-B89B-F5D8E7AF1CFB}"/>
              </a:ext>
            </a:extLst>
          </p:cNvPr>
          <p:cNvGrpSpPr/>
          <p:nvPr/>
        </p:nvGrpSpPr>
        <p:grpSpPr>
          <a:xfrm>
            <a:off x="3747150" y="3602462"/>
            <a:ext cx="357186" cy="436235"/>
            <a:chOff x="3814764" y="3462668"/>
            <a:chExt cx="357186" cy="436235"/>
          </a:xfrm>
        </p:grpSpPr>
        <p:grpSp>
          <p:nvGrpSpPr>
            <p:cNvPr id="942" name="Group 130">
              <a:extLst>
                <a:ext uri="{FF2B5EF4-FFF2-40B4-BE49-F238E27FC236}">
                  <a16:creationId xmlns:a16="http://schemas.microsoft.com/office/drawing/2014/main" id="{B5CA4547-05C0-CE48-8BB2-8F4EE916E7BD}"/>
                </a:ext>
              </a:extLst>
            </p:cNvPr>
            <p:cNvGrpSpPr>
              <a:grpSpLocks noChangeAspect="1"/>
            </p:cNvGrpSpPr>
            <p:nvPr/>
          </p:nvGrpSpPr>
          <p:grpSpPr bwMode="auto">
            <a:xfrm>
              <a:off x="3814764" y="3462668"/>
              <a:ext cx="357186" cy="436235"/>
              <a:chOff x="2463" y="2059"/>
              <a:chExt cx="366" cy="447"/>
            </a:xfrm>
          </p:grpSpPr>
          <p:sp>
            <p:nvSpPr>
              <p:cNvPr id="947" name="Freeform 131">
                <a:extLst>
                  <a:ext uri="{FF2B5EF4-FFF2-40B4-BE49-F238E27FC236}">
                    <a16:creationId xmlns:a16="http://schemas.microsoft.com/office/drawing/2014/main" id="{DD566F38-FB58-1A4C-A593-C2492E4050F7}"/>
                  </a:ext>
                </a:extLst>
              </p:cNvPr>
              <p:cNvSpPr>
                <a:spLocks/>
              </p:cNvSpPr>
              <p:nvPr/>
            </p:nvSpPr>
            <p:spPr bwMode="auto">
              <a:xfrm>
                <a:off x="2463" y="2059"/>
                <a:ext cx="366" cy="447"/>
              </a:xfrm>
              <a:custGeom>
                <a:avLst/>
                <a:gdLst>
                  <a:gd name="T0" fmla="*/ 1253 w 1277"/>
                  <a:gd name="T1" fmla="*/ 453 h 1560"/>
                  <a:gd name="T2" fmla="*/ 796 w 1277"/>
                  <a:gd name="T3" fmla="*/ 3 h 1560"/>
                  <a:gd name="T4" fmla="*/ 782 w 1277"/>
                  <a:gd name="T5" fmla="*/ 1 h 1560"/>
                  <a:gd name="T6" fmla="*/ 780 w 1277"/>
                  <a:gd name="T7" fmla="*/ 0 h 1560"/>
                  <a:gd name="T8" fmla="*/ 146 w 1277"/>
                  <a:gd name="T9" fmla="*/ 0 h 1560"/>
                  <a:gd name="T10" fmla="*/ 0 w 1277"/>
                  <a:gd name="T11" fmla="*/ 146 h 1560"/>
                  <a:gd name="T12" fmla="*/ 0 w 1277"/>
                  <a:gd name="T13" fmla="*/ 1414 h 1560"/>
                  <a:gd name="T14" fmla="*/ 146 w 1277"/>
                  <a:gd name="T15" fmla="*/ 1560 h 1560"/>
                  <a:gd name="T16" fmla="*/ 1121 w 1277"/>
                  <a:gd name="T17" fmla="*/ 1560 h 1560"/>
                  <a:gd name="T18" fmla="*/ 1267 w 1277"/>
                  <a:gd name="T19" fmla="*/ 1414 h 1560"/>
                  <a:gd name="T20" fmla="*/ 1253 w 1277"/>
                  <a:gd name="T21" fmla="*/ 45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7" h="1560">
                    <a:moveTo>
                      <a:pt x="1253" y="453"/>
                    </a:moveTo>
                    <a:cubicBezTo>
                      <a:pt x="1239" y="440"/>
                      <a:pt x="814" y="10"/>
                      <a:pt x="796" y="3"/>
                    </a:cubicBezTo>
                    <a:cubicBezTo>
                      <a:pt x="791" y="2"/>
                      <a:pt x="787" y="1"/>
                      <a:pt x="782" y="1"/>
                    </a:cubicBezTo>
                    <a:cubicBezTo>
                      <a:pt x="781" y="0"/>
                      <a:pt x="780" y="0"/>
                      <a:pt x="780" y="0"/>
                    </a:cubicBezTo>
                    <a:cubicBezTo>
                      <a:pt x="146" y="0"/>
                      <a:pt x="146" y="0"/>
                      <a:pt x="146" y="0"/>
                    </a:cubicBezTo>
                    <a:cubicBezTo>
                      <a:pt x="65" y="0"/>
                      <a:pt x="0" y="66"/>
                      <a:pt x="0" y="146"/>
                    </a:cubicBezTo>
                    <a:cubicBezTo>
                      <a:pt x="0" y="1414"/>
                      <a:pt x="0" y="1414"/>
                      <a:pt x="0" y="1414"/>
                    </a:cubicBezTo>
                    <a:cubicBezTo>
                      <a:pt x="0" y="1494"/>
                      <a:pt x="65" y="1560"/>
                      <a:pt x="146" y="1560"/>
                    </a:cubicBezTo>
                    <a:cubicBezTo>
                      <a:pt x="1121" y="1560"/>
                      <a:pt x="1121" y="1560"/>
                      <a:pt x="1121" y="1560"/>
                    </a:cubicBezTo>
                    <a:cubicBezTo>
                      <a:pt x="1201" y="1560"/>
                      <a:pt x="1267" y="1494"/>
                      <a:pt x="1267" y="1414"/>
                    </a:cubicBezTo>
                    <a:cubicBezTo>
                      <a:pt x="1267" y="460"/>
                      <a:pt x="1277" y="478"/>
                      <a:pt x="1253" y="453"/>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8" name="Freeform 132">
                <a:extLst>
                  <a:ext uri="{FF2B5EF4-FFF2-40B4-BE49-F238E27FC236}">
                    <a16:creationId xmlns:a16="http://schemas.microsoft.com/office/drawing/2014/main" id="{E7B26187-6F20-ED46-A5BF-FB4821E1D136}"/>
                  </a:ext>
                </a:extLst>
              </p:cNvPr>
              <p:cNvSpPr>
                <a:spLocks/>
              </p:cNvSpPr>
              <p:nvPr/>
            </p:nvSpPr>
            <p:spPr bwMode="auto">
              <a:xfrm>
                <a:off x="2688" y="2059"/>
                <a:ext cx="136" cy="134"/>
              </a:xfrm>
              <a:custGeom>
                <a:avLst/>
                <a:gdLst>
                  <a:gd name="T0" fmla="*/ 476 w 476"/>
                  <a:gd name="T1" fmla="*/ 466 h 468"/>
                  <a:gd name="T2" fmla="*/ 90 w 476"/>
                  <a:gd name="T3" fmla="*/ 468 h 468"/>
                  <a:gd name="T4" fmla="*/ 2 w 476"/>
                  <a:gd name="T5" fmla="*/ 381 h 468"/>
                  <a:gd name="T6" fmla="*/ 0 w 476"/>
                  <a:gd name="T7" fmla="*/ 0 h 468"/>
                </a:gdLst>
                <a:ahLst/>
                <a:cxnLst>
                  <a:cxn ang="0">
                    <a:pos x="T0" y="T1"/>
                  </a:cxn>
                  <a:cxn ang="0">
                    <a:pos x="T2" y="T3"/>
                  </a:cxn>
                  <a:cxn ang="0">
                    <a:pos x="T4" y="T5"/>
                  </a:cxn>
                  <a:cxn ang="0">
                    <a:pos x="T6" y="T7"/>
                  </a:cxn>
                </a:cxnLst>
                <a:rect l="0" t="0" r="r" b="b"/>
                <a:pathLst>
                  <a:path w="476" h="468">
                    <a:moveTo>
                      <a:pt x="476" y="466"/>
                    </a:moveTo>
                    <a:cubicBezTo>
                      <a:pt x="90" y="468"/>
                      <a:pt x="90" y="468"/>
                      <a:pt x="90" y="468"/>
                    </a:cubicBezTo>
                    <a:cubicBezTo>
                      <a:pt x="42" y="468"/>
                      <a:pt x="2" y="429"/>
                      <a:pt x="2" y="381"/>
                    </a:cubicBezTo>
                    <a:cubicBezTo>
                      <a:pt x="0" y="0"/>
                      <a:pt x="0" y="0"/>
                      <a:pt x="0" y="0"/>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43" name="Group 942">
              <a:extLst>
                <a:ext uri="{FF2B5EF4-FFF2-40B4-BE49-F238E27FC236}">
                  <a16:creationId xmlns:a16="http://schemas.microsoft.com/office/drawing/2014/main" id="{FBC0C178-4F21-C143-A45A-1D1B8E58FD56}"/>
                </a:ext>
              </a:extLst>
            </p:cNvPr>
            <p:cNvGrpSpPr/>
            <p:nvPr/>
          </p:nvGrpSpPr>
          <p:grpSpPr>
            <a:xfrm>
              <a:off x="3881438" y="3683794"/>
              <a:ext cx="207168" cy="111918"/>
              <a:chOff x="3881438" y="3683794"/>
              <a:chExt cx="207168" cy="111918"/>
            </a:xfrm>
          </p:grpSpPr>
          <p:cxnSp>
            <p:nvCxnSpPr>
              <p:cNvPr id="944" name="Straight Connector 943">
                <a:extLst>
                  <a:ext uri="{FF2B5EF4-FFF2-40B4-BE49-F238E27FC236}">
                    <a16:creationId xmlns:a16="http://schemas.microsoft.com/office/drawing/2014/main" id="{3B65823D-FC1F-6044-BF78-17D37E8B335C}"/>
                  </a:ext>
                </a:extLst>
              </p:cNvPr>
              <p:cNvCxnSpPr>
                <a:cxnSpLocks/>
              </p:cNvCxnSpPr>
              <p:nvPr/>
            </p:nvCxnSpPr>
            <p:spPr>
              <a:xfrm>
                <a:off x="3881438" y="3683794"/>
                <a:ext cx="207168"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945" name="Straight Connector 944">
                <a:extLst>
                  <a:ext uri="{FF2B5EF4-FFF2-40B4-BE49-F238E27FC236}">
                    <a16:creationId xmlns:a16="http://schemas.microsoft.com/office/drawing/2014/main" id="{CBDFB44B-8F9E-C640-879B-6B11845D2732}"/>
                  </a:ext>
                </a:extLst>
              </p:cNvPr>
              <p:cNvCxnSpPr>
                <a:cxnSpLocks/>
              </p:cNvCxnSpPr>
              <p:nvPr/>
            </p:nvCxnSpPr>
            <p:spPr>
              <a:xfrm>
                <a:off x="3881438" y="3740944"/>
                <a:ext cx="207168"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946" name="Straight Connector 945">
                <a:extLst>
                  <a:ext uri="{FF2B5EF4-FFF2-40B4-BE49-F238E27FC236}">
                    <a16:creationId xmlns:a16="http://schemas.microsoft.com/office/drawing/2014/main" id="{7A5CBCFD-627F-6A4C-B394-D112058A58EB}"/>
                  </a:ext>
                </a:extLst>
              </p:cNvPr>
              <p:cNvCxnSpPr>
                <a:cxnSpLocks/>
              </p:cNvCxnSpPr>
              <p:nvPr/>
            </p:nvCxnSpPr>
            <p:spPr>
              <a:xfrm>
                <a:off x="3881438" y="3795712"/>
                <a:ext cx="123824"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grpSp>
      <p:grpSp>
        <p:nvGrpSpPr>
          <p:cNvPr id="949" name="Group 948">
            <a:extLst>
              <a:ext uri="{FF2B5EF4-FFF2-40B4-BE49-F238E27FC236}">
                <a16:creationId xmlns:a16="http://schemas.microsoft.com/office/drawing/2014/main" id="{8431886A-2278-DD42-BB31-DC03ABC794A8}"/>
              </a:ext>
            </a:extLst>
          </p:cNvPr>
          <p:cNvGrpSpPr/>
          <p:nvPr/>
        </p:nvGrpSpPr>
        <p:grpSpPr>
          <a:xfrm>
            <a:off x="8583403" y="2435672"/>
            <a:ext cx="655543" cy="591272"/>
            <a:chOff x="8602898" y="2321864"/>
            <a:chExt cx="655543" cy="591272"/>
          </a:xfrm>
        </p:grpSpPr>
        <p:pic>
          <p:nvPicPr>
            <p:cNvPr id="950" name="Graphic 949">
              <a:extLst>
                <a:ext uri="{FF2B5EF4-FFF2-40B4-BE49-F238E27FC236}">
                  <a16:creationId xmlns:a16="http://schemas.microsoft.com/office/drawing/2014/main" id="{E60AF024-E5D5-6045-82FC-F7A4BF2D8A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02898" y="2321864"/>
              <a:ext cx="655543" cy="591272"/>
            </a:xfrm>
            <a:prstGeom prst="rect">
              <a:avLst/>
            </a:prstGeom>
          </p:spPr>
        </p:pic>
        <p:grpSp>
          <p:nvGrpSpPr>
            <p:cNvPr id="951" name="Group 950">
              <a:extLst>
                <a:ext uri="{FF2B5EF4-FFF2-40B4-BE49-F238E27FC236}">
                  <a16:creationId xmlns:a16="http://schemas.microsoft.com/office/drawing/2014/main" id="{B271FB18-6C13-AF4C-9573-8C0224B48F59}"/>
                </a:ext>
              </a:extLst>
            </p:cNvPr>
            <p:cNvGrpSpPr/>
            <p:nvPr/>
          </p:nvGrpSpPr>
          <p:grpSpPr>
            <a:xfrm>
              <a:off x="8791576" y="2441485"/>
              <a:ext cx="287266" cy="350840"/>
              <a:chOff x="8791576" y="2414589"/>
              <a:chExt cx="287266" cy="350840"/>
            </a:xfrm>
          </p:grpSpPr>
          <p:grpSp>
            <p:nvGrpSpPr>
              <p:cNvPr id="952" name="Group 951">
                <a:extLst>
                  <a:ext uri="{FF2B5EF4-FFF2-40B4-BE49-F238E27FC236}">
                    <a16:creationId xmlns:a16="http://schemas.microsoft.com/office/drawing/2014/main" id="{CD7788FF-36EF-3540-9AC9-2B54F6223624}"/>
                  </a:ext>
                </a:extLst>
              </p:cNvPr>
              <p:cNvGrpSpPr/>
              <p:nvPr/>
            </p:nvGrpSpPr>
            <p:grpSpPr>
              <a:xfrm>
                <a:off x="8870156" y="2538910"/>
                <a:ext cx="119062" cy="180726"/>
                <a:chOff x="8587701" y="2689788"/>
                <a:chExt cx="127447" cy="226887"/>
              </a:xfrm>
            </p:grpSpPr>
            <p:sp>
              <p:nvSpPr>
                <p:cNvPr id="956" name="Freeform: Shape 635">
                  <a:extLst>
                    <a:ext uri="{FF2B5EF4-FFF2-40B4-BE49-F238E27FC236}">
                      <a16:creationId xmlns:a16="http://schemas.microsoft.com/office/drawing/2014/main" id="{AE1FB8C6-3937-8947-B9A3-7F3E035901C9}"/>
                    </a:ext>
                  </a:extLst>
                </p:cNvPr>
                <p:cNvSpPr/>
                <p:nvPr/>
              </p:nvSpPr>
              <p:spPr>
                <a:xfrm>
                  <a:off x="8587701" y="2690931"/>
                  <a:ext cx="45721" cy="97157"/>
                </a:xfrm>
                <a:custGeom>
                  <a:avLst/>
                  <a:gdLst>
                    <a:gd name="connsiteX0" fmla="*/ 23146 w 45721"/>
                    <a:gd name="connsiteY0" fmla="*/ 94014 h 97156"/>
                    <a:gd name="connsiteX1" fmla="*/ 23146 w 45721"/>
                    <a:gd name="connsiteY1" fmla="*/ 26575 h 97156"/>
                    <a:gd name="connsiteX2" fmla="*/ 4286 w 45721"/>
                    <a:gd name="connsiteY2" fmla="*/ 43149 h 97156"/>
                    <a:gd name="connsiteX3" fmla="*/ 4286 w 45721"/>
                    <a:gd name="connsiteY3" fmla="*/ 20860 h 97156"/>
                    <a:gd name="connsiteX4" fmla="*/ 23146 w 45721"/>
                    <a:gd name="connsiteY4" fmla="*/ 4286 h 97156"/>
                    <a:gd name="connsiteX5" fmla="*/ 43721 w 45721"/>
                    <a:gd name="connsiteY5" fmla="*/ 4286 h 97156"/>
                    <a:gd name="connsiteX6" fmla="*/ 43721 w 45721"/>
                    <a:gd name="connsiteY6" fmla="*/ 94014 h 97156"/>
                    <a:gd name="connsiteX7" fmla="*/ 23146 w 45721"/>
                    <a:gd name="connsiteY7" fmla="*/ 94014 h 9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1" h="97156">
                      <a:moveTo>
                        <a:pt x="23146" y="94014"/>
                      </a:moveTo>
                      <a:lnTo>
                        <a:pt x="23146" y="26575"/>
                      </a:lnTo>
                      <a:lnTo>
                        <a:pt x="4286" y="43149"/>
                      </a:lnTo>
                      <a:lnTo>
                        <a:pt x="4286" y="20860"/>
                      </a:lnTo>
                      <a:lnTo>
                        <a:pt x="23146" y="4286"/>
                      </a:lnTo>
                      <a:lnTo>
                        <a:pt x="43721" y="4286"/>
                      </a:lnTo>
                      <a:lnTo>
                        <a:pt x="43721" y="94014"/>
                      </a:lnTo>
                      <a:lnTo>
                        <a:pt x="23146" y="94014"/>
                      </a:lnTo>
                      <a:close/>
                    </a:path>
                  </a:pathLst>
                </a:custGeom>
                <a:solidFill>
                  <a:schemeClr val="accent1"/>
                </a:solidFill>
                <a:ln w="9525" cap="flat">
                  <a:noFill/>
                  <a:prstDash val="solid"/>
                  <a:miter/>
                </a:ln>
              </p:spPr>
              <p:txBody>
                <a:bodyPr rtlCol="0" anchor="ctr"/>
                <a:lstStyle/>
                <a:p>
                  <a:endParaRPr lang="en-US"/>
                </a:p>
              </p:txBody>
            </p:sp>
            <p:sp>
              <p:nvSpPr>
                <p:cNvPr id="957" name="Freeform: Shape 636">
                  <a:extLst>
                    <a:ext uri="{FF2B5EF4-FFF2-40B4-BE49-F238E27FC236}">
                      <a16:creationId xmlns:a16="http://schemas.microsoft.com/office/drawing/2014/main" id="{8F057DBF-5BBD-DB41-B783-2430D5E801BD}"/>
                    </a:ext>
                  </a:extLst>
                </p:cNvPr>
                <p:cNvSpPr/>
                <p:nvPr/>
              </p:nvSpPr>
              <p:spPr>
                <a:xfrm>
                  <a:off x="8652282" y="2689788"/>
                  <a:ext cx="62866" cy="97157"/>
                </a:xfrm>
                <a:custGeom>
                  <a:avLst/>
                  <a:gdLst>
                    <a:gd name="connsiteX0" fmla="*/ 32862 w 62866"/>
                    <a:gd name="connsiteY0" fmla="*/ 95728 h 97156"/>
                    <a:gd name="connsiteX1" fmla="*/ 4286 w 62866"/>
                    <a:gd name="connsiteY1" fmla="*/ 67724 h 97156"/>
                    <a:gd name="connsiteX2" fmla="*/ 4286 w 62866"/>
                    <a:gd name="connsiteY2" fmla="*/ 32290 h 97156"/>
                    <a:gd name="connsiteX3" fmla="*/ 32862 w 62866"/>
                    <a:gd name="connsiteY3" fmla="*/ 4286 h 97156"/>
                    <a:gd name="connsiteX4" fmla="*/ 61438 w 62866"/>
                    <a:gd name="connsiteY4" fmla="*/ 32290 h 97156"/>
                    <a:gd name="connsiteX5" fmla="*/ 61438 w 62866"/>
                    <a:gd name="connsiteY5" fmla="*/ 67724 h 97156"/>
                    <a:gd name="connsiteX6" fmla="*/ 32862 w 62866"/>
                    <a:gd name="connsiteY6" fmla="*/ 95728 h 97156"/>
                    <a:gd name="connsiteX7" fmla="*/ 41435 w 62866"/>
                    <a:gd name="connsiteY7" fmla="*/ 32862 h 97156"/>
                    <a:gd name="connsiteX8" fmla="*/ 33433 w 62866"/>
                    <a:gd name="connsiteY8" fmla="*/ 23718 h 97156"/>
                    <a:gd name="connsiteX9" fmla="*/ 25432 w 62866"/>
                    <a:gd name="connsiteY9" fmla="*/ 32862 h 97156"/>
                    <a:gd name="connsiteX10" fmla="*/ 25432 w 62866"/>
                    <a:gd name="connsiteY10" fmla="*/ 68296 h 97156"/>
                    <a:gd name="connsiteX11" fmla="*/ 33433 w 62866"/>
                    <a:gd name="connsiteY11" fmla="*/ 77440 h 97156"/>
                    <a:gd name="connsiteX12" fmla="*/ 41435 w 62866"/>
                    <a:gd name="connsiteY12" fmla="*/ 68296 h 97156"/>
                    <a:gd name="connsiteX13" fmla="*/ 41435 w 62866"/>
                    <a:gd name="connsiteY13" fmla="*/ 32862 h 9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66" h="97156">
                      <a:moveTo>
                        <a:pt x="32862" y="95728"/>
                      </a:moveTo>
                      <a:cubicBezTo>
                        <a:pt x="18003" y="95728"/>
                        <a:pt x="4286" y="86012"/>
                        <a:pt x="4286" y="67724"/>
                      </a:cubicBezTo>
                      <a:lnTo>
                        <a:pt x="4286" y="32290"/>
                      </a:lnTo>
                      <a:cubicBezTo>
                        <a:pt x="4286" y="14002"/>
                        <a:pt x="18003" y="4286"/>
                        <a:pt x="32862" y="4286"/>
                      </a:cubicBezTo>
                      <a:cubicBezTo>
                        <a:pt x="47721" y="4286"/>
                        <a:pt x="61438" y="14002"/>
                        <a:pt x="61438" y="32290"/>
                      </a:cubicBezTo>
                      <a:lnTo>
                        <a:pt x="61438" y="67724"/>
                      </a:lnTo>
                      <a:cubicBezTo>
                        <a:pt x="62009" y="86584"/>
                        <a:pt x="47721" y="95728"/>
                        <a:pt x="32862" y="95728"/>
                      </a:cubicBezTo>
                      <a:close/>
                      <a:moveTo>
                        <a:pt x="41435" y="32862"/>
                      </a:moveTo>
                      <a:cubicBezTo>
                        <a:pt x="41435" y="26575"/>
                        <a:pt x="37434" y="23718"/>
                        <a:pt x="33433" y="23718"/>
                      </a:cubicBezTo>
                      <a:cubicBezTo>
                        <a:pt x="28861" y="23718"/>
                        <a:pt x="25432" y="26575"/>
                        <a:pt x="25432" y="32862"/>
                      </a:cubicBezTo>
                      <a:lnTo>
                        <a:pt x="25432" y="68296"/>
                      </a:lnTo>
                      <a:cubicBezTo>
                        <a:pt x="25432" y="74582"/>
                        <a:pt x="29433" y="77440"/>
                        <a:pt x="33433" y="77440"/>
                      </a:cubicBezTo>
                      <a:cubicBezTo>
                        <a:pt x="38006" y="77440"/>
                        <a:pt x="41435" y="74582"/>
                        <a:pt x="41435" y="68296"/>
                      </a:cubicBezTo>
                      <a:lnTo>
                        <a:pt x="41435" y="32862"/>
                      </a:lnTo>
                      <a:close/>
                    </a:path>
                  </a:pathLst>
                </a:custGeom>
                <a:solidFill>
                  <a:schemeClr val="accent1"/>
                </a:solidFill>
                <a:ln w="9525" cap="flat">
                  <a:noFill/>
                  <a:prstDash val="solid"/>
                  <a:miter/>
                </a:ln>
              </p:spPr>
              <p:txBody>
                <a:bodyPr rtlCol="0" anchor="ctr"/>
                <a:lstStyle/>
                <a:p>
                  <a:endParaRPr lang="en-US"/>
                </a:p>
              </p:txBody>
            </p:sp>
            <p:sp>
              <p:nvSpPr>
                <p:cNvPr id="958" name="Freeform: Shape 637">
                  <a:extLst>
                    <a:ext uri="{FF2B5EF4-FFF2-40B4-BE49-F238E27FC236}">
                      <a16:creationId xmlns:a16="http://schemas.microsoft.com/office/drawing/2014/main" id="{DA8351CF-C6F7-924C-A1F1-DBF3C07CF0D9}"/>
                    </a:ext>
                  </a:extLst>
                </p:cNvPr>
                <p:cNvSpPr/>
                <p:nvPr/>
              </p:nvSpPr>
              <p:spPr>
                <a:xfrm>
                  <a:off x="8589228" y="2818375"/>
                  <a:ext cx="62866" cy="97157"/>
                </a:xfrm>
                <a:custGeom>
                  <a:avLst/>
                  <a:gdLst>
                    <a:gd name="connsiteX0" fmla="*/ 32862 w 62866"/>
                    <a:gd name="connsiteY0" fmla="*/ 95728 h 97156"/>
                    <a:gd name="connsiteX1" fmla="*/ 4286 w 62866"/>
                    <a:gd name="connsiteY1" fmla="*/ 67724 h 97156"/>
                    <a:gd name="connsiteX2" fmla="*/ 4286 w 62866"/>
                    <a:gd name="connsiteY2" fmla="*/ 32290 h 97156"/>
                    <a:gd name="connsiteX3" fmla="*/ 32862 w 62866"/>
                    <a:gd name="connsiteY3" fmla="*/ 4286 h 97156"/>
                    <a:gd name="connsiteX4" fmla="*/ 61438 w 62866"/>
                    <a:gd name="connsiteY4" fmla="*/ 32290 h 97156"/>
                    <a:gd name="connsiteX5" fmla="*/ 61438 w 62866"/>
                    <a:gd name="connsiteY5" fmla="*/ 67724 h 97156"/>
                    <a:gd name="connsiteX6" fmla="*/ 32862 w 62866"/>
                    <a:gd name="connsiteY6" fmla="*/ 95728 h 97156"/>
                    <a:gd name="connsiteX7" fmla="*/ 40863 w 62866"/>
                    <a:gd name="connsiteY7" fmla="*/ 32862 h 97156"/>
                    <a:gd name="connsiteX8" fmla="*/ 32862 w 62866"/>
                    <a:gd name="connsiteY8" fmla="*/ 23718 h 97156"/>
                    <a:gd name="connsiteX9" fmla="*/ 24861 w 62866"/>
                    <a:gd name="connsiteY9" fmla="*/ 32862 h 97156"/>
                    <a:gd name="connsiteX10" fmla="*/ 24861 w 62866"/>
                    <a:gd name="connsiteY10" fmla="*/ 68296 h 97156"/>
                    <a:gd name="connsiteX11" fmla="*/ 32862 w 62866"/>
                    <a:gd name="connsiteY11" fmla="*/ 77440 h 97156"/>
                    <a:gd name="connsiteX12" fmla="*/ 40863 w 62866"/>
                    <a:gd name="connsiteY12" fmla="*/ 68296 h 97156"/>
                    <a:gd name="connsiteX13" fmla="*/ 40863 w 62866"/>
                    <a:gd name="connsiteY13" fmla="*/ 32862 h 9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66" h="97156">
                      <a:moveTo>
                        <a:pt x="32862" y="95728"/>
                      </a:moveTo>
                      <a:cubicBezTo>
                        <a:pt x="18003" y="95728"/>
                        <a:pt x="4286" y="86012"/>
                        <a:pt x="4286" y="67724"/>
                      </a:cubicBezTo>
                      <a:lnTo>
                        <a:pt x="4286" y="32290"/>
                      </a:lnTo>
                      <a:cubicBezTo>
                        <a:pt x="4286" y="14002"/>
                        <a:pt x="18003" y="4286"/>
                        <a:pt x="32862" y="4286"/>
                      </a:cubicBezTo>
                      <a:cubicBezTo>
                        <a:pt x="47721" y="4286"/>
                        <a:pt x="61438" y="14002"/>
                        <a:pt x="61438" y="32290"/>
                      </a:cubicBezTo>
                      <a:lnTo>
                        <a:pt x="61438" y="67724"/>
                      </a:lnTo>
                      <a:cubicBezTo>
                        <a:pt x="61438" y="86584"/>
                        <a:pt x="47721" y="95728"/>
                        <a:pt x="32862" y="95728"/>
                      </a:cubicBezTo>
                      <a:close/>
                      <a:moveTo>
                        <a:pt x="40863" y="32862"/>
                      </a:moveTo>
                      <a:cubicBezTo>
                        <a:pt x="40863" y="26575"/>
                        <a:pt x="36863" y="23718"/>
                        <a:pt x="32862" y="23718"/>
                      </a:cubicBezTo>
                      <a:cubicBezTo>
                        <a:pt x="28290" y="23718"/>
                        <a:pt x="24861" y="26575"/>
                        <a:pt x="24861" y="32862"/>
                      </a:cubicBezTo>
                      <a:lnTo>
                        <a:pt x="24861" y="68296"/>
                      </a:lnTo>
                      <a:cubicBezTo>
                        <a:pt x="24861" y="74582"/>
                        <a:pt x="28861" y="77440"/>
                        <a:pt x="32862" y="77440"/>
                      </a:cubicBezTo>
                      <a:cubicBezTo>
                        <a:pt x="37434" y="77440"/>
                        <a:pt x="40863" y="74582"/>
                        <a:pt x="40863" y="68296"/>
                      </a:cubicBezTo>
                      <a:lnTo>
                        <a:pt x="40863" y="32862"/>
                      </a:lnTo>
                      <a:close/>
                    </a:path>
                  </a:pathLst>
                </a:custGeom>
                <a:solidFill>
                  <a:schemeClr val="accent1"/>
                </a:solidFill>
                <a:ln w="9525" cap="flat">
                  <a:noFill/>
                  <a:prstDash val="solid"/>
                  <a:miter/>
                </a:ln>
              </p:spPr>
              <p:txBody>
                <a:bodyPr rtlCol="0" anchor="ctr"/>
                <a:lstStyle/>
                <a:p>
                  <a:endParaRPr lang="en-US"/>
                </a:p>
              </p:txBody>
            </p:sp>
            <p:sp>
              <p:nvSpPr>
                <p:cNvPr id="959" name="Freeform: Shape 638">
                  <a:extLst>
                    <a:ext uri="{FF2B5EF4-FFF2-40B4-BE49-F238E27FC236}">
                      <a16:creationId xmlns:a16="http://schemas.microsoft.com/office/drawing/2014/main" id="{FFAAC891-CA4B-8448-A04C-54F210A5CF63}"/>
                    </a:ext>
                  </a:extLst>
                </p:cNvPr>
                <p:cNvSpPr/>
                <p:nvPr/>
              </p:nvSpPr>
              <p:spPr>
                <a:xfrm>
                  <a:off x="8664097" y="2819518"/>
                  <a:ext cx="45721" cy="97157"/>
                </a:xfrm>
                <a:custGeom>
                  <a:avLst/>
                  <a:gdLst>
                    <a:gd name="connsiteX0" fmla="*/ 23146 w 45721"/>
                    <a:gd name="connsiteY0" fmla="*/ 94014 h 97156"/>
                    <a:gd name="connsiteX1" fmla="*/ 23146 w 45721"/>
                    <a:gd name="connsiteY1" fmla="*/ 26575 h 97156"/>
                    <a:gd name="connsiteX2" fmla="*/ 4286 w 45721"/>
                    <a:gd name="connsiteY2" fmla="*/ 43149 h 97156"/>
                    <a:gd name="connsiteX3" fmla="*/ 4286 w 45721"/>
                    <a:gd name="connsiteY3" fmla="*/ 20860 h 97156"/>
                    <a:gd name="connsiteX4" fmla="*/ 23146 w 45721"/>
                    <a:gd name="connsiteY4" fmla="*/ 4286 h 97156"/>
                    <a:gd name="connsiteX5" fmla="*/ 43721 w 45721"/>
                    <a:gd name="connsiteY5" fmla="*/ 4286 h 97156"/>
                    <a:gd name="connsiteX6" fmla="*/ 43721 w 45721"/>
                    <a:gd name="connsiteY6" fmla="*/ 94014 h 97156"/>
                    <a:gd name="connsiteX7" fmla="*/ 23146 w 45721"/>
                    <a:gd name="connsiteY7" fmla="*/ 94014 h 9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1" h="97156">
                      <a:moveTo>
                        <a:pt x="23146" y="94014"/>
                      </a:moveTo>
                      <a:lnTo>
                        <a:pt x="23146" y="26575"/>
                      </a:lnTo>
                      <a:lnTo>
                        <a:pt x="4286" y="43149"/>
                      </a:lnTo>
                      <a:lnTo>
                        <a:pt x="4286" y="20860"/>
                      </a:lnTo>
                      <a:lnTo>
                        <a:pt x="23146" y="4286"/>
                      </a:lnTo>
                      <a:lnTo>
                        <a:pt x="43721" y="4286"/>
                      </a:lnTo>
                      <a:lnTo>
                        <a:pt x="43721" y="94014"/>
                      </a:lnTo>
                      <a:lnTo>
                        <a:pt x="23146" y="94014"/>
                      </a:lnTo>
                      <a:close/>
                    </a:path>
                  </a:pathLst>
                </a:custGeom>
                <a:solidFill>
                  <a:schemeClr val="accent1"/>
                </a:solidFill>
                <a:ln w="9525" cap="flat">
                  <a:noFill/>
                  <a:prstDash val="solid"/>
                  <a:miter/>
                </a:ln>
              </p:spPr>
              <p:txBody>
                <a:bodyPr rtlCol="0" anchor="ctr"/>
                <a:lstStyle/>
                <a:p>
                  <a:endParaRPr lang="en-US"/>
                </a:p>
              </p:txBody>
            </p:sp>
          </p:grpSp>
          <p:grpSp>
            <p:nvGrpSpPr>
              <p:cNvPr id="953" name="Group 130">
                <a:extLst>
                  <a:ext uri="{FF2B5EF4-FFF2-40B4-BE49-F238E27FC236}">
                    <a16:creationId xmlns:a16="http://schemas.microsoft.com/office/drawing/2014/main" id="{5682D239-EC28-1A44-A0CD-121AAC7F0B57}"/>
                  </a:ext>
                </a:extLst>
              </p:cNvPr>
              <p:cNvGrpSpPr>
                <a:grpSpLocks noChangeAspect="1"/>
              </p:cNvGrpSpPr>
              <p:nvPr/>
            </p:nvGrpSpPr>
            <p:grpSpPr bwMode="auto">
              <a:xfrm>
                <a:off x="8791576" y="2414589"/>
                <a:ext cx="287266" cy="350840"/>
                <a:chOff x="2463" y="2059"/>
                <a:chExt cx="366" cy="447"/>
              </a:xfrm>
            </p:grpSpPr>
            <p:sp>
              <p:nvSpPr>
                <p:cNvPr id="954" name="Freeform 131">
                  <a:extLst>
                    <a:ext uri="{FF2B5EF4-FFF2-40B4-BE49-F238E27FC236}">
                      <a16:creationId xmlns:a16="http://schemas.microsoft.com/office/drawing/2014/main" id="{7093ABA6-FAD8-4542-AEB3-5919D06EF137}"/>
                    </a:ext>
                  </a:extLst>
                </p:cNvPr>
                <p:cNvSpPr>
                  <a:spLocks/>
                </p:cNvSpPr>
                <p:nvPr/>
              </p:nvSpPr>
              <p:spPr bwMode="auto">
                <a:xfrm>
                  <a:off x="2463" y="2059"/>
                  <a:ext cx="366" cy="447"/>
                </a:xfrm>
                <a:custGeom>
                  <a:avLst/>
                  <a:gdLst>
                    <a:gd name="T0" fmla="*/ 1253 w 1277"/>
                    <a:gd name="T1" fmla="*/ 453 h 1560"/>
                    <a:gd name="T2" fmla="*/ 796 w 1277"/>
                    <a:gd name="T3" fmla="*/ 3 h 1560"/>
                    <a:gd name="T4" fmla="*/ 782 w 1277"/>
                    <a:gd name="T5" fmla="*/ 1 h 1560"/>
                    <a:gd name="T6" fmla="*/ 780 w 1277"/>
                    <a:gd name="T7" fmla="*/ 0 h 1560"/>
                    <a:gd name="T8" fmla="*/ 146 w 1277"/>
                    <a:gd name="T9" fmla="*/ 0 h 1560"/>
                    <a:gd name="T10" fmla="*/ 0 w 1277"/>
                    <a:gd name="T11" fmla="*/ 146 h 1560"/>
                    <a:gd name="T12" fmla="*/ 0 w 1277"/>
                    <a:gd name="T13" fmla="*/ 1414 h 1560"/>
                    <a:gd name="T14" fmla="*/ 146 w 1277"/>
                    <a:gd name="T15" fmla="*/ 1560 h 1560"/>
                    <a:gd name="T16" fmla="*/ 1121 w 1277"/>
                    <a:gd name="T17" fmla="*/ 1560 h 1560"/>
                    <a:gd name="T18" fmla="*/ 1267 w 1277"/>
                    <a:gd name="T19" fmla="*/ 1414 h 1560"/>
                    <a:gd name="T20" fmla="*/ 1253 w 1277"/>
                    <a:gd name="T21" fmla="*/ 453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7" h="1560">
                      <a:moveTo>
                        <a:pt x="1253" y="453"/>
                      </a:moveTo>
                      <a:cubicBezTo>
                        <a:pt x="1239" y="440"/>
                        <a:pt x="814" y="10"/>
                        <a:pt x="796" y="3"/>
                      </a:cubicBezTo>
                      <a:cubicBezTo>
                        <a:pt x="791" y="2"/>
                        <a:pt x="787" y="1"/>
                        <a:pt x="782" y="1"/>
                      </a:cubicBezTo>
                      <a:cubicBezTo>
                        <a:pt x="781" y="0"/>
                        <a:pt x="780" y="0"/>
                        <a:pt x="780" y="0"/>
                      </a:cubicBezTo>
                      <a:cubicBezTo>
                        <a:pt x="146" y="0"/>
                        <a:pt x="146" y="0"/>
                        <a:pt x="146" y="0"/>
                      </a:cubicBezTo>
                      <a:cubicBezTo>
                        <a:pt x="65" y="0"/>
                        <a:pt x="0" y="66"/>
                        <a:pt x="0" y="146"/>
                      </a:cubicBezTo>
                      <a:cubicBezTo>
                        <a:pt x="0" y="1414"/>
                        <a:pt x="0" y="1414"/>
                        <a:pt x="0" y="1414"/>
                      </a:cubicBezTo>
                      <a:cubicBezTo>
                        <a:pt x="0" y="1494"/>
                        <a:pt x="65" y="1560"/>
                        <a:pt x="146" y="1560"/>
                      </a:cubicBezTo>
                      <a:cubicBezTo>
                        <a:pt x="1121" y="1560"/>
                        <a:pt x="1121" y="1560"/>
                        <a:pt x="1121" y="1560"/>
                      </a:cubicBezTo>
                      <a:cubicBezTo>
                        <a:pt x="1201" y="1560"/>
                        <a:pt x="1267" y="1494"/>
                        <a:pt x="1267" y="1414"/>
                      </a:cubicBezTo>
                      <a:cubicBezTo>
                        <a:pt x="1267" y="460"/>
                        <a:pt x="1277" y="478"/>
                        <a:pt x="1253" y="453"/>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5" name="Freeform 132">
                  <a:extLst>
                    <a:ext uri="{FF2B5EF4-FFF2-40B4-BE49-F238E27FC236}">
                      <a16:creationId xmlns:a16="http://schemas.microsoft.com/office/drawing/2014/main" id="{294D4791-8031-804D-A24C-068619910392}"/>
                    </a:ext>
                  </a:extLst>
                </p:cNvPr>
                <p:cNvSpPr>
                  <a:spLocks/>
                </p:cNvSpPr>
                <p:nvPr/>
              </p:nvSpPr>
              <p:spPr bwMode="auto">
                <a:xfrm>
                  <a:off x="2688" y="2059"/>
                  <a:ext cx="136" cy="134"/>
                </a:xfrm>
                <a:custGeom>
                  <a:avLst/>
                  <a:gdLst>
                    <a:gd name="T0" fmla="*/ 476 w 476"/>
                    <a:gd name="T1" fmla="*/ 466 h 468"/>
                    <a:gd name="T2" fmla="*/ 90 w 476"/>
                    <a:gd name="T3" fmla="*/ 468 h 468"/>
                    <a:gd name="T4" fmla="*/ 2 w 476"/>
                    <a:gd name="T5" fmla="*/ 381 h 468"/>
                    <a:gd name="T6" fmla="*/ 0 w 476"/>
                    <a:gd name="T7" fmla="*/ 0 h 468"/>
                  </a:gdLst>
                  <a:ahLst/>
                  <a:cxnLst>
                    <a:cxn ang="0">
                      <a:pos x="T0" y="T1"/>
                    </a:cxn>
                    <a:cxn ang="0">
                      <a:pos x="T2" y="T3"/>
                    </a:cxn>
                    <a:cxn ang="0">
                      <a:pos x="T4" y="T5"/>
                    </a:cxn>
                    <a:cxn ang="0">
                      <a:pos x="T6" y="T7"/>
                    </a:cxn>
                  </a:cxnLst>
                  <a:rect l="0" t="0" r="r" b="b"/>
                  <a:pathLst>
                    <a:path w="476" h="468">
                      <a:moveTo>
                        <a:pt x="476" y="466"/>
                      </a:moveTo>
                      <a:cubicBezTo>
                        <a:pt x="90" y="468"/>
                        <a:pt x="90" y="468"/>
                        <a:pt x="90" y="468"/>
                      </a:cubicBezTo>
                      <a:cubicBezTo>
                        <a:pt x="42" y="468"/>
                        <a:pt x="2" y="429"/>
                        <a:pt x="2" y="381"/>
                      </a:cubicBezTo>
                      <a:cubicBezTo>
                        <a:pt x="0" y="0"/>
                        <a:pt x="0" y="0"/>
                        <a:pt x="0" y="0"/>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60" name="Group 959">
            <a:extLst>
              <a:ext uri="{FF2B5EF4-FFF2-40B4-BE49-F238E27FC236}">
                <a16:creationId xmlns:a16="http://schemas.microsoft.com/office/drawing/2014/main" id="{B9D14A92-1782-4548-9DF7-0A0DF9A9B31E}"/>
              </a:ext>
            </a:extLst>
          </p:cNvPr>
          <p:cNvGrpSpPr/>
          <p:nvPr/>
        </p:nvGrpSpPr>
        <p:grpSpPr>
          <a:xfrm>
            <a:off x="930991" y="2579741"/>
            <a:ext cx="511549" cy="447203"/>
            <a:chOff x="964826" y="2439289"/>
            <a:chExt cx="511549" cy="447203"/>
          </a:xfrm>
        </p:grpSpPr>
        <p:grpSp>
          <p:nvGrpSpPr>
            <p:cNvPr id="961" name="Group 75">
              <a:extLst>
                <a:ext uri="{FF2B5EF4-FFF2-40B4-BE49-F238E27FC236}">
                  <a16:creationId xmlns:a16="http://schemas.microsoft.com/office/drawing/2014/main" id="{551F5DFB-2383-B343-96F0-DA7A21A10479}"/>
                </a:ext>
              </a:extLst>
            </p:cNvPr>
            <p:cNvGrpSpPr>
              <a:grpSpLocks noChangeAspect="1"/>
            </p:cNvGrpSpPr>
            <p:nvPr/>
          </p:nvGrpSpPr>
          <p:grpSpPr bwMode="auto">
            <a:xfrm>
              <a:off x="1194346" y="2557913"/>
              <a:ext cx="52509" cy="271809"/>
              <a:chOff x="5807" y="543"/>
              <a:chExt cx="187" cy="968"/>
            </a:xfrm>
            <a:solidFill>
              <a:schemeClr val="accent1"/>
            </a:solidFill>
          </p:grpSpPr>
          <p:sp>
            <p:nvSpPr>
              <p:cNvPr id="963" name="Freeform 77">
                <a:extLst>
                  <a:ext uri="{FF2B5EF4-FFF2-40B4-BE49-F238E27FC236}">
                    <a16:creationId xmlns:a16="http://schemas.microsoft.com/office/drawing/2014/main" id="{EED6E5ED-9CD8-8C45-B716-EA14E4CF0A9D}"/>
                  </a:ext>
                </a:extLst>
              </p:cNvPr>
              <p:cNvSpPr>
                <a:spLocks noEditPoints="1"/>
              </p:cNvSpPr>
              <p:nvPr/>
            </p:nvSpPr>
            <p:spPr bwMode="auto">
              <a:xfrm>
                <a:off x="5812" y="543"/>
                <a:ext cx="177" cy="688"/>
              </a:xfrm>
              <a:custGeom>
                <a:avLst/>
                <a:gdLst>
                  <a:gd name="T0" fmla="*/ 0 w 100"/>
                  <a:gd name="T1" fmla="*/ 50 h 389"/>
                  <a:gd name="T2" fmla="*/ 0 w 100"/>
                  <a:gd name="T3" fmla="*/ 339 h 389"/>
                  <a:gd name="T4" fmla="*/ 50 w 100"/>
                  <a:gd name="T5" fmla="*/ 389 h 389"/>
                  <a:gd name="T6" fmla="*/ 100 w 100"/>
                  <a:gd name="T7" fmla="*/ 339 h 389"/>
                  <a:gd name="T8" fmla="*/ 100 w 100"/>
                  <a:gd name="T9" fmla="*/ 50 h 389"/>
                  <a:gd name="T10" fmla="*/ 50 w 100"/>
                  <a:gd name="T11" fmla="*/ 0 h 389"/>
                  <a:gd name="T12" fmla="*/ 0 w 100"/>
                  <a:gd name="T13" fmla="*/ 50 h 389"/>
                  <a:gd name="T14" fmla="*/ 0 w 100"/>
                  <a:gd name="T15" fmla="*/ 50 h 389"/>
                  <a:gd name="T16" fmla="*/ 0 w 100"/>
                  <a:gd name="T17" fmla="*/ 5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89">
                    <a:moveTo>
                      <a:pt x="0" y="50"/>
                    </a:moveTo>
                    <a:cubicBezTo>
                      <a:pt x="0" y="339"/>
                      <a:pt x="0" y="339"/>
                      <a:pt x="0" y="339"/>
                    </a:cubicBezTo>
                    <a:cubicBezTo>
                      <a:pt x="0" y="367"/>
                      <a:pt x="22" y="389"/>
                      <a:pt x="50" y="389"/>
                    </a:cubicBezTo>
                    <a:cubicBezTo>
                      <a:pt x="77" y="389"/>
                      <a:pt x="100" y="367"/>
                      <a:pt x="100" y="339"/>
                    </a:cubicBezTo>
                    <a:cubicBezTo>
                      <a:pt x="100" y="50"/>
                      <a:pt x="100" y="50"/>
                      <a:pt x="100" y="50"/>
                    </a:cubicBezTo>
                    <a:cubicBezTo>
                      <a:pt x="100" y="22"/>
                      <a:pt x="77" y="0"/>
                      <a:pt x="50" y="0"/>
                    </a:cubicBezTo>
                    <a:cubicBezTo>
                      <a:pt x="22" y="0"/>
                      <a:pt x="0" y="22"/>
                      <a:pt x="0" y="50"/>
                    </a:cubicBezTo>
                    <a:close/>
                    <a:moveTo>
                      <a:pt x="0" y="50"/>
                    </a:moveTo>
                    <a:cubicBezTo>
                      <a:pt x="0" y="50"/>
                      <a:pt x="0" y="50"/>
                      <a:pt x="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Freeform 78">
                <a:extLst>
                  <a:ext uri="{FF2B5EF4-FFF2-40B4-BE49-F238E27FC236}">
                    <a16:creationId xmlns:a16="http://schemas.microsoft.com/office/drawing/2014/main" id="{DEF20724-B83A-4846-A8F2-078DBC601674}"/>
                  </a:ext>
                </a:extLst>
              </p:cNvPr>
              <p:cNvSpPr>
                <a:spLocks noEditPoints="1"/>
              </p:cNvSpPr>
              <p:nvPr/>
            </p:nvSpPr>
            <p:spPr bwMode="auto">
              <a:xfrm>
                <a:off x="5807" y="1323"/>
                <a:ext cx="187" cy="188"/>
              </a:xfrm>
              <a:custGeom>
                <a:avLst/>
                <a:gdLst>
                  <a:gd name="T0" fmla="*/ 53 w 106"/>
                  <a:gd name="T1" fmla="*/ 0 h 106"/>
                  <a:gd name="T2" fmla="*/ 0 w 106"/>
                  <a:gd name="T3" fmla="*/ 53 h 106"/>
                  <a:gd name="T4" fmla="*/ 53 w 106"/>
                  <a:gd name="T5" fmla="*/ 106 h 106"/>
                  <a:gd name="T6" fmla="*/ 106 w 106"/>
                  <a:gd name="T7" fmla="*/ 53 h 106"/>
                  <a:gd name="T8" fmla="*/ 53 w 106"/>
                  <a:gd name="T9" fmla="*/ 0 h 106"/>
                  <a:gd name="T10" fmla="*/ 53 w 106"/>
                  <a:gd name="T11" fmla="*/ 0 h 106"/>
                  <a:gd name="T12" fmla="*/ 53 w 106"/>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6" h="106">
                    <a:moveTo>
                      <a:pt x="53" y="0"/>
                    </a:moveTo>
                    <a:cubicBezTo>
                      <a:pt x="24" y="0"/>
                      <a:pt x="0" y="24"/>
                      <a:pt x="0" y="53"/>
                    </a:cubicBezTo>
                    <a:cubicBezTo>
                      <a:pt x="0" y="82"/>
                      <a:pt x="24" y="106"/>
                      <a:pt x="53" y="106"/>
                    </a:cubicBezTo>
                    <a:cubicBezTo>
                      <a:pt x="82" y="106"/>
                      <a:pt x="106" y="82"/>
                      <a:pt x="106" y="53"/>
                    </a:cubicBezTo>
                    <a:cubicBezTo>
                      <a:pt x="106" y="24"/>
                      <a:pt x="82" y="0"/>
                      <a:pt x="53" y="0"/>
                    </a:cubicBezTo>
                    <a:close/>
                    <a:moveTo>
                      <a:pt x="53" y="0"/>
                    </a:moveTo>
                    <a:cubicBezTo>
                      <a:pt x="53" y="0"/>
                      <a:pt x="53" y="0"/>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62" name="Graphic 4">
              <a:extLst>
                <a:ext uri="{FF2B5EF4-FFF2-40B4-BE49-F238E27FC236}">
                  <a16:creationId xmlns:a16="http://schemas.microsoft.com/office/drawing/2014/main" id="{205E5878-6444-9E49-95B8-329B655B0087}"/>
                </a:ext>
              </a:extLst>
            </p:cNvPr>
            <p:cNvSpPr/>
            <p:nvPr/>
          </p:nvSpPr>
          <p:spPr>
            <a:xfrm>
              <a:off x="964826" y="2439289"/>
              <a:ext cx="511549" cy="447203"/>
            </a:xfrm>
            <a:custGeom>
              <a:avLst/>
              <a:gdLst>
                <a:gd name="connsiteX0" fmla="*/ 2957989 w 3028950"/>
                <a:gd name="connsiteY0" fmla="*/ 1982629 h 2647950"/>
                <a:gd name="connsiteX1" fmla="*/ 1890236 w 3028950"/>
                <a:gd name="connsiteY1" fmla="*/ 221456 h 2647950"/>
                <a:gd name="connsiteX2" fmla="*/ 1513999 w 3028950"/>
                <a:gd name="connsiteY2" fmla="*/ 7144 h 2647950"/>
                <a:gd name="connsiteX3" fmla="*/ 1130141 w 3028950"/>
                <a:gd name="connsiteY3" fmla="*/ 221456 h 2647950"/>
                <a:gd name="connsiteX4" fmla="*/ 70009 w 3028950"/>
                <a:gd name="connsiteY4" fmla="*/ 1982629 h 2647950"/>
                <a:gd name="connsiteX5" fmla="*/ 70009 w 3028950"/>
                <a:gd name="connsiteY5" fmla="*/ 2427446 h 2647950"/>
                <a:gd name="connsiteX6" fmla="*/ 453866 w 3028950"/>
                <a:gd name="connsiteY6" fmla="*/ 2641759 h 2647950"/>
                <a:gd name="connsiteX7" fmla="*/ 2574131 w 3028950"/>
                <a:gd name="connsiteY7" fmla="*/ 2641759 h 2647950"/>
                <a:gd name="connsiteX8" fmla="*/ 2966561 w 3028950"/>
                <a:gd name="connsiteY8" fmla="*/ 2427446 h 2647950"/>
                <a:gd name="connsiteX9" fmla="*/ 2957989 w 3028950"/>
                <a:gd name="connsiteY9" fmla="*/ 1982629 h 2647950"/>
                <a:gd name="connsiteX10" fmla="*/ 2957989 w 3028950"/>
                <a:gd name="connsiteY10" fmla="*/ 1982629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8950" h="2647950">
                  <a:moveTo>
                    <a:pt x="2957989" y="1982629"/>
                  </a:moveTo>
                  <a:cubicBezTo>
                    <a:pt x="1890236" y="221456"/>
                    <a:pt x="1890236" y="221456"/>
                    <a:pt x="1890236" y="221456"/>
                  </a:cubicBezTo>
                  <a:cubicBezTo>
                    <a:pt x="1814989" y="81439"/>
                    <a:pt x="1673066" y="7144"/>
                    <a:pt x="1513999" y="7144"/>
                  </a:cubicBezTo>
                  <a:cubicBezTo>
                    <a:pt x="1354931" y="7144"/>
                    <a:pt x="1213009" y="81439"/>
                    <a:pt x="1130141" y="221456"/>
                  </a:cubicBezTo>
                  <a:cubicBezTo>
                    <a:pt x="70009" y="1982629"/>
                    <a:pt x="70009" y="1982629"/>
                    <a:pt x="70009" y="1982629"/>
                  </a:cubicBezTo>
                  <a:cubicBezTo>
                    <a:pt x="-13811" y="2122646"/>
                    <a:pt x="-13811" y="2287429"/>
                    <a:pt x="70009" y="2427446"/>
                  </a:cubicBezTo>
                  <a:cubicBezTo>
                    <a:pt x="145256" y="2558891"/>
                    <a:pt x="295751" y="2641759"/>
                    <a:pt x="453866" y="2641759"/>
                  </a:cubicBezTo>
                  <a:cubicBezTo>
                    <a:pt x="2574131" y="2641759"/>
                    <a:pt x="2574131" y="2641759"/>
                    <a:pt x="2574131" y="2641759"/>
                  </a:cubicBezTo>
                  <a:cubicBezTo>
                    <a:pt x="2740819" y="2641759"/>
                    <a:pt x="2882741" y="2559844"/>
                    <a:pt x="2966561" y="2427446"/>
                  </a:cubicBezTo>
                  <a:cubicBezTo>
                    <a:pt x="3041809" y="2287429"/>
                    <a:pt x="3041809" y="2122646"/>
                    <a:pt x="2957989" y="1982629"/>
                  </a:cubicBezTo>
                  <a:lnTo>
                    <a:pt x="2957989" y="1982629"/>
                  </a:lnTo>
                  <a:close/>
                </a:path>
              </a:pathLst>
            </a:custGeom>
            <a:noFill/>
            <a:ln w="25400" cap="flat">
              <a:solidFill>
                <a:schemeClr val="accent1"/>
              </a:solidFill>
              <a:prstDash val="solid"/>
              <a:miter/>
            </a:ln>
          </p:spPr>
          <p:txBody>
            <a:bodyPr rtlCol="0" anchor="ctr"/>
            <a:lstStyle/>
            <a:p>
              <a:endParaRPr lang="en-US"/>
            </a:p>
          </p:txBody>
        </p:sp>
      </p:grpSp>
      <p:grpSp>
        <p:nvGrpSpPr>
          <p:cNvPr id="965" name="Group 964">
            <a:extLst>
              <a:ext uri="{FF2B5EF4-FFF2-40B4-BE49-F238E27FC236}">
                <a16:creationId xmlns:a16="http://schemas.microsoft.com/office/drawing/2014/main" id="{57997B60-9252-7649-AA19-2E206ADA833F}"/>
              </a:ext>
            </a:extLst>
          </p:cNvPr>
          <p:cNvGrpSpPr/>
          <p:nvPr/>
        </p:nvGrpSpPr>
        <p:grpSpPr>
          <a:xfrm>
            <a:off x="10650621" y="1272540"/>
            <a:ext cx="551156" cy="668068"/>
            <a:chOff x="12347575" y="-2311400"/>
            <a:chExt cx="5657851" cy="6858000"/>
          </a:xfrm>
        </p:grpSpPr>
        <p:sp>
          <p:nvSpPr>
            <p:cNvPr id="966" name="Freeform 37">
              <a:extLst>
                <a:ext uri="{FF2B5EF4-FFF2-40B4-BE49-F238E27FC236}">
                  <a16:creationId xmlns:a16="http://schemas.microsoft.com/office/drawing/2014/main" id="{D7FF5455-1967-0D4C-A9B1-92739AFCCC0A}"/>
                </a:ext>
              </a:extLst>
            </p:cNvPr>
            <p:cNvSpPr>
              <a:spLocks/>
            </p:cNvSpPr>
            <p:nvPr/>
          </p:nvSpPr>
          <p:spPr bwMode="auto">
            <a:xfrm>
              <a:off x="12803188" y="-1112838"/>
              <a:ext cx="2435225" cy="4451350"/>
            </a:xfrm>
            <a:custGeom>
              <a:avLst/>
              <a:gdLst>
                <a:gd name="T0" fmla="*/ 1534 w 1534"/>
                <a:gd name="T1" fmla="*/ 2439 h 2804"/>
                <a:gd name="T2" fmla="*/ 0 w 1534"/>
                <a:gd name="T3" fmla="*/ 2804 h 2804"/>
                <a:gd name="T4" fmla="*/ 0 w 1534"/>
                <a:gd name="T5" fmla="*/ 0 h 2804"/>
                <a:gd name="T6" fmla="*/ 1534 w 1534"/>
                <a:gd name="T7" fmla="*/ 358 h 2804"/>
                <a:gd name="T8" fmla="*/ 1534 w 1534"/>
                <a:gd name="T9" fmla="*/ 2439 h 2804"/>
              </a:gdLst>
              <a:ahLst/>
              <a:cxnLst>
                <a:cxn ang="0">
                  <a:pos x="T0" y="T1"/>
                </a:cxn>
                <a:cxn ang="0">
                  <a:pos x="T2" y="T3"/>
                </a:cxn>
                <a:cxn ang="0">
                  <a:pos x="T4" y="T5"/>
                </a:cxn>
                <a:cxn ang="0">
                  <a:pos x="T6" y="T7"/>
                </a:cxn>
                <a:cxn ang="0">
                  <a:pos x="T8" y="T9"/>
                </a:cxn>
              </a:cxnLst>
              <a:rect l="0" t="0" r="r" b="b"/>
              <a:pathLst>
                <a:path w="1534" h="2804">
                  <a:moveTo>
                    <a:pt x="1534" y="2439"/>
                  </a:moveTo>
                  <a:lnTo>
                    <a:pt x="0" y="2804"/>
                  </a:lnTo>
                  <a:lnTo>
                    <a:pt x="0" y="0"/>
                  </a:lnTo>
                  <a:lnTo>
                    <a:pt x="1534" y="358"/>
                  </a:lnTo>
                  <a:lnTo>
                    <a:pt x="1534" y="2439"/>
                  </a:lnTo>
                  <a:close/>
                </a:path>
              </a:pathLst>
            </a:custGeom>
            <a:solidFill>
              <a:schemeClr val="bg1"/>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Freeform 35">
              <a:extLst>
                <a:ext uri="{FF2B5EF4-FFF2-40B4-BE49-F238E27FC236}">
                  <a16:creationId xmlns:a16="http://schemas.microsoft.com/office/drawing/2014/main" id="{F630B834-EE81-A643-ADE9-D36C645FD7EE}"/>
                </a:ext>
              </a:extLst>
            </p:cNvPr>
            <p:cNvSpPr>
              <a:spLocks/>
            </p:cNvSpPr>
            <p:nvPr/>
          </p:nvSpPr>
          <p:spPr bwMode="auto">
            <a:xfrm>
              <a:off x="12347575" y="-1112838"/>
              <a:ext cx="458788" cy="4451350"/>
            </a:xfrm>
            <a:custGeom>
              <a:avLst/>
              <a:gdLst>
                <a:gd name="T0" fmla="*/ 287 w 289"/>
                <a:gd name="T1" fmla="*/ 0 h 2804"/>
                <a:gd name="T2" fmla="*/ 0 w 289"/>
                <a:gd name="T3" fmla="*/ 144 h 2804"/>
                <a:gd name="T4" fmla="*/ 0 w 289"/>
                <a:gd name="T5" fmla="*/ 2661 h 2804"/>
                <a:gd name="T6" fmla="*/ 287 w 289"/>
                <a:gd name="T7" fmla="*/ 2804 h 2804"/>
                <a:gd name="T8" fmla="*/ 289 w 289"/>
                <a:gd name="T9" fmla="*/ 2802 h 2804"/>
                <a:gd name="T10" fmla="*/ 289 w 289"/>
                <a:gd name="T11" fmla="*/ 2 h 2804"/>
                <a:gd name="T12" fmla="*/ 287 w 289"/>
                <a:gd name="T13" fmla="*/ 0 h 2804"/>
              </a:gdLst>
              <a:ahLst/>
              <a:cxnLst>
                <a:cxn ang="0">
                  <a:pos x="T0" y="T1"/>
                </a:cxn>
                <a:cxn ang="0">
                  <a:pos x="T2" y="T3"/>
                </a:cxn>
                <a:cxn ang="0">
                  <a:pos x="T4" y="T5"/>
                </a:cxn>
                <a:cxn ang="0">
                  <a:pos x="T6" y="T7"/>
                </a:cxn>
                <a:cxn ang="0">
                  <a:pos x="T8" y="T9"/>
                </a:cxn>
                <a:cxn ang="0">
                  <a:pos x="T10" y="T11"/>
                </a:cxn>
                <a:cxn ang="0">
                  <a:pos x="T12" y="T13"/>
                </a:cxn>
              </a:cxnLst>
              <a:rect l="0" t="0" r="r" b="b"/>
              <a:pathLst>
                <a:path w="289" h="2804">
                  <a:moveTo>
                    <a:pt x="287" y="0"/>
                  </a:moveTo>
                  <a:lnTo>
                    <a:pt x="0" y="144"/>
                  </a:lnTo>
                  <a:lnTo>
                    <a:pt x="0" y="2661"/>
                  </a:lnTo>
                  <a:lnTo>
                    <a:pt x="287" y="2804"/>
                  </a:lnTo>
                  <a:lnTo>
                    <a:pt x="289" y="2802"/>
                  </a:lnTo>
                  <a:lnTo>
                    <a:pt x="289" y="2"/>
                  </a:lnTo>
                  <a:lnTo>
                    <a:pt x="287" y="0"/>
                  </a:lnTo>
                  <a:close/>
                </a:path>
              </a:pathLst>
            </a:custGeom>
            <a:solidFill>
              <a:srgbClr val="FFFFFF"/>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8" name="Freeform 40">
              <a:extLst>
                <a:ext uri="{FF2B5EF4-FFF2-40B4-BE49-F238E27FC236}">
                  <a16:creationId xmlns:a16="http://schemas.microsoft.com/office/drawing/2014/main" id="{38882CC2-7683-5F49-833D-878E9511133A}"/>
                </a:ext>
              </a:extLst>
            </p:cNvPr>
            <p:cNvSpPr>
              <a:spLocks/>
            </p:cNvSpPr>
            <p:nvPr/>
          </p:nvSpPr>
          <p:spPr bwMode="auto">
            <a:xfrm>
              <a:off x="14139863" y="258763"/>
              <a:ext cx="1044575" cy="1722438"/>
            </a:xfrm>
            <a:custGeom>
              <a:avLst/>
              <a:gdLst>
                <a:gd name="T0" fmla="*/ 0 w 658"/>
                <a:gd name="T1" fmla="*/ 1002 h 1085"/>
                <a:gd name="T2" fmla="*/ 651 w 658"/>
                <a:gd name="T3" fmla="*/ 1085 h 1085"/>
                <a:gd name="T4" fmla="*/ 655 w 658"/>
                <a:gd name="T5" fmla="*/ 1076 h 1085"/>
                <a:gd name="T6" fmla="*/ 658 w 658"/>
                <a:gd name="T7" fmla="*/ 8 h 1085"/>
                <a:gd name="T8" fmla="*/ 651 w 658"/>
                <a:gd name="T9" fmla="*/ 0 h 1085"/>
                <a:gd name="T10" fmla="*/ 0 w 658"/>
                <a:gd name="T11" fmla="*/ 81 h 1085"/>
                <a:gd name="T12" fmla="*/ 0 w 658"/>
                <a:gd name="T13" fmla="*/ 1002 h 1085"/>
              </a:gdLst>
              <a:ahLst/>
              <a:cxnLst>
                <a:cxn ang="0">
                  <a:pos x="T0" y="T1"/>
                </a:cxn>
                <a:cxn ang="0">
                  <a:pos x="T2" y="T3"/>
                </a:cxn>
                <a:cxn ang="0">
                  <a:pos x="T4" y="T5"/>
                </a:cxn>
                <a:cxn ang="0">
                  <a:pos x="T6" y="T7"/>
                </a:cxn>
                <a:cxn ang="0">
                  <a:pos x="T8" y="T9"/>
                </a:cxn>
                <a:cxn ang="0">
                  <a:pos x="T10" y="T11"/>
                </a:cxn>
                <a:cxn ang="0">
                  <a:pos x="T12" y="T13"/>
                </a:cxn>
              </a:cxnLst>
              <a:rect l="0" t="0" r="r" b="b"/>
              <a:pathLst>
                <a:path w="658" h="1085">
                  <a:moveTo>
                    <a:pt x="0" y="1002"/>
                  </a:moveTo>
                  <a:lnTo>
                    <a:pt x="651" y="1085"/>
                  </a:lnTo>
                  <a:lnTo>
                    <a:pt x="655" y="1076"/>
                  </a:lnTo>
                  <a:lnTo>
                    <a:pt x="658" y="8"/>
                  </a:lnTo>
                  <a:lnTo>
                    <a:pt x="651" y="0"/>
                  </a:lnTo>
                  <a:lnTo>
                    <a:pt x="0" y="81"/>
                  </a:lnTo>
                  <a:lnTo>
                    <a:pt x="0" y="1002"/>
                  </a:lnTo>
                  <a:close/>
                </a:path>
              </a:pathLst>
            </a:custGeom>
            <a:solidFill>
              <a:schemeClr val="bg1"/>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9" name="Freeform 43">
              <a:extLst>
                <a:ext uri="{FF2B5EF4-FFF2-40B4-BE49-F238E27FC236}">
                  <a16:creationId xmlns:a16="http://schemas.microsoft.com/office/drawing/2014/main" id="{78770ACB-9433-2C4A-B47B-DB0DF2D82825}"/>
                </a:ext>
              </a:extLst>
            </p:cNvPr>
            <p:cNvSpPr>
              <a:spLocks/>
            </p:cNvSpPr>
            <p:nvPr/>
          </p:nvSpPr>
          <p:spPr bwMode="auto">
            <a:xfrm>
              <a:off x="15173325" y="-1112838"/>
              <a:ext cx="2371725" cy="4452938"/>
            </a:xfrm>
            <a:custGeom>
              <a:avLst/>
              <a:gdLst>
                <a:gd name="T0" fmla="*/ 0 w 1494"/>
                <a:gd name="T1" fmla="*/ 2442 h 2805"/>
                <a:gd name="T2" fmla="*/ 1492 w 1494"/>
                <a:gd name="T3" fmla="*/ 2805 h 2805"/>
                <a:gd name="T4" fmla="*/ 1494 w 1494"/>
                <a:gd name="T5" fmla="*/ 2801 h 2805"/>
                <a:gd name="T6" fmla="*/ 1494 w 1494"/>
                <a:gd name="T7" fmla="*/ 3 h 2805"/>
                <a:gd name="T8" fmla="*/ 1492 w 1494"/>
                <a:gd name="T9" fmla="*/ 0 h 2805"/>
                <a:gd name="T10" fmla="*/ 0 w 1494"/>
                <a:gd name="T11" fmla="*/ 362 h 2805"/>
                <a:gd name="T12" fmla="*/ 0 w 1494"/>
                <a:gd name="T13" fmla="*/ 2442 h 2805"/>
              </a:gdLst>
              <a:ahLst/>
              <a:cxnLst>
                <a:cxn ang="0">
                  <a:pos x="T0" y="T1"/>
                </a:cxn>
                <a:cxn ang="0">
                  <a:pos x="T2" y="T3"/>
                </a:cxn>
                <a:cxn ang="0">
                  <a:pos x="T4" y="T5"/>
                </a:cxn>
                <a:cxn ang="0">
                  <a:pos x="T6" y="T7"/>
                </a:cxn>
                <a:cxn ang="0">
                  <a:pos x="T8" y="T9"/>
                </a:cxn>
                <a:cxn ang="0">
                  <a:pos x="T10" y="T11"/>
                </a:cxn>
                <a:cxn ang="0">
                  <a:pos x="T12" y="T13"/>
                </a:cxn>
              </a:cxnLst>
              <a:rect l="0" t="0" r="r" b="b"/>
              <a:pathLst>
                <a:path w="1494" h="2805">
                  <a:moveTo>
                    <a:pt x="0" y="2442"/>
                  </a:moveTo>
                  <a:lnTo>
                    <a:pt x="1492" y="2805"/>
                  </a:lnTo>
                  <a:lnTo>
                    <a:pt x="1494" y="2801"/>
                  </a:lnTo>
                  <a:lnTo>
                    <a:pt x="1494" y="3"/>
                  </a:lnTo>
                  <a:lnTo>
                    <a:pt x="1492" y="0"/>
                  </a:lnTo>
                  <a:lnTo>
                    <a:pt x="0" y="362"/>
                  </a:lnTo>
                  <a:lnTo>
                    <a:pt x="0" y="2442"/>
                  </a:lnTo>
                  <a:close/>
                </a:path>
              </a:pathLst>
            </a:custGeom>
            <a:solidFill>
              <a:schemeClr val="bg1"/>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0" name="Freeform 44">
              <a:extLst>
                <a:ext uri="{FF2B5EF4-FFF2-40B4-BE49-F238E27FC236}">
                  <a16:creationId xmlns:a16="http://schemas.microsoft.com/office/drawing/2014/main" id="{688AF193-FC99-C64A-B3D0-611D35182633}"/>
                </a:ext>
              </a:extLst>
            </p:cNvPr>
            <p:cNvSpPr>
              <a:spLocks/>
            </p:cNvSpPr>
            <p:nvPr/>
          </p:nvSpPr>
          <p:spPr bwMode="auto">
            <a:xfrm>
              <a:off x="15173325" y="-1112838"/>
              <a:ext cx="2371725" cy="4452938"/>
            </a:xfrm>
            <a:custGeom>
              <a:avLst/>
              <a:gdLst>
                <a:gd name="T0" fmla="*/ 0 w 1494"/>
                <a:gd name="T1" fmla="*/ 2442 h 2805"/>
                <a:gd name="T2" fmla="*/ 1492 w 1494"/>
                <a:gd name="T3" fmla="*/ 2805 h 2805"/>
                <a:gd name="T4" fmla="*/ 1494 w 1494"/>
                <a:gd name="T5" fmla="*/ 2801 h 2805"/>
                <a:gd name="T6" fmla="*/ 1494 w 1494"/>
                <a:gd name="T7" fmla="*/ 3 h 2805"/>
                <a:gd name="T8" fmla="*/ 1492 w 1494"/>
                <a:gd name="T9" fmla="*/ 0 h 2805"/>
                <a:gd name="T10" fmla="*/ 0 w 1494"/>
                <a:gd name="T11" fmla="*/ 362 h 2805"/>
                <a:gd name="T12" fmla="*/ 0 w 1494"/>
                <a:gd name="T13" fmla="*/ 2442 h 2805"/>
              </a:gdLst>
              <a:ahLst/>
              <a:cxnLst>
                <a:cxn ang="0">
                  <a:pos x="T0" y="T1"/>
                </a:cxn>
                <a:cxn ang="0">
                  <a:pos x="T2" y="T3"/>
                </a:cxn>
                <a:cxn ang="0">
                  <a:pos x="T4" y="T5"/>
                </a:cxn>
                <a:cxn ang="0">
                  <a:pos x="T6" y="T7"/>
                </a:cxn>
                <a:cxn ang="0">
                  <a:pos x="T8" y="T9"/>
                </a:cxn>
                <a:cxn ang="0">
                  <a:pos x="T10" y="T11"/>
                </a:cxn>
                <a:cxn ang="0">
                  <a:pos x="T12" y="T13"/>
                </a:cxn>
              </a:cxnLst>
              <a:rect l="0" t="0" r="r" b="b"/>
              <a:pathLst>
                <a:path w="1494" h="2805">
                  <a:moveTo>
                    <a:pt x="0" y="2442"/>
                  </a:moveTo>
                  <a:lnTo>
                    <a:pt x="1492" y="2805"/>
                  </a:lnTo>
                  <a:lnTo>
                    <a:pt x="1494" y="2801"/>
                  </a:lnTo>
                  <a:lnTo>
                    <a:pt x="1494" y="3"/>
                  </a:lnTo>
                  <a:lnTo>
                    <a:pt x="1492" y="0"/>
                  </a:lnTo>
                  <a:lnTo>
                    <a:pt x="0" y="362"/>
                  </a:lnTo>
                  <a:lnTo>
                    <a:pt x="0" y="2442"/>
                  </a:lnTo>
                </a:path>
              </a:pathLst>
            </a:custGeom>
            <a:noFill/>
            <a:ln w="22225">
              <a:solidFill>
                <a:srgbClr val="FF9F36"/>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1" name="Freeform 46">
              <a:extLst>
                <a:ext uri="{FF2B5EF4-FFF2-40B4-BE49-F238E27FC236}">
                  <a16:creationId xmlns:a16="http://schemas.microsoft.com/office/drawing/2014/main" id="{E41EC9D3-1585-554C-A3BF-53732B344913}"/>
                </a:ext>
              </a:extLst>
            </p:cNvPr>
            <p:cNvSpPr>
              <a:spLocks/>
            </p:cNvSpPr>
            <p:nvPr/>
          </p:nvSpPr>
          <p:spPr bwMode="auto">
            <a:xfrm>
              <a:off x="15173325" y="258763"/>
              <a:ext cx="1031875" cy="1722438"/>
            </a:xfrm>
            <a:custGeom>
              <a:avLst/>
              <a:gdLst>
                <a:gd name="T0" fmla="*/ 650 w 650"/>
                <a:gd name="T1" fmla="*/ 1002 h 1085"/>
                <a:gd name="T2" fmla="*/ 0 w 650"/>
                <a:gd name="T3" fmla="*/ 1085 h 1085"/>
                <a:gd name="T4" fmla="*/ 0 w 650"/>
                <a:gd name="T5" fmla="*/ 0 h 1085"/>
                <a:gd name="T6" fmla="*/ 650 w 650"/>
                <a:gd name="T7" fmla="*/ 81 h 1085"/>
                <a:gd name="T8" fmla="*/ 650 w 650"/>
                <a:gd name="T9" fmla="*/ 1002 h 1085"/>
              </a:gdLst>
              <a:ahLst/>
              <a:cxnLst>
                <a:cxn ang="0">
                  <a:pos x="T0" y="T1"/>
                </a:cxn>
                <a:cxn ang="0">
                  <a:pos x="T2" y="T3"/>
                </a:cxn>
                <a:cxn ang="0">
                  <a:pos x="T4" y="T5"/>
                </a:cxn>
                <a:cxn ang="0">
                  <a:pos x="T6" y="T7"/>
                </a:cxn>
                <a:cxn ang="0">
                  <a:pos x="T8" y="T9"/>
                </a:cxn>
              </a:cxnLst>
              <a:rect l="0" t="0" r="r" b="b"/>
              <a:pathLst>
                <a:path w="650" h="1085">
                  <a:moveTo>
                    <a:pt x="650" y="1002"/>
                  </a:moveTo>
                  <a:lnTo>
                    <a:pt x="0" y="1085"/>
                  </a:lnTo>
                  <a:lnTo>
                    <a:pt x="0" y="0"/>
                  </a:lnTo>
                  <a:lnTo>
                    <a:pt x="650" y="81"/>
                  </a:lnTo>
                  <a:lnTo>
                    <a:pt x="650" y="1002"/>
                  </a:lnTo>
                  <a:close/>
                </a:path>
              </a:pathLst>
            </a:custGeom>
            <a:solidFill>
              <a:schemeClr val="bg1"/>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2" name="Freeform 47">
              <a:extLst>
                <a:ext uri="{FF2B5EF4-FFF2-40B4-BE49-F238E27FC236}">
                  <a16:creationId xmlns:a16="http://schemas.microsoft.com/office/drawing/2014/main" id="{4E4C2DC7-A240-3342-9A36-36549E2C36EF}"/>
                </a:ext>
              </a:extLst>
            </p:cNvPr>
            <p:cNvSpPr>
              <a:spLocks/>
            </p:cNvSpPr>
            <p:nvPr/>
          </p:nvSpPr>
          <p:spPr bwMode="auto">
            <a:xfrm>
              <a:off x="15173325" y="258763"/>
              <a:ext cx="1031875" cy="1722438"/>
            </a:xfrm>
            <a:custGeom>
              <a:avLst/>
              <a:gdLst>
                <a:gd name="T0" fmla="*/ 650 w 650"/>
                <a:gd name="T1" fmla="*/ 1002 h 1085"/>
                <a:gd name="T2" fmla="*/ 0 w 650"/>
                <a:gd name="T3" fmla="*/ 1085 h 1085"/>
                <a:gd name="T4" fmla="*/ 0 w 650"/>
                <a:gd name="T5" fmla="*/ 0 h 1085"/>
                <a:gd name="T6" fmla="*/ 650 w 650"/>
                <a:gd name="T7" fmla="*/ 81 h 1085"/>
                <a:gd name="T8" fmla="*/ 650 w 650"/>
                <a:gd name="T9" fmla="*/ 1002 h 1085"/>
              </a:gdLst>
              <a:ahLst/>
              <a:cxnLst>
                <a:cxn ang="0">
                  <a:pos x="T0" y="T1"/>
                </a:cxn>
                <a:cxn ang="0">
                  <a:pos x="T2" y="T3"/>
                </a:cxn>
                <a:cxn ang="0">
                  <a:pos x="T4" y="T5"/>
                </a:cxn>
                <a:cxn ang="0">
                  <a:pos x="T6" y="T7"/>
                </a:cxn>
                <a:cxn ang="0">
                  <a:pos x="T8" y="T9"/>
                </a:cxn>
              </a:cxnLst>
              <a:rect l="0" t="0" r="r" b="b"/>
              <a:pathLst>
                <a:path w="650" h="1085">
                  <a:moveTo>
                    <a:pt x="650" y="1002"/>
                  </a:moveTo>
                  <a:lnTo>
                    <a:pt x="0" y="1085"/>
                  </a:lnTo>
                  <a:lnTo>
                    <a:pt x="0" y="0"/>
                  </a:lnTo>
                  <a:lnTo>
                    <a:pt x="650" y="81"/>
                  </a:lnTo>
                  <a:lnTo>
                    <a:pt x="650" y="1002"/>
                  </a:lnTo>
                </a:path>
              </a:pathLst>
            </a:custGeom>
            <a:noFill/>
            <a:ln w="22225">
              <a:solidFill>
                <a:srgbClr val="FF9F36"/>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3" name="Freeform 49">
              <a:extLst>
                <a:ext uri="{FF2B5EF4-FFF2-40B4-BE49-F238E27FC236}">
                  <a16:creationId xmlns:a16="http://schemas.microsoft.com/office/drawing/2014/main" id="{C504549D-9276-A243-9043-7671CB9A0503}"/>
                </a:ext>
              </a:extLst>
            </p:cNvPr>
            <p:cNvSpPr>
              <a:spLocks/>
            </p:cNvSpPr>
            <p:nvPr/>
          </p:nvSpPr>
          <p:spPr bwMode="auto">
            <a:xfrm>
              <a:off x="14139863" y="-588963"/>
              <a:ext cx="2065338" cy="458788"/>
            </a:xfrm>
            <a:custGeom>
              <a:avLst/>
              <a:gdLst>
                <a:gd name="T0" fmla="*/ 1301 w 1301"/>
                <a:gd name="T1" fmla="*/ 170 h 289"/>
                <a:gd name="T2" fmla="*/ 651 w 1301"/>
                <a:gd name="T3" fmla="*/ 289 h 289"/>
                <a:gd name="T4" fmla="*/ 0 w 1301"/>
                <a:gd name="T5" fmla="*/ 170 h 289"/>
                <a:gd name="T6" fmla="*/ 650 w 1301"/>
                <a:gd name="T7" fmla="*/ 0 h 289"/>
                <a:gd name="T8" fmla="*/ 1301 w 1301"/>
                <a:gd name="T9" fmla="*/ 170 h 289"/>
              </a:gdLst>
              <a:ahLst/>
              <a:cxnLst>
                <a:cxn ang="0">
                  <a:pos x="T0" y="T1"/>
                </a:cxn>
                <a:cxn ang="0">
                  <a:pos x="T2" y="T3"/>
                </a:cxn>
                <a:cxn ang="0">
                  <a:pos x="T4" y="T5"/>
                </a:cxn>
                <a:cxn ang="0">
                  <a:pos x="T6" y="T7"/>
                </a:cxn>
                <a:cxn ang="0">
                  <a:pos x="T8" y="T9"/>
                </a:cxn>
              </a:cxnLst>
              <a:rect l="0" t="0" r="r" b="b"/>
              <a:pathLst>
                <a:path w="1301" h="289">
                  <a:moveTo>
                    <a:pt x="1301" y="170"/>
                  </a:moveTo>
                  <a:lnTo>
                    <a:pt x="651" y="289"/>
                  </a:lnTo>
                  <a:lnTo>
                    <a:pt x="0" y="170"/>
                  </a:lnTo>
                  <a:lnTo>
                    <a:pt x="650" y="0"/>
                  </a:lnTo>
                  <a:lnTo>
                    <a:pt x="1301" y="170"/>
                  </a:lnTo>
                  <a:close/>
                </a:path>
              </a:pathLst>
            </a:custGeom>
            <a:solidFill>
              <a:srgbClr val="FFFFFF"/>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Freeform 50">
              <a:extLst>
                <a:ext uri="{FF2B5EF4-FFF2-40B4-BE49-F238E27FC236}">
                  <a16:creationId xmlns:a16="http://schemas.microsoft.com/office/drawing/2014/main" id="{16AA01CA-3DCC-EB4B-AF75-A08E1E231BB5}"/>
                </a:ext>
              </a:extLst>
            </p:cNvPr>
            <p:cNvSpPr>
              <a:spLocks/>
            </p:cNvSpPr>
            <p:nvPr/>
          </p:nvSpPr>
          <p:spPr bwMode="auto">
            <a:xfrm>
              <a:off x="14139863" y="-588963"/>
              <a:ext cx="2065338" cy="458788"/>
            </a:xfrm>
            <a:custGeom>
              <a:avLst/>
              <a:gdLst>
                <a:gd name="T0" fmla="*/ 1301 w 1301"/>
                <a:gd name="T1" fmla="*/ 170 h 289"/>
                <a:gd name="T2" fmla="*/ 651 w 1301"/>
                <a:gd name="T3" fmla="*/ 289 h 289"/>
                <a:gd name="T4" fmla="*/ 0 w 1301"/>
                <a:gd name="T5" fmla="*/ 170 h 289"/>
                <a:gd name="T6" fmla="*/ 650 w 1301"/>
                <a:gd name="T7" fmla="*/ 0 h 289"/>
                <a:gd name="T8" fmla="*/ 1301 w 1301"/>
                <a:gd name="T9" fmla="*/ 170 h 289"/>
              </a:gdLst>
              <a:ahLst/>
              <a:cxnLst>
                <a:cxn ang="0">
                  <a:pos x="T0" y="T1"/>
                </a:cxn>
                <a:cxn ang="0">
                  <a:pos x="T2" y="T3"/>
                </a:cxn>
                <a:cxn ang="0">
                  <a:pos x="T4" y="T5"/>
                </a:cxn>
                <a:cxn ang="0">
                  <a:pos x="T6" y="T7"/>
                </a:cxn>
                <a:cxn ang="0">
                  <a:pos x="T8" y="T9"/>
                </a:cxn>
              </a:cxnLst>
              <a:rect l="0" t="0" r="r" b="b"/>
              <a:pathLst>
                <a:path w="1301" h="289">
                  <a:moveTo>
                    <a:pt x="1301" y="170"/>
                  </a:moveTo>
                  <a:lnTo>
                    <a:pt x="651" y="289"/>
                  </a:lnTo>
                  <a:lnTo>
                    <a:pt x="0" y="170"/>
                  </a:lnTo>
                  <a:lnTo>
                    <a:pt x="650" y="0"/>
                  </a:lnTo>
                  <a:lnTo>
                    <a:pt x="1301" y="170"/>
                  </a:lnTo>
                </a:path>
              </a:pathLst>
            </a:custGeom>
            <a:solidFill>
              <a:schemeClr val="bg1"/>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52">
              <a:extLst>
                <a:ext uri="{FF2B5EF4-FFF2-40B4-BE49-F238E27FC236}">
                  <a16:creationId xmlns:a16="http://schemas.microsoft.com/office/drawing/2014/main" id="{910FA179-D8D6-C041-99D1-C870C97712CA}"/>
                </a:ext>
              </a:extLst>
            </p:cNvPr>
            <p:cNvSpPr>
              <a:spLocks/>
            </p:cNvSpPr>
            <p:nvPr/>
          </p:nvSpPr>
          <p:spPr bwMode="auto">
            <a:xfrm>
              <a:off x="14139863" y="2365375"/>
              <a:ext cx="2065338" cy="477838"/>
            </a:xfrm>
            <a:custGeom>
              <a:avLst/>
              <a:gdLst>
                <a:gd name="T0" fmla="*/ 1301 w 1301"/>
                <a:gd name="T1" fmla="*/ 119 h 301"/>
                <a:gd name="T2" fmla="*/ 651 w 1301"/>
                <a:gd name="T3" fmla="*/ 0 h 301"/>
                <a:gd name="T4" fmla="*/ 0 w 1301"/>
                <a:gd name="T5" fmla="*/ 119 h 301"/>
                <a:gd name="T6" fmla="*/ 650 w 1301"/>
                <a:gd name="T7" fmla="*/ 301 h 301"/>
                <a:gd name="T8" fmla="*/ 1301 w 1301"/>
                <a:gd name="T9" fmla="*/ 119 h 301"/>
              </a:gdLst>
              <a:ahLst/>
              <a:cxnLst>
                <a:cxn ang="0">
                  <a:pos x="T0" y="T1"/>
                </a:cxn>
                <a:cxn ang="0">
                  <a:pos x="T2" y="T3"/>
                </a:cxn>
                <a:cxn ang="0">
                  <a:pos x="T4" y="T5"/>
                </a:cxn>
                <a:cxn ang="0">
                  <a:pos x="T6" y="T7"/>
                </a:cxn>
                <a:cxn ang="0">
                  <a:pos x="T8" y="T9"/>
                </a:cxn>
              </a:cxnLst>
              <a:rect l="0" t="0" r="r" b="b"/>
              <a:pathLst>
                <a:path w="1301" h="301">
                  <a:moveTo>
                    <a:pt x="1301" y="119"/>
                  </a:moveTo>
                  <a:lnTo>
                    <a:pt x="651" y="0"/>
                  </a:lnTo>
                  <a:lnTo>
                    <a:pt x="0" y="119"/>
                  </a:lnTo>
                  <a:lnTo>
                    <a:pt x="650" y="301"/>
                  </a:lnTo>
                  <a:lnTo>
                    <a:pt x="1301" y="119"/>
                  </a:lnTo>
                  <a:close/>
                </a:path>
              </a:pathLst>
            </a:custGeom>
            <a:solidFill>
              <a:schemeClr val="bg1"/>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58">
              <a:extLst>
                <a:ext uri="{FF2B5EF4-FFF2-40B4-BE49-F238E27FC236}">
                  <a16:creationId xmlns:a16="http://schemas.microsoft.com/office/drawing/2014/main" id="{ED432928-F6F9-0547-9C02-2134126E4114}"/>
                </a:ext>
              </a:extLst>
            </p:cNvPr>
            <p:cNvSpPr>
              <a:spLocks/>
            </p:cNvSpPr>
            <p:nvPr/>
          </p:nvSpPr>
          <p:spPr bwMode="auto">
            <a:xfrm>
              <a:off x="15173325" y="-2297113"/>
              <a:ext cx="1031875" cy="1978025"/>
            </a:xfrm>
            <a:custGeom>
              <a:avLst/>
              <a:gdLst>
                <a:gd name="T0" fmla="*/ 650 w 650"/>
                <a:gd name="T1" fmla="*/ 1246 h 1246"/>
                <a:gd name="T2" fmla="*/ 0 w 650"/>
                <a:gd name="T3" fmla="*/ 1085 h 1246"/>
                <a:gd name="T4" fmla="*/ 0 w 650"/>
                <a:gd name="T5" fmla="*/ 0 h 1246"/>
                <a:gd name="T6" fmla="*/ 650 w 650"/>
                <a:gd name="T7" fmla="*/ 325 h 1246"/>
                <a:gd name="T8" fmla="*/ 650 w 650"/>
                <a:gd name="T9" fmla="*/ 1246 h 1246"/>
              </a:gdLst>
              <a:ahLst/>
              <a:cxnLst>
                <a:cxn ang="0">
                  <a:pos x="T0" y="T1"/>
                </a:cxn>
                <a:cxn ang="0">
                  <a:pos x="T2" y="T3"/>
                </a:cxn>
                <a:cxn ang="0">
                  <a:pos x="T4" y="T5"/>
                </a:cxn>
                <a:cxn ang="0">
                  <a:pos x="T6" y="T7"/>
                </a:cxn>
                <a:cxn ang="0">
                  <a:pos x="T8" y="T9"/>
                </a:cxn>
              </a:cxnLst>
              <a:rect l="0" t="0" r="r" b="b"/>
              <a:pathLst>
                <a:path w="650" h="1246">
                  <a:moveTo>
                    <a:pt x="650" y="1246"/>
                  </a:moveTo>
                  <a:lnTo>
                    <a:pt x="0" y="1085"/>
                  </a:lnTo>
                  <a:lnTo>
                    <a:pt x="0" y="0"/>
                  </a:lnTo>
                  <a:lnTo>
                    <a:pt x="650" y="325"/>
                  </a:lnTo>
                  <a:lnTo>
                    <a:pt x="650" y="1246"/>
                  </a:lnTo>
                  <a:close/>
                </a:path>
              </a:pathLst>
            </a:custGeom>
            <a:solidFill>
              <a:srgbClr val="FFFFFF"/>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59">
              <a:extLst>
                <a:ext uri="{FF2B5EF4-FFF2-40B4-BE49-F238E27FC236}">
                  <a16:creationId xmlns:a16="http://schemas.microsoft.com/office/drawing/2014/main" id="{BFC16615-C226-7C42-8379-FE4702F1C802}"/>
                </a:ext>
              </a:extLst>
            </p:cNvPr>
            <p:cNvSpPr>
              <a:spLocks/>
            </p:cNvSpPr>
            <p:nvPr/>
          </p:nvSpPr>
          <p:spPr bwMode="auto">
            <a:xfrm>
              <a:off x="15173325" y="-2297113"/>
              <a:ext cx="1031875" cy="1978025"/>
            </a:xfrm>
            <a:custGeom>
              <a:avLst/>
              <a:gdLst>
                <a:gd name="T0" fmla="*/ 650 w 650"/>
                <a:gd name="T1" fmla="*/ 1246 h 1246"/>
                <a:gd name="T2" fmla="*/ 0 w 650"/>
                <a:gd name="T3" fmla="*/ 1085 h 1246"/>
                <a:gd name="T4" fmla="*/ 0 w 650"/>
                <a:gd name="T5" fmla="*/ 0 h 1246"/>
                <a:gd name="T6" fmla="*/ 650 w 650"/>
                <a:gd name="T7" fmla="*/ 325 h 1246"/>
                <a:gd name="T8" fmla="*/ 650 w 650"/>
                <a:gd name="T9" fmla="*/ 1246 h 1246"/>
              </a:gdLst>
              <a:ahLst/>
              <a:cxnLst>
                <a:cxn ang="0">
                  <a:pos x="T0" y="T1"/>
                </a:cxn>
                <a:cxn ang="0">
                  <a:pos x="T2" y="T3"/>
                </a:cxn>
                <a:cxn ang="0">
                  <a:pos x="T4" y="T5"/>
                </a:cxn>
                <a:cxn ang="0">
                  <a:pos x="T6" y="T7"/>
                </a:cxn>
                <a:cxn ang="0">
                  <a:pos x="T8" y="T9"/>
                </a:cxn>
              </a:cxnLst>
              <a:rect l="0" t="0" r="r" b="b"/>
              <a:pathLst>
                <a:path w="650" h="1246">
                  <a:moveTo>
                    <a:pt x="650" y="1246"/>
                  </a:moveTo>
                  <a:lnTo>
                    <a:pt x="0" y="1085"/>
                  </a:lnTo>
                  <a:lnTo>
                    <a:pt x="0" y="0"/>
                  </a:lnTo>
                  <a:lnTo>
                    <a:pt x="650" y="325"/>
                  </a:lnTo>
                  <a:lnTo>
                    <a:pt x="650" y="1246"/>
                  </a:lnTo>
                </a:path>
              </a:pathLst>
            </a:custGeom>
            <a:noFill/>
            <a:ln w="22225">
              <a:solidFill>
                <a:srgbClr val="FF9F36"/>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8" name="Freeform 60">
              <a:extLst>
                <a:ext uri="{FF2B5EF4-FFF2-40B4-BE49-F238E27FC236}">
                  <a16:creationId xmlns:a16="http://schemas.microsoft.com/office/drawing/2014/main" id="{4CD9D035-5923-A543-A118-EF631A7DBD37}"/>
                </a:ext>
              </a:extLst>
            </p:cNvPr>
            <p:cNvSpPr>
              <a:spLocks noEditPoints="1"/>
            </p:cNvSpPr>
            <p:nvPr/>
          </p:nvSpPr>
          <p:spPr bwMode="auto">
            <a:xfrm>
              <a:off x="15165388" y="-2311400"/>
              <a:ext cx="1049338" cy="2003425"/>
            </a:xfrm>
            <a:custGeom>
              <a:avLst/>
              <a:gdLst>
                <a:gd name="T0" fmla="*/ 661 w 661"/>
                <a:gd name="T1" fmla="*/ 1262 h 1262"/>
                <a:gd name="T2" fmla="*/ 0 w 661"/>
                <a:gd name="T3" fmla="*/ 1098 h 1262"/>
                <a:gd name="T4" fmla="*/ 0 w 661"/>
                <a:gd name="T5" fmla="*/ 0 h 1262"/>
                <a:gd name="T6" fmla="*/ 661 w 661"/>
                <a:gd name="T7" fmla="*/ 331 h 1262"/>
                <a:gd name="T8" fmla="*/ 661 w 661"/>
                <a:gd name="T9" fmla="*/ 1262 h 1262"/>
                <a:gd name="T10" fmla="*/ 10 w 661"/>
                <a:gd name="T11" fmla="*/ 1090 h 1262"/>
                <a:gd name="T12" fmla="*/ 650 w 661"/>
                <a:gd name="T13" fmla="*/ 1249 h 1262"/>
                <a:gd name="T14" fmla="*/ 650 w 661"/>
                <a:gd name="T15" fmla="*/ 337 h 1262"/>
                <a:gd name="T16" fmla="*/ 10 w 661"/>
                <a:gd name="T17" fmla="*/ 17 h 1262"/>
                <a:gd name="T18" fmla="*/ 10 w 661"/>
                <a:gd name="T19" fmla="*/ 109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1" h="1262">
                  <a:moveTo>
                    <a:pt x="661" y="1262"/>
                  </a:moveTo>
                  <a:lnTo>
                    <a:pt x="0" y="1098"/>
                  </a:lnTo>
                  <a:lnTo>
                    <a:pt x="0" y="0"/>
                  </a:lnTo>
                  <a:lnTo>
                    <a:pt x="661" y="331"/>
                  </a:lnTo>
                  <a:lnTo>
                    <a:pt x="661" y="1262"/>
                  </a:lnTo>
                  <a:close/>
                  <a:moveTo>
                    <a:pt x="10" y="1090"/>
                  </a:moveTo>
                  <a:lnTo>
                    <a:pt x="650" y="1249"/>
                  </a:lnTo>
                  <a:lnTo>
                    <a:pt x="650" y="337"/>
                  </a:lnTo>
                  <a:lnTo>
                    <a:pt x="10" y="17"/>
                  </a:lnTo>
                  <a:lnTo>
                    <a:pt x="10" y="1090"/>
                  </a:lnTo>
                  <a:close/>
                </a:path>
              </a:pathLst>
            </a:custGeom>
            <a:solidFill>
              <a:schemeClr val="bg1"/>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61">
              <a:extLst>
                <a:ext uri="{FF2B5EF4-FFF2-40B4-BE49-F238E27FC236}">
                  <a16:creationId xmlns:a16="http://schemas.microsoft.com/office/drawing/2014/main" id="{0EAFF3A9-DED4-8347-B342-2800EF2DF51C}"/>
                </a:ext>
              </a:extLst>
            </p:cNvPr>
            <p:cNvSpPr>
              <a:spLocks/>
            </p:cNvSpPr>
            <p:nvPr/>
          </p:nvSpPr>
          <p:spPr bwMode="auto">
            <a:xfrm>
              <a:off x="14139863" y="2554288"/>
              <a:ext cx="1047750" cy="1979613"/>
            </a:xfrm>
            <a:custGeom>
              <a:avLst/>
              <a:gdLst>
                <a:gd name="T0" fmla="*/ 651 w 660"/>
                <a:gd name="T1" fmla="*/ 1247 h 1247"/>
                <a:gd name="T2" fmla="*/ 0 w 660"/>
                <a:gd name="T3" fmla="*/ 921 h 1247"/>
                <a:gd name="T4" fmla="*/ 0 w 660"/>
                <a:gd name="T5" fmla="*/ 0 h 1247"/>
                <a:gd name="T6" fmla="*/ 651 w 660"/>
                <a:gd name="T7" fmla="*/ 162 h 1247"/>
                <a:gd name="T8" fmla="*/ 660 w 660"/>
                <a:gd name="T9" fmla="*/ 172 h 1247"/>
                <a:gd name="T10" fmla="*/ 658 w 660"/>
                <a:gd name="T11" fmla="*/ 1228 h 1247"/>
                <a:gd name="T12" fmla="*/ 651 w 660"/>
                <a:gd name="T13" fmla="*/ 1247 h 1247"/>
              </a:gdLst>
              <a:ahLst/>
              <a:cxnLst>
                <a:cxn ang="0">
                  <a:pos x="T0" y="T1"/>
                </a:cxn>
                <a:cxn ang="0">
                  <a:pos x="T2" y="T3"/>
                </a:cxn>
                <a:cxn ang="0">
                  <a:pos x="T4" y="T5"/>
                </a:cxn>
                <a:cxn ang="0">
                  <a:pos x="T6" y="T7"/>
                </a:cxn>
                <a:cxn ang="0">
                  <a:pos x="T8" y="T9"/>
                </a:cxn>
                <a:cxn ang="0">
                  <a:pos x="T10" y="T11"/>
                </a:cxn>
                <a:cxn ang="0">
                  <a:pos x="T12" y="T13"/>
                </a:cxn>
              </a:cxnLst>
              <a:rect l="0" t="0" r="r" b="b"/>
              <a:pathLst>
                <a:path w="660" h="1247">
                  <a:moveTo>
                    <a:pt x="651" y="1247"/>
                  </a:moveTo>
                  <a:lnTo>
                    <a:pt x="0" y="921"/>
                  </a:lnTo>
                  <a:lnTo>
                    <a:pt x="0" y="0"/>
                  </a:lnTo>
                  <a:lnTo>
                    <a:pt x="651" y="162"/>
                  </a:lnTo>
                  <a:lnTo>
                    <a:pt x="660" y="172"/>
                  </a:lnTo>
                  <a:lnTo>
                    <a:pt x="658" y="1228"/>
                  </a:lnTo>
                  <a:lnTo>
                    <a:pt x="651" y="1247"/>
                  </a:lnTo>
                  <a:close/>
                </a:path>
              </a:pathLst>
            </a:custGeom>
            <a:solidFill>
              <a:srgbClr val="FFFFFF"/>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62">
              <a:extLst>
                <a:ext uri="{FF2B5EF4-FFF2-40B4-BE49-F238E27FC236}">
                  <a16:creationId xmlns:a16="http://schemas.microsoft.com/office/drawing/2014/main" id="{84755CAE-9E86-FB46-B38C-8305570C5653}"/>
                </a:ext>
              </a:extLst>
            </p:cNvPr>
            <p:cNvSpPr>
              <a:spLocks/>
            </p:cNvSpPr>
            <p:nvPr/>
          </p:nvSpPr>
          <p:spPr bwMode="auto">
            <a:xfrm>
              <a:off x="14139863" y="2554288"/>
              <a:ext cx="1047750" cy="1979613"/>
            </a:xfrm>
            <a:custGeom>
              <a:avLst/>
              <a:gdLst>
                <a:gd name="T0" fmla="*/ 651 w 660"/>
                <a:gd name="T1" fmla="*/ 1247 h 1247"/>
                <a:gd name="T2" fmla="*/ 0 w 660"/>
                <a:gd name="T3" fmla="*/ 921 h 1247"/>
                <a:gd name="T4" fmla="*/ 0 w 660"/>
                <a:gd name="T5" fmla="*/ 0 h 1247"/>
                <a:gd name="T6" fmla="*/ 651 w 660"/>
                <a:gd name="T7" fmla="*/ 162 h 1247"/>
                <a:gd name="T8" fmla="*/ 660 w 660"/>
                <a:gd name="T9" fmla="*/ 172 h 1247"/>
                <a:gd name="T10" fmla="*/ 658 w 660"/>
                <a:gd name="T11" fmla="*/ 1228 h 1247"/>
                <a:gd name="T12" fmla="*/ 651 w 660"/>
                <a:gd name="T13" fmla="*/ 1247 h 1247"/>
              </a:gdLst>
              <a:ahLst/>
              <a:cxnLst>
                <a:cxn ang="0">
                  <a:pos x="T0" y="T1"/>
                </a:cxn>
                <a:cxn ang="0">
                  <a:pos x="T2" y="T3"/>
                </a:cxn>
                <a:cxn ang="0">
                  <a:pos x="T4" y="T5"/>
                </a:cxn>
                <a:cxn ang="0">
                  <a:pos x="T6" y="T7"/>
                </a:cxn>
                <a:cxn ang="0">
                  <a:pos x="T8" y="T9"/>
                </a:cxn>
                <a:cxn ang="0">
                  <a:pos x="T10" y="T11"/>
                </a:cxn>
                <a:cxn ang="0">
                  <a:pos x="T12" y="T13"/>
                </a:cxn>
              </a:cxnLst>
              <a:rect l="0" t="0" r="r" b="b"/>
              <a:pathLst>
                <a:path w="660" h="1247">
                  <a:moveTo>
                    <a:pt x="651" y="1247"/>
                  </a:moveTo>
                  <a:lnTo>
                    <a:pt x="0" y="921"/>
                  </a:lnTo>
                  <a:lnTo>
                    <a:pt x="0" y="0"/>
                  </a:lnTo>
                  <a:lnTo>
                    <a:pt x="651" y="162"/>
                  </a:lnTo>
                  <a:lnTo>
                    <a:pt x="660" y="172"/>
                  </a:lnTo>
                  <a:lnTo>
                    <a:pt x="658" y="1228"/>
                  </a:lnTo>
                  <a:lnTo>
                    <a:pt x="651" y="1247"/>
                  </a:lnTo>
                </a:path>
              </a:pathLst>
            </a:custGeom>
            <a:noFill/>
            <a:ln w="22225">
              <a:solidFill>
                <a:srgbClr val="FF9F36"/>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1" name="Freeform 63">
              <a:extLst>
                <a:ext uri="{FF2B5EF4-FFF2-40B4-BE49-F238E27FC236}">
                  <a16:creationId xmlns:a16="http://schemas.microsoft.com/office/drawing/2014/main" id="{867C5F3B-FBA0-3B42-B58A-0A9BD28CE2DD}"/>
                </a:ext>
              </a:extLst>
            </p:cNvPr>
            <p:cNvSpPr>
              <a:spLocks noEditPoints="1"/>
            </p:cNvSpPr>
            <p:nvPr/>
          </p:nvSpPr>
          <p:spPr bwMode="auto">
            <a:xfrm>
              <a:off x="14130338" y="2544763"/>
              <a:ext cx="1065213" cy="2000250"/>
            </a:xfrm>
            <a:custGeom>
              <a:avLst/>
              <a:gdLst>
                <a:gd name="T0" fmla="*/ 659 w 671"/>
                <a:gd name="T1" fmla="*/ 1260 h 1260"/>
                <a:gd name="T2" fmla="*/ 0 w 671"/>
                <a:gd name="T3" fmla="*/ 931 h 1260"/>
                <a:gd name="T4" fmla="*/ 0 w 671"/>
                <a:gd name="T5" fmla="*/ 0 h 1260"/>
                <a:gd name="T6" fmla="*/ 659 w 671"/>
                <a:gd name="T7" fmla="*/ 163 h 1260"/>
                <a:gd name="T8" fmla="*/ 671 w 671"/>
                <a:gd name="T9" fmla="*/ 177 h 1260"/>
                <a:gd name="T10" fmla="*/ 671 w 671"/>
                <a:gd name="T11" fmla="*/ 178 h 1260"/>
                <a:gd name="T12" fmla="*/ 669 w 671"/>
                <a:gd name="T13" fmla="*/ 1235 h 1260"/>
                <a:gd name="T14" fmla="*/ 659 w 671"/>
                <a:gd name="T15" fmla="*/ 1260 h 1260"/>
                <a:gd name="T16" fmla="*/ 11 w 671"/>
                <a:gd name="T17" fmla="*/ 924 h 1260"/>
                <a:gd name="T18" fmla="*/ 654 w 671"/>
                <a:gd name="T19" fmla="*/ 1246 h 1260"/>
                <a:gd name="T20" fmla="*/ 658 w 671"/>
                <a:gd name="T21" fmla="*/ 1233 h 1260"/>
                <a:gd name="T22" fmla="*/ 661 w 671"/>
                <a:gd name="T23" fmla="*/ 181 h 1260"/>
                <a:gd name="T24" fmla="*/ 654 w 671"/>
                <a:gd name="T25" fmla="*/ 172 h 1260"/>
                <a:gd name="T26" fmla="*/ 11 w 671"/>
                <a:gd name="T27" fmla="*/ 13 h 1260"/>
                <a:gd name="T28" fmla="*/ 11 w 671"/>
                <a:gd name="T29" fmla="*/ 924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1" h="1260">
                  <a:moveTo>
                    <a:pt x="659" y="1260"/>
                  </a:moveTo>
                  <a:lnTo>
                    <a:pt x="0" y="931"/>
                  </a:lnTo>
                  <a:lnTo>
                    <a:pt x="0" y="0"/>
                  </a:lnTo>
                  <a:lnTo>
                    <a:pt x="659" y="163"/>
                  </a:lnTo>
                  <a:lnTo>
                    <a:pt x="671" y="177"/>
                  </a:lnTo>
                  <a:lnTo>
                    <a:pt x="671" y="178"/>
                  </a:lnTo>
                  <a:lnTo>
                    <a:pt x="669" y="1235"/>
                  </a:lnTo>
                  <a:lnTo>
                    <a:pt x="659" y="1260"/>
                  </a:lnTo>
                  <a:close/>
                  <a:moveTo>
                    <a:pt x="11" y="924"/>
                  </a:moveTo>
                  <a:lnTo>
                    <a:pt x="654" y="1246"/>
                  </a:lnTo>
                  <a:lnTo>
                    <a:pt x="658" y="1233"/>
                  </a:lnTo>
                  <a:lnTo>
                    <a:pt x="661" y="181"/>
                  </a:lnTo>
                  <a:lnTo>
                    <a:pt x="654" y="172"/>
                  </a:lnTo>
                  <a:lnTo>
                    <a:pt x="11" y="13"/>
                  </a:lnTo>
                  <a:lnTo>
                    <a:pt x="11" y="924"/>
                  </a:lnTo>
                  <a:close/>
                </a:path>
              </a:pathLst>
            </a:custGeom>
            <a:solidFill>
              <a:schemeClr val="bg1"/>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64">
              <a:extLst>
                <a:ext uri="{FF2B5EF4-FFF2-40B4-BE49-F238E27FC236}">
                  <a16:creationId xmlns:a16="http://schemas.microsoft.com/office/drawing/2014/main" id="{34357A3C-55D3-0B44-92D3-B33DF0230C19}"/>
                </a:ext>
              </a:extLst>
            </p:cNvPr>
            <p:cNvSpPr>
              <a:spLocks noEditPoints="1"/>
            </p:cNvSpPr>
            <p:nvPr/>
          </p:nvSpPr>
          <p:spPr bwMode="auto">
            <a:xfrm>
              <a:off x="15173325" y="-1112838"/>
              <a:ext cx="2824163" cy="5646738"/>
            </a:xfrm>
            <a:custGeom>
              <a:avLst/>
              <a:gdLst>
                <a:gd name="T0" fmla="*/ 0 w 1779"/>
                <a:gd name="T1" fmla="*/ 3557 h 3557"/>
                <a:gd name="T2" fmla="*/ 650 w 1779"/>
                <a:gd name="T3" fmla="*/ 3231 h 3557"/>
                <a:gd name="T4" fmla="*/ 650 w 1779"/>
                <a:gd name="T5" fmla="*/ 2310 h 3557"/>
                <a:gd name="T6" fmla="*/ 0 w 1779"/>
                <a:gd name="T7" fmla="*/ 2472 h 3557"/>
                <a:gd name="T8" fmla="*/ 0 w 1779"/>
                <a:gd name="T9" fmla="*/ 3557 h 3557"/>
                <a:gd name="T10" fmla="*/ 1492 w 1779"/>
                <a:gd name="T11" fmla="*/ 0 h 3557"/>
                <a:gd name="T12" fmla="*/ 1779 w 1779"/>
                <a:gd name="T13" fmla="*/ 144 h 3557"/>
                <a:gd name="T14" fmla="*/ 1779 w 1779"/>
                <a:gd name="T15" fmla="*/ 2661 h 3557"/>
                <a:gd name="T16" fmla="*/ 1492 w 1779"/>
                <a:gd name="T17" fmla="*/ 2805 h 3557"/>
                <a:gd name="T18" fmla="*/ 1492 w 1779"/>
                <a:gd name="T19" fmla="*/ 0 h 3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9" h="3557">
                  <a:moveTo>
                    <a:pt x="0" y="3557"/>
                  </a:moveTo>
                  <a:lnTo>
                    <a:pt x="650" y="3231"/>
                  </a:lnTo>
                  <a:lnTo>
                    <a:pt x="650" y="2310"/>
                  </a:lnTo>
                  <a:lnTo>
                    <a:pt x="0" y="2472"/>
                  </a:lnTo>
                  <a:lnTo>
                    <a:pt x="0" y="3557"/>
                  </a:lnTo>
                  <a:close/>
                  <a:moveTo>
                    <a:pt x="1492" y="0"/>
                  </a:moveTo>
                  <a:lnTo>
                    <a:pt x="1779" y="144"/>
                  </a:lnTo>
                  <a:lnTo>
                    <a:pt x="1779" y="2661"/>
                  </a:lnTo>
                  <a:lnTo>
                    <a:pt x="1492" y="2805"/>
                  </a:lnTo>
                  <a:lnTo>
                    <a:pt x="1492" y="0"/>
                  </a:lnTo>
                  <a:close/>
                </a:path>
              </a:pathLst>
            </a:custGeom>
            <a:solidFill>
              <a:srgbClr val="FFFFFF"/>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Freeform 65">
              <a:extLst>
                <a:ext uri="{FF2B5EF4-FFF2-40B4-BE49-F238E27FC236}">
                  <a16:creationId xmlns:a16="http://schemas.microsoft.com/office/drawing/2014/main" id="{DA3650CD-FF0B-7841-837D-1DFC38E0F906}"/>
                </a:ext>
              </a:extLst>
            </p:cNvPr>
            <p:cNvSpPr>
              <a:spLocks noEditPoints="1"/>
            </p:cNvSpPr>
            <p:nvPr/>
          </p:nvSpPr>
          <p:spPr bwMode="auto">
            <a:xfrm>
              <a:off x="15173325" y="-1112838"/>
              <a:ext cx="2824163" cy="5646738"/>
            </a:xfrm>
            <a:custGeom>
              <a:avLst/>
              <a:gdLst>
                <a:gd name="T0" fmla="*/ 0 w 1779"/>
                <a:gd name="T1" fmla="*/ 3557 h 3557"/>
                <a:gd name="T2" fmla="*/ 650 w 1779"/>
                <a:gd name="T3" fmla="*/ 3231 h 3557"/>
                <a:gd name="T4" fmla="*/ 650 w 1779"/>
                <a:gd name="T5" fmla="*/ 2310 h 3557"/>
                <a:gd name="T6" fmla="*/ 0 w 1779"/>
                <a:gd name="T7" fmla="*/ 2472 h 3557"/>
                <a:gd name="T8" fmla="*/ 0 w 1779"/>
                <a:gd name="T9" fmla="*/ 3557 h 3557"/>
                <a:gd name="T10" fmla="*/ 1492 w 1779"/>
                <a:gd name="T11" fmla="*/ 0 h 3557"/>
                <a:gd name="T12" fmla="*/ 1779 w 1779"/>
                <a:gd name="T13" fmla="*/ 144 h 3557"/>
                <a:gd name="T14" fmla="*/ 1779 w 1779"/>
                <a:gd name="T15" fmla="*/ 2661 h 3557"/>
                <a:gd name="T16" fmla="*/ 1492 w 1779"/>
                <a:gd name="T17" fmla="*/ 2805 h 3557"/>
                <a:gd name="T18" fmla="*/ 1492 w 1779"/>
                <a:gd name="T19" fmla="*/ 0 h 3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9" h="3557">
                  <a:moveTo>
                    <a:pt x="0" y="3557"/>
                  </a:moveTo>
                  <a:lnTo>
                    <a:pt x="650" y="3231"/>
                  </a:lnTo>
                  <a:lnTo>
                    <a:pt x="650" y="2310"/>
                  </a:lnTo>
                  <a:lnTo>
                    <a:pt x="0" y="2472"/>
                  </a:lnTo>
                  <a:lnTo>
                    <a:pt x="0" y="3557"/>
                  </a:lnTo>
                  <a:moveTo>
                    <a:pt x="1492" y="0"/>
                  </a:moveTo>
                  <a:lnTo>
                    <a:pt x="1779" y="144"/>
                  </a:lnTo>
                  <a:lnTo>
                    <a:pt x="1779" y="2661"/>
                  </a:lnTo>
                  <a:lnTo>
                    <a:pt x="1492" y="2805"/>
                  </a:lnTo>
                  <a:lnTo>
                    <a:pt x="1492" y="0"/>
                  </a:lnTo>
                </a:path>
              </a:pathLst>
            </a:custGeom>
            <a:noFill/>
            <a:ln w="22225">
              <a:solidFill>
                <a:srgbClr val="FF9F36"/>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4" name="Freeform 66">
              <a:extLst>
                <a:ext uri="{FF2B5EF4-FFF2-40B4-BE49-F238E27FC236}">
                  <a16:creationId xmlns:a16="http://schemas.microsoft.com/office/drawing/2014/main" id="{660C1D74-52A0-2B49-B1C5-0516D553A669}"/>
                </a:ext>
              </a:extLst>
            </p:cNvPr>
            <p:cNvSpPr>
              <a:spLocks noEditPoints="1"/>
            </p:cNvSpPr>
            <p:nvPr/>
          </p:nvSpPr>
          <p:spPr bwMode="auto">
            <a:xfrm>
              <a:off x="15165388" y="-1125538"/>
              <a:ext cx="2840038" cy="5672138"/>
            </a:xfrm>
            <a:custGeom>
              <a:avLst/>
              <a:gdLst>
                <a:gd name="T0" fmla="*/ 0 w 1789"/>
                <a:gd name="T1" fmla="*/ 3573 h 3573"/>
                <a:gd name="T2" fmla="*/ 0 w 1789"/>
                <a:gd name="T3" fmla="*/ 2476 h 3573"/>
                <a:gd name="T4" fmla="*/ 3 w 1789"/>
                <a:gd name="T5" fmla="*/ 2475 h 3573"/>
                <a:gd name="T6" fmla="*/ 661 w 1789"/>
                <a:gd name="T7" fmla="*/ 2312 h 3573"/>
                <a:gd name="T8" fmla="*/ 661 w 1789"/>
                <a:gd name="T9" fmla="*/ 3243 h 3573"/>
                <a:gd name="T10" fmla="*/ 0 w 1789"/>
                <a:gd name="T11" fmla="*/ 3573 h 3573"/>
                <a:gd name="T12" fmla="*/ 10 w 1789"/>
                <a:gd name="T13" fmla="*/ 2484 h 3573"/>
                <a:gd name="T14" fmla="*/ 10 w 1789"/>
                <a:gd name="T15" fmla="*/ 3557 h 3573"/>
                <a:gd name="T16" fmla="*/ 650 w 1789"/>
                <a:gd name="T17" fmla="*/ 3236 h 3573"/>
                <a:gd name="T18" fmla="*/ 650 w 1789"/>
                <a:gd name="T19" fmla="*/ 2325 h 3573"/>
                <a:gd name="T20" fmla="*/ 10 w 1789"/>
                <a:gd name="T21" fmla="*/ 2484 h 3573"/>
                <a:gd name="T22" fmla="*/ 1492 w 1789"/>
                <a:gd name="T23" fmla="*/ 2821 h 3573"/>
                <a:gd name="T24" fmla="*/ 1492 w 1789"/>
                <a:gd name="T25" fmla="*/ 0 h 3573"/>
                <a:gd name="T26" fmla="*/ 1789 w 1789"/>
                <a:gd name="T27" fmla="*/ 149 h 3573"/>
                <a:gd name="T28" fmla="*/ 1789 w 1789"/>
                <a:gd name="T29" fmla="*/ 2672 h 3573"/>
                <a:gd name="T30" fmla="*/ 1492 w 1789"/>
                <a:gd name="T31" fmla="*/ 2821 h 3573"/>
                <a:gd name="T32" fmla="*/ 1502 w 1789"/>
                <a:gd name="T33" fmla="*/ 17 h 3573"/>
                <a:gd name="T34" fmla="*/ 1502 w 1789"/>
                <a:gd name="T35" fmla="*/ 2804 h 3573"/>
                <a:gd name="T36" fmla="*/ 1779 w 1789"/>
                <a:gd name="T37" fmla="*/ 2666 h 3573"/>
                <a:gd name="T38" fmla="*/ 1779 w 1789"/>
                <a:gd name="T39" fmla="*/ 155 h 3573"/>
                <a:gd name="T40" fmla="*/ 1502 w 1789"/>
                <a:gd name="T41" fmla="*/ 17 h 3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89" h="3573">
                  <a:moveTo>
                    <a:pt x="0" y="3573"/>
                  </a:moveTo>
                  <a:lnTo>
                    <a:pt x="0" y="2476"/>
                  </a:lnTo>
                  <a:lnTo>
                    <a:pt x="3" y="2475"/>
                  </a:lnTo>
                  <a:lnTo>
                    <a:pt x="661" y="2312"/>
                  </a:lnTo>
                  <a:lnTo>
                    <a:pt x="661" y="3243"/>
                  </a:lnTo>
                  <a:lnTo>
                    <a:pt x="0" y="3573"/>
                  </a:lnTo>
                  <a:close/>
                  <a:moveTo>
                    <a:pt x="10" y="2484"/>
                  </a:moveTo>
                  <a:lnTo>
                    <a:pt x="10" y="3557"/>
                  </a:lnTo>
                  <a:lnTo>
                    <a:pt x="650" y="3236"/>
                  </a:lnTo>
                  <a:lnTo>
                    <a:pt x="650" y="2325"/>
                  </a:lnTo>
                  <a:lnTo>
                    <a:pt x="10" y="2484"/>
                  </a:lnTo>
                  <a:close/>
                  <a:moveTo>
                    <a:pt x="1492" y="2821"/>
                  </a:moveTo>
                  <a:lnTo>
                    <a:pt x="1492" y="0"/>
                  </a:lnTo>
                  <a:lnTo>
                    <a:pt x="1789" y="149"/>
                  </a:lnTo>
                  <a:lnTo>
                    <a:pt x="1789" y="2672"/>
                  </a:lnTo>
                  <a:lnTo>
                    <a:pt x="1492" y="2821"/>
                  </a:lnTo>
                  <a:close/>
                  <a:moveTo>
                    <a:pt x="1502" y="17"/>
                  </a:moveTo>
                  <a:lnTo>
                    <a:pt x="1502" y="2804"/>
                  </a:lnTo>
                  <a:lnTo>
                    <a:pt x="1779" y="2666"/>
                  </a:lnTo>
                  <a:lnTo>
                    <a:pt x="1779" y="155"/>
                  </a:lnTo>
                  <a:lnTo>
                    <a:pt x="1502" y="17"/>
                  </a:lnTo>
                  <a:close/>
                </a:path>
              </a:pathLst>
            </a:custGeom>
            <a:solidFill>
              <a:schemeClr val="bg1"/>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56">
              <a:extLst>
                <a:ext uri="{FF2B5EF4-FFF2-40B4-BE49-F238E27FC236}">
                  <a16:creationId xmlns:a16="http://schemas.microsoft.com/office/drawing/2014/main" id="{55B8219A-CB14-5445-BDCE-E8503EC883E7}"/>
                </a:ext>
              </a:extLst>
            </p:cNvPr>
            <p:cNvSpPr>
              <a:spLocks/>
            </p:cNvSpPr>
            <p:nvPr/>
          </p:nvSpPr>
          <p:spPr bwMode="auto">
            <a:xfrm>
              <a:off x="14139863" y="-2297113"/>
              <a:ext cx="1041400" cy="1978025"/>
            </a:xfrm>
            <a:custGeom>
              <a:avLst/>
              <a:gdLst>
                <a:gd name="T0" fmla="*/ 0 w 656"/>
                <a:gd name="T1" fmla="*/ 1246 h 1246"/>
                <a:gd name="T2" fmla="*/ 651 w 656"/>
                <a:gd name="T3" fmla="*/ 1085 h 1246"/>
                <a:gd name="T4" fmla="*/ 656 w 656"/>
                <a:gd name="T5" fmla="*/ 1084 h 1246"/>
                <a:gd name="T6" fmla="*/ 656 w 656"/>
                <a:gd name="T7" fmla="*/ 4 h 1246"/>
                <a:gd name="T8" fmla="*/ 651 w 656"/>
                <a:gd name="T9" fmla="*/ 0 h 1246"/>
                <a:gd name="T10" fmla="*/ 0 w 656"/>
                <a:gd name="T11" fmla="*/ 325 h 1246"/>
                <a:gd name="T12" fmla="*/ 0 w 656"/>
                <a:gd name="T13" fmla="*/ 1246 h 1246"/>
              </a:gdLst>
              <a:ahLst/>
              <a:cxnLst>
                <a:cxn ang="0">
                  <a:pos x="T0" y="T1"/>
                </a:cxn>
                <a:cxn ang="0">
                  <a:pos x="T2" y="T3"/>
                </a:cxn>
                <a:cxn ang="0">
                  <a:pos x="T4" y="T5"/>
                </a:cxn>
                <a:cxn ang="0">
                  <a:pos x="T6" y="T7"/>
                </a:cxn>
                <a:cxn ang="0">
                  <a:pos x="T8" y="T9"/>
                </a:cxn>
                <a:cxn ang="0">
                  <a:pos x="T10" y="T11"/>
                </a:cxn>
                <a:cxn ang="0">
                  <a:pos x="T12" y="T13"/>
                </a:cxn>
              </a:cxnLst>
              <a:rect l="0" t="0" r="r" b="b"/>
              <a:pathLst>
                <a:path w="656" h="1246">
                  <a:moveTo>
                    <a:pt x="0" y="1246"/>
                  </a:moveTo>
                  <a:lnTo>
                    <a:pt x="651" y="1085"/>
                  </a:lnTo>
                  <a:lnTo>
                    <a:pt x="656" y="1084"/>
                  </a:lnTo>
                  <a:lnTo>
                    <a:pt x="656" y="4"/>
                  </a:lnTo>
                  <a:lnTo>
                    <a:pt x="651" y="0"/>
                  </a:lnTo>
                  <a:lnTo>
                    <a:pt x="0" y="325"/>
                  </a:lnTo>
                  <a:lnTo>
                    <a:pt x="0" y="1246"/>
                  </a:lnTo>
                </a:path>
              </a:pathLst>
            </a:custGeom>
            <a:solidFill>
              <a:schemeClr val="bg1"/>
            </a:solidFill>
            <a:ln w="22225">
              <a:solidFill>
                <a:srgbClr val="FF9F36"/>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0" name="Group 109">
            <a:extLst>
              <a:ext uri="{FF2B5EF4-FFF2-40B4-BE49-F238E27FC236}">
                <a16:creationId xmlns:a16="http://schemas.microsoft.com/office/drawing/2014/main" id="{F5A1BBF4-1A60-3A4D-81F4-40966CB2AEFB}"/>
              </a:ext>
            </a:extLst>
          </p:cNvPr>
          <p:cNvGrpSpPr>
            <a:grpSpLocks noChangeAspect="1"/>
          </p:cNvGrpSpPr>
          <p:nvPr/>
        </p:nvGrpSpPr>
        <p:grpSpPr bwMode="auto">
          <a:xfrm>
            <a:off x="3711666" y="4592873"/>
            <a:ext cx="414284" cy="528586"/>
            <a:chOff x="5900" y="1810"/>
            <a:chExt cx="830" cy="1059"/>
          </a:xfrm>
        </p:grpSpPr>
        <p:sp>
          <p:nvSpPr>
            <p:cNvPr id="421" name="Freeform 110">
              <a:extLst>
                <a:ext uri="{FF2B5EF4-FFF2-40B4-BE49-F238E27FC236}">
                  <a16:creationId xmlns:a16="http://schemas.microsoft.com/office/drawing/2014/main" id="{0B5E67C1-BADF-FE4F-93A0-0C54BDFB01A7}"/>
                </a:ext>
              </a:extLst>
            </p:cNvPr>
            <p:cNvSpPr>
              <a:spLocks/>
            </p:cNvSpPr>
            <p:nvPr/>
          </p:nvSpPr>
          <p:spPr bwMode="auto">
            <a:xfrm>
              <a:off x="5900" y="2246"/>
              <a:ext cx="830" cy="623"/>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 name="Freeform 111">
              <a:extLst>
                <a:ext uri="{FF2B5EF4-FFF2-40B4-BE49-F238E27FC236}">
                  <a16:creationId xmlns:a16="http://schemas.microsoft.com/office/drawing/2014/main" id="{8F915DD1-E208-CB47-8784-5A6A5A64FA28}"/>
                </a:ext>
              </a:extLst>
            </p:cNvPr>
            <p:cNvSpPr>
              <a:spLocks/>
            </p:cNvSpPr>
            <p:nvPr/>
          </p:nvSpPr>
          <p:spPr bwMode="auto">
            <a:xfrm>
              <a:off x="6016" y="1810"/>
              <a:ext cx="600" cy="44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 name="Freeform 112">
              <a:extLst>
                <a:ext uri="{FF2B5EF4-FFF2-40B4-BE49-F238E27FC236}">
                  <a16:creationId xmlns:a16="http://schemas.microsoft.com/office/drawing/2014/main" id="{71C20311-8D6C-C144-9C27-77244AB945AF}"/>
                </a:ext>
              </a:extLst>
            </p:cNvPr>
            <p:cNvSpPr>
              <a:spLocks/>
            </p:cNvSpPr>
            <p:nvPr/>
          </p:nvSpPr>
          <p:spPr bwMode="auto">
            <a:xfrm>
              <a:off x="6262" y="2448"/>
              <a:ext cx="106" cy="2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18" name="Group 417">
            <a:extLst>
              <a:ext uri="{FF2B5EF4-FFF2-40B4-BE49-F238E27FC236}">
                <a16:creationId xmlns:a16="http://schemas.microsoft.com/office/drawing/2014/main" id="{18102410-D5D9-A942-8D5D-E18EC885E8D3}"/>
              </a:ext>
            </a:extLst>
          </p:cNvPr>
          <p:cNvGrpSpPr/>
          <p:nvPr/>
        </p:nvGrpSpPr>
        <p:grpSpPr>
          <a:xfrm>
            <a:off x="3693675" y="2574677"/>
            <a:ext cx="464136" cy="464134"/>
            <a:chOff x="4537075" y="2743200"/>
            <a:chExt cx="1243013" cy="1243013"/>
          </a:xfrm>
        </p:grpSpPr>
        <p:sp>
          <p:nvSpPr>
            <p:cNvPr id="424" name="Freeform 1">
              <a:extLst>
                <a:ext uri="{FF2B5EF4-FFF2-40B4-BE49-F238E27FC236}">
                  <a16:creationId xmlns:a16="http://schemas.microsoft.com/office/drawing/2014/main" id="{712DED52-C786-C543-81BC-484BB8BADE9E}"/>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5" name="Freeform 2">
              <a:extLst>
                <a:ext uri="{FF2B5EF4-FFF2-40B4-BE49-F238E27FC236}">
                  <a16:creationId xmlns:a16="http://schemas.microsoft.com/office/drawing/2014/main" id="{EDCCAE9F-1F6F-F24A-A7DD-84D7B101F186}"/>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6" name="Freeform 3">
              <a:extLst>
                <a:ext uri="{FF2B5EF4-FFF2-40B4-BE49-F238E27FC236}">
                  <a16:creationId xmlns:a16="http://schemas.microsoft.com/office/drawing/2014/main" id="{B7C50A90-84A2-9D4B-9E97-AFD1B3B6FB89}"/>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7" name="Freeform 4">
              <a:extLst>
                <a:ext uri="{FF2B5EF4-FFF2-40B4-BE49-F238E27FC236}">
                  <a16:creationId xmlns:a16="http://schemas.microsoft.com/office/drawing/2014/main" id="{D6612E83-DEDC-A64B-B61D-D8936E083BAF}"/>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8" name="Freeform 5">
              <a:extLst>
                <a:ext uri="{FF2B5EF4-FFF2-40B4-BE49-F238E27FC236}">
                  <a16:creationId xmlns:a16="http://schemas.microsoft.com/office/drawing/2014/main" id="{8781B70D-0FAC-C84E-B578-05565DE7227D}"/>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9" name="Freeform 6">
              <a:extLst>
                <a:ext uri="{FF2B5EF4-FFF2-40B4-BE49-F238E27FC236}">
                  <a16:creationId xmlns:a16="http://schemas.microsoft.com/office/drawing/2014/main" id="{689D3D94-2538-8A4D-88F6-7B2908334FC0}"/>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0" name="Freeform 7">
              <a:extLst>
                <a:ext uri="{FF2B5EF4-FFF2-40B4-BE49-F238E27FC236}">
                  <a16:creationId xmlns:a16="http://schemas.microsoft.com/office/drawing/2014/main" id="{39335726-B061-2048-81BE-F9BC14C44518}"/>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1" name="Freeform 8">
              <a:extLst>
                <a:ext uri="{FF2B5EF4-FFF2-40B4-BE49-F238E27FC236}">
                  <a16:creationId xmlns:a16="http://schemas.microsoft.com/office/drawing/2014/main" id="{54C5EBA9-7C89-874F-811C-C7E196381CAF}"/>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2" name="Freeform 9">
              <a:extLst>
                <a:ext uri="{FF2B5EF4-FFF2-40B4-BE49-F238E27FC236}">
                  <a16:creationId xmlns:a16="http://schemas.microsoft.com/office/drawing/2014/main" id="{BFD75FE2-65AD-214D-929E-55B62F065D9A}"/>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3" name="Freeform 10">
              <a:extLst>
                <a:ext uri="{FF2B5EF4-FFF2-40B4-BE49-F238E27FC236}">
                  <a16:creationId xmlns:a16="http://schemas.microsoft.com/office/drawing/2014/main" id="{B4F0E33E-69CF-3A49-B173-5C522374C0A1}"/>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6" name="Freeform 11">
              <a:extLst>
                <a:ext uri="{FF2B5EF4-FFF2-40B4-BE49-F238E27FC236}">
                  <a16:creationId xmlns:a16="http://schemas.microsoft.com/office/drawing/2014/main" id="{AC2C561F-6EAF-174F-9682-D397EC3AD906}"/>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7" name="Freeform 12">
              <a:extLst>
                <a:ext uri="{FF2B5EF4-FFF2-40B4-BE49-F238E27FC236}">
                  <a16:creationId xmlns:a16="http://schemas.microsoft.com/office/drawing/2014/main" id="{8CC5F27C-698A-4149-AF72-1628587EB637}"/>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8" name="Freeform 13">
              <a:extLst>
                <a:ext uri="{FF2B5EF4-FFF2-40B4-BE49-F238E27FC236}">
                  <a16:creationId xmlns:a16="http://schemas.microsoft.com/office/drawing/2014/main" id="{AA6930C4-3C8E-F543-8495-7B29681D964A}"/>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9" name="Freeform 14">
              <a:extLst>
                <a:ext uri="{FF2B5EF4-FFF2-40B4-BE49-F238E27FC236}">
                  <a16:creationId xmlns:a16="http://schemas.microsoft.com/office/drawing/2014/main" id="{00258DB1-90A7-3543-8F3D-58943E81B5DD}"/>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extLst>
      <p:ext uri="{BB962C8B-B14F-4D97-AF65-F5344CB8AC3E}">
        <p14:creationId xmlns:p14="http://schemas.microsoft.com/office/powerpoint/2010/main" val="216058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43F0A6-AAE9-3C4D-9244-8F484F1C678C}"/>
              </a:ext>
            </a:extLst>
          </p:cNvPr>
          <p:cNvSpPr>
            <a:spLocks noGrp="1"/>
          </p:cNvSpPr>
          <p:nvPr>
            <p:ph type="body" sz="quarter" idx="10"/>
          </p:nvPr>
        </p:nvSpPr>
        <p:spPr>
          <a:xfrm>
            <a:off x="381000" y="512763"/>
            <a:ext cx="11430000" cy="723900"/>
          </a:xfrm>
        </p:spPr>
        <p:txBody>
          <a:bodyPr/>
          <a:lstStyle/>
          <a:p>
            <a:r>
              <a:rPr lang="en-US" dirty="0"/>
              <a:t>Bar Chart</a:t>
            </a:r>
          </a:p>
        </p:txBody>
      </p:sp>
      <p:sp>
        <p:nvSpPr>
          <p:cNvPr id="8" name="Slide Number Placeholder 5"/>
          <p:cNvSpPr>
            <a:spLocks noGrp="1"/>
          </p:cNvSpPr>
          <p:nvPr>
            <p:ph type="sldNum" sz="quarter" idx="4"/>
          </p:nvPr>
        </p:nvSpPr>
        <p:spPr/>
        <p:txBody>
          <a:bodyPr/>
          <a:lstStyle/>
          <a:p>
            <a:fld id="{9A68FE36-BDA6-4A87-8648-115964FC2835}" type="slidenum">
              <a:rPr lang="uk-UA" smtClean="0"/>
              <a:pPr/>
              <a:t>11</a:t>
            </a:fld>
            <a:endParaRPr lang="uk-UA" dirty="0"/>
          </a:p>
        </p:txBody>
      </p:sp>
      <p:graphicFrame>
        <p:nvGraphicFramePr>
          <p:cNvPr id="6" name="_color1"/>
          <p:cNvGraphicFramePr/>
          <p:nvPr>
            <p:extLst>
              <p:ext uri="{D42A27DB-BD31-4B8C-83A1-F6EECF244321}">
                <p14:modId xmlns:p14="http://schemas.microsoft.com/office/powerpoint/2010/main" val="2812817674"/>
              </p:ext>
            </p:extLst>
          </p:nvPr>
        </p:nvGraphicFramePr>
        <p:xfrm>
          <a:off x="473172" y="1430307"/>
          <a:ext cx="11245656" cy="49139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801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BD15F-614E-9C42-8B1F-26CDCB4CE9C9}"/>
              </a:ext>
            </a:extLst>
          </p:cNvPr>
          <p:cNvSpPr>
            <a:spLocks noGrp="1"/>
          </p:cNvSpPr>
          <p:nvPr>
            <p:ph type="body" sz="quarter" idx="10"/>
          </p:nvPr>
        </p:nvSpPr>
        <p:spPr>
          <a:xfrm>
            <a:off x="381000" y="512763"/>
            <a:ext cx="11430000" cy="723900"/>
          </a:xfrm>
        </p:spPr>
        <p:txBody>
          <a:bodyPr/>
          <a:lstStyle/>
          <a:p>
            <a:r>
              <a:rPr lang="en-US" dirty="0"/>
              <a:t>Stacked Line Chart</a:t>
            </a:r>
          </a:p>
        </p:txBody>
      </p:sp>
      <p:sp>
        <p:nvSpPr>
          <p:cNvPr id="8" name="Slide Number Placeholder 5"/>
          <p:cNvSpPr>
            <a:spLocks noGrp="1"/>
          </p:cNvSpPr>
          <p:nvPr>
            <p:ph type="sldNum" sz="quarter" idx="4"/>
          </p:nvPr>
        </p:nvSpPr>
        <p:spPr/>
        <p:txBody>
          <a:bodyPr/>
          <a:lstStyle/>
          <a:p>
            <a:fld id="{9A68FE36-BDA6-4A87-8648-115964FC2835}" type="slidenum">
              <a:rPr lang="uk-UA" smtClean="0"/>
              <a:pPr/>
              <a:t>12</a:t>
            </a:fld>
            <a:endParaRPr lang="uk-UA" dirty="0"/>
          </a:p>
        </p:txBody>
      </p:sp>
      <p:graphicFrame>
        <p:nvGraphicFramePr>
          <p:cNvPr id="6" name="_color1"/>
          <p:cNvGraphicFramePr/>
          <p:nvPr/>
        </p:nvGraphicFramePr>
        <p:xfrm>
          <a:off x="501907" y="1594212"/>
          <a:ext cx="11128403" cy="47000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06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23CD41C-2584-3540-A00D-2EF3EB05E501}"/>
              </a:ext>
            </a:extLst>
          </p:cNvPr>
          <p:cNvSpPr>
            <a:spLocks noGrp="1"/>
          </p:cNvSpPr>
          <p:nvPr>
            <p:ph type="body" sz="quarter" idx="10"/>
          </p:nvPr>
        </p:nvSpPr>
        <p:spPr>
          <a:xfrm>
            <a:off x="381000" y="512763"/>
            <a:ext cx="11430000" cy="723900"/>
          </a:xfrm>
        </p:spPr>
        <p:txBody>
          <a:bodyPr/>
          <a:lstStyle/>
          <a:p>
            <a:r>
              <a:rPr lang="en-US" dirty="0"/>
              <a:t>Pie and Donut Charts</a:t>
            </a:r>
          </a:p>
        </p:txBody>
      </p:sp>
      <p:sp>
        <p:nvSpPr>
          <p:cNvPr id="9" name="Slide Number Placeholder 5"/>
          <p:cNvSpPr>
            <a:spLocks noGrp="1"/>
          </p:cNvSpPr>
          <p:nvPr>
            <p:ph type="sldNum" sz="quarter" idx="4"/>
          </p:nvPr>
        </p:nvSpPr>
        <p:spPr/>
        <p:txBody>
          <a:bodyPr/>
          <a:lstStyle/>
          <a:p>
            <a:fld id="{9A68FE36-BDA6-4A87-8648-115964FC2835}" type="slidenum">
              <a:rPr lang="uk-UA" smtClean="0"/>
              <a:pPr/>
              <a:t>13</a:t>
            </a:fld>
            <a:endParaRPr lang="uk-UA" dirty="0"/>
          </a:p>
        </p:txBody>
      </p:sp>
      <p:graphicFrame>
        <p:nvGraphicFramePr>
          <p:cNvPr id="7" name="_color1"/>
          <p:cNvGraphicFramePr/>
          <p:nvPr/>
        </p:nvGraphicFramePr>
        <p:xfrm>
          <a:off x="409576" y="1877883"/>
          <a:ext cx="6685905" cy="48087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p:cNvGraphicFramePr/>
          <p:nvPr>
            <p:extLst>
              <p:ext uri="{D42A27DB-BD31-4B8C-83A1-F6EECF244321}">
                <p14:modId xmlns:p14="http://schemas.microsoft.com/office/powerpoint/2010/main" val="1277232654"/>
              </p:ext>
            </p:extLst>
          </p:nvPr>
        </p:nvGraphicFramePr>
        <p:xfrm>
          <a:off x="1462049" y="1522696"/>
          <a:ext cx="4113560" cy="4337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p:nvPr/>
        </p:nvGraphicFramePr>
        <p:xfrm>
          <a:off x="6282681" y="1522696"/>
          <a:ext cx="4113560" cy="43376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1611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385865-6E79-9D4C-9ADE-5FA9F5860577}"/>
              </a:ext>
            </a:extLst>
          </p:cNvPr>
          <p:cNvSpPr>
            <a:spLocks noGrp="1"/>
          </p:cNvSpPr>
          <p:nvPr>
            <p:ph type="body" sz="quarter" idx="10"/>
          </p:nvPr>
        </p:nvSpPr>
        <p:spPr>
          <a:xfrm>
            <a:off x="381000" y="512763"/>
            <a:ext cx="11430000" cy="723900"/>
          </a:xfrm>
        </p:spPr>
        <p:txBody>
          <a:bodyPr/>
          <a:lstStyle/>
          <a:p>
            <a:r>
              <a:rPr lang="en-US" dirty="0"/>
              <a:t>Line Chart</a:t>
            </a:r>
          </a:p>
        </p:txBody>
      </p:sp>
      <p:sp>
        <p:nvSpPr>
          <p:cNvPr id="8" name="Slide Number Placeholder 5"/>
          <p:cNvSpPr>
            <a:spLocks noGrp="1"/>
          </p:cNvSpPr>
          <p:nvPr>
            <p:ph type="sldNum" sz="quarter" idx="4"/>
          </p:nvPr>
        </p:nvSpPr>
        <p:spPr/>
        <p:txBody>
          <a:bodyPr/>
          <a:lstStyle/>
          <a:p>
            <a:fld id="{9A68FE36-BDA6-4A87-8648-115964FC2835}" type="slidenum">
              <a:rPr lang="uk-UA" smtClean="0"/>
              <a:pPr/>
              <a:t>14</a:t>
            </a:fld>
            <a:endParaRPr lang="uk-UA" dirty="0"/>
          </a:p>
        </p:txBody>
      </p:sp>
      <p:graphicFrame>
        <p:nvGraphicFramePr>
          <p:cNvPr id="6" name="_color1"/>
          <p:cNvGraphicFramePr/>
          <p:nvPr>
            <p:extLst>
              <p:ext uri="{D42A27DB-BD31-4B8C-83A1-F6EECF244321}">
                <p14:modId xmlns:p14="http://schemas.microsoft.com/office/powerpoint/2010/main" val="1895391134"/>
              </p:ext>
            </p:extLst>
          </p:nvPr>
        </p:nvGraphicFramePr>
        <p:xfrm>
          <a:off x="728262" y="1859228"/>
          <a:ext cx="10735477" cy="4402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829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0D8435-D3E9-434E-BBA0-5012D7C54768}"/>
              </a:ext>
            </a:extLst>
          </p:cNvPr>
          <p:cNvSpPr>
            <a:spLocks noGrp="1"/>
          </p:cNvSpPr>
          <p:nvPr>
            <p:ph type="body" sz="quarter" idx="10"/>
          </p:nvPr>
        </p:nvSpPr>
        <p:spPr>
          <a:xfrm>
            <a:off x="381000" y="512763"/>
            <a:ext cx="11430000" cy="723900"/>
          </a:xfrm>
        </p:spPr>
        <p:txBody>
          <a:bodyPr/>
          <a:lstStyle/>
          <a:p>
            <a:r>
              <a:rPr lang="en-US" dirty="0"/>
              <a:t>TABLE EXAMPLE 01</a:t>
            </a:r>
          </a:p>
        </p:txBody>
      </p:sp>
      <p:sp>
        <p:nvSpPr>
          <p:cNvPr id="9" name="Slide Number Placeholder 5"/>
          <p:cNvSpPr>
            <a:spLocks noGrp="1"/>
          </p:cNvSpPr>
          <p:nvPr>
            <p:ph type="sldNum" sz="quarter" idx="4"/>
          </p:nvPr>
        </p:nvSpPr>
        <p:spPr/>
        <p:txBody>
          <a:bodyPr/>
          <a:lstStyle/>
          <a:p>
            <a:fld id="{9A68FE36-BDA6-4A87-8648-115964FC2835}" type="slidenum">
              <a:rPr lang="uk-UA" smtClean="0"/>
              <a:pPr/>
              <a:t>15</a:t>
            </a:fld>
            <a:endParaRPr lang="uk-UA" dirty="0"/>
          </a:p>
        </p:txBody>
      </p:sp>
      <p:graphicFrame>
        <p:nvGraphicFramePr>
          <p:cNvPr id="7" name="_color1"/>
          <p:cNvGraphicFramePr/>
          <p:nvPr/>
        </p:nvGraphicFramePr>
        <p:xfrm>
          <a:off x="409576" y="1877883"/>
          <a:ext cx="6685905" cy="48087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918661416"/>
              </p:ext>
            </p:extLst>
          </p:nvPr>
        </p:nvGraphicFramePr>
        <p:xfrm>
          <a:off x="501904" y="1338152"/>
          <a:ext cx="11188193" cy="4865231"/>
        </p:xfrm>
        <a:graphic>
          <a:graphicData uri="http://schemas.openxmlformats.org/drawingml/2006/table">
            <a:tbl>
              <a:tblPr firstRow="1" bandRow="1">
                <a:tableStyleId>{5940675A-B579-460E-94D1-54222C63F5DA}</a:tableStyleId>
              </a:tblPr>
              <a:tblGrid>
                <a:gridCol w="1464016">
                  <a:extLst>
                    <a:ext uri="{9D8B030D-6E8A-4147-A177-3AD203B41FA5}">
                      <a16:colId xmlns:a16="http://schemas.microsoft.com/office/drawing/2014/main" val="20000"/>
                    </a:ext>
                  </a:extLst>
                </a:gridCol>
                <a:gridCol w="1784195">
                  <a:extLst>
                    <a:ext uri="{9D8B030D-6E8A-4147-A177-3AD203B41FA5}">
                      <a16:colId xmlns:a16="http://schemas.microsoft.com/office/drawing/2014/main" val="20001"/>
                    </a:ext>
                  </a:extLst>
                </a:gridCol>
                <a:gridCol w="1932879">
                  <a:extLst>
                    <a:ext uri="{9D8B030D-6E8A-4147-A177-3AD203B41FA5}">
                      <a16:colId xmlns:a16="http://schemas.microsoft.com/office/drawing/2014/main" val="20002"/>
                    </a:ext>
                  </a:extLst>
                </a:gridCol>
                <a:gridCol w="1949399">
                  <a:extLst>
                    <a:ext uri="{9D8B030D-6E8A-4147-A177-3AD203B41FA5}">
                      <a16:colId xmlns:a16="http://schemas.microsoft.com/office/drawing/2014/main" val="20003"/>
                    </a:ext>
                  </a:extLst>
                </a:gridCol>
                <a:gridCol w="1899837">
                  <a:extLst>
                    <a:ext uri="{9D8B030D-6E8A-4147-A177-3AD203B41FA5}">
                      <a16:colId xmlns:a16="http://schemas.microsoft.com/office/drawing/2014/main" val="20004"/>
                    </a:ext>
                  </a:extLst>
                </a:gridCol>
                <a:gridCol w="2157867">
                  <a:extLst>
                    <a:ext uri="{9D8B030D-6E8A-4147-A177-3AD203B41FA5}">
                      <a16:colId xmlns:a16="http://schemas.microsoft.com/office/drawing/2014/main" val="20005"/>
                    </a:ext>
                  </a:extLst>
                </a:gridCol>
              </a:tblGrid>
              <a:tr h="695033">
                <a:tc>
                  <a:txBody>
                    <a:bodyPr/>
                    <a:lstStyle/>
                    <a:p>
                      <a:pPr algn="l"/>
                      <a:endParaRPr lang="en-US" sz="1600" b="0" i="0" dirty="0">
                        <a:solidFill>
                          <a:schemeClr val="tx1">
                            <a:lumMod val="65000"/>
                            <a:lumOff val="35000"/>
                          </a:schemeClr>
                        </a:solidFill>
                        <a:latin typeface="+mn-lt"/>
                        <a:cs typeface="Helvetica Neue Regular" charset="0"/>
                      </a:endParaRPr>
                    </a:p>
                  </a:txBody>
                  <a:tcPr marL="121920" marR="121920" marT="60960" marB="6096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i="0" dirty="0">
                          <a:solidFill>
                            <a:schemeClr val="tx1">
                              <a:lumMod val="75000"/>
                              <a:lumOff val="25000"/>
                            </a:schemeClr>
                          </a:solidFill>
                          <a:latin typeface="+mn-lt"/>
                          <a:cs typeface="Helvetica Neue Regular" charset="0"/>
                        </a:rPr>
                        <a:t>Colum</a:t>
                      </a:r>
                      <a:r>
                        <a:rPr lang="en-US" sz="1600" b="0" i="0" baseline="0" dirty="0">
                          <a:solidFill>
                            <a:schemeClr val="tx1">
                              <a:lumMod val="75000"/>
                              <a:lumOff val="25000"/>
                            </a:schemeClr>
                          </a:solidFill>
                          <a:latin typeface="+mn-lt"/>
                          <a:cs typeface="Helvetica Neue Regular" charset="0"/>
                        </a:rPr>
                        <a:t>n Title</a:t>
                      </a:r>
                      <a:endParaRPr lang="en-US" sz="1600" b="0" i="0" dirty="0">
                        <a:solidFill>
                          <a:schemeClr val="tx1">
                            <a:lumMod val="75000"/>
                            <a:lumOff val="25000"/>
                          </a:schemeClr>
                        </a:solidFill>
                        <a:latin typeface="+mn-lt"/>
                        <a:cs typeface="Helvetica Neue Regular" charset="0"/>
                      </a:endParaRPr>
                    </a:p>
                  </a:txBody>
                  <a:tcPr marL="121920" marR="121920" marT="60960" marB="6096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1">
                              <a:lumMod val="75000"/>
                              <a:lumOff val="25000"/>
                            </a:schemeClr>
                          </a:solidFill>
                          <a:latin typeface="+mn-lt"/>
                          <a:cs typeface="Helvetica Neue Regular" charset="0"/>
                        </a:rPr>
                        <a:t>Colum</a:t>
                      </a:r>
                      <a:r>
                        <a:rPr lang="en-US" sz="1600" b="0" i="0" baseline="0" dirty="0">
                          <a:solidFill>
                            <a:schemeClr val="tx1">
                              <a:lumMod val="75000"/>
                              <a:lumOff val="25000"/>
                            </a:schemeClr>
                          </a:solidFill>
                          <a:latin typeface="+mn-lt"/>
                          <a:cs typeface="Helvetica Neue Regular" charset="0"/>
                        </a:rPr>
                        <a:t>n Title</a:t>
                      </a:r>
                      <a:endParaRPr lang="en-US" sz="1600" b="0" i="0" dirty="0">
                        <a:solidFill>
                          <a:schemeClr val="tx1">
                            <a:lumMod val="75000"/>
                            <a:lumOff val="25000"/>
                          </a:schemeClr>
                        </a:solidFill>
                        <a:latin typeface="+mn-lt"/>
                        <a:cs typeface="Helvetica Neue Regular" charset="0"/>
                      </a:endParaRPr>
                    </a:p>
                  </a:txBody>
                  <a:tcPr marL="121920" marR="121920" marT="60960" marB="6096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1">
                              <a:lumMod val="75000"/>
                              <a:lumOff val="25000"/>
                            </a:schemeClr>
                          </a:solidFill>
                          <a:latin typeface="+mn-lt"/>
                          <a:cs typeface="Helvetica Neue Regular" charset="0"/>
                        </a:rPr>
                        <a:t>Colum</a:t>
                      </a:r>
                      <a:r>
                        <a:rPr lang="en-US" sz="1600" b="0" i="0" baseline="0" dirty="0">
                          <a:solidFill>
                            <a:schemeClr val="tx1">
                              <a:lumMod val="75000"/>
                              <a:lumOff val="25000"/>
                            </a:schemeClr>
                          </a:solidFill>
                          <a:latin typeface="+mn-lt"/>
                          <a:cs typeface="Helvetica Neue Regular" charset="0"/>
                        </a:rPr>
                        <a:t>n Title</a:t>
                      </a:r>
                      <a:endParaRPr lang="en-US" sz="1600" b="0" i="0" dirty="0">
                        <a:solidFill>
                          <a:schemeClr val="tx1">
                            <a:lumMod val="75000"/>
                            <a:lumOff val="25000"/>
                          </a:schemeClr>
                        </a:solidFill>
                        <a:latin typeface="+mn-lt"/>
                        <a:cs typeface="Helvetica Neue Regular" charset="0"/>
                      </a:endParaRPr>
                    </a:p>
                  </a:txBody>
                  <a:tcPr marL="121920" marR="121920" marT="60960" marB="6096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1">
                              <a:lumMod val="75000"/>
                              <a:lumOff val="25000"/>
                            </a:schemeClr>
                          </a:solidFill>
                          <a:latin typeface="+mn-lt"/>
                          <a:cs typeface="Helvetica Neue Regular" charset="0"/>
                        </a:rPr>
                        <a:t>Colum</a:t>
                      </a:r>
                      <a:r>
                        <a:rPr lang="en-US" sz="1600" b="0" i="0" baseline="0" dirty="0">
                          <a:solidFill>
                            <a:schemeClr val="tx1">
                              <a:lumMod val="75000"/>
                              <a:lumOff val="25000"/>
                            </a:schemeClr>
                          </a:solidFill>
                          <a:latin typeface="+mn-lt"/>
                          <a:cs typeface="Helvetica Neue Regular" charset="0"/>
                        </a:rPr>
                        <a:t>n Title</a:t>
                      </a:r>
                      <a:endParaRPr lang="en-US" sz="1600" b="0" i="0" dirty="0">
                        <a:solidFill>
                          <a:schemeClr val="tx1">
                            <a:lumMod val="75000"/>
                            <a:lumOff val="25000"/>
                          </a:schemeClr>
                        </a:solidFill>
                        <a:latin typeface="+mn-lt"/>
                        <a:cs typeface="Helvetica Neue Regular" charset="0"/>
                      </a:endParaRPr>
                    </a:p>
                  </a:txBody>
                  <a:tcPr marL="121920" marR="121920" marT="60960" marB="6096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1">
                              <a:lumMod val="75000"/>
                              <a:lumOff val="25000"/>
                            </a:schemeClr>
                          </a:solidFill>
                          <a:latin typeface="+mn-lt"/>
                          <a:cs typeface="Helvetica Neue Regular" charset="0"/>
                        </a:rPr>
                        <a:t>Colum</a:t>
                      </a:r>
                      <a:r>
                        <a:rPr lang="en-US" sz="1600" b="0" i="0" baseline="0" dirty="0">
                          <a:solidFill>
                            <a:schemeClr val="tx1">
                              <a:lumMod val="75000"/>
                              <a:lumOff val="25000"/>
                            </a:schemeClr>
                          </a:solidFill>
                          <a:latin typeface="+mn-lt"/>
                          <a:cs typeface="Helvetica Neue Regular" charset="0"/>
                        </a:rPr>
                        <a:t>n Title</a:t>
                      </a:r>
                      <a:endParaRPr lang="en-US" sz="1600" b="0" i="0" dirty="0">
                        <a:solidFill>
                          <a:schemeClr val="tx1">
                            <a:lumMod val="75000"/>
                            <a:lumOff val="25000"/>
                          </a:schemeClr>
                        </a:solidFill>
                        <a:latin typeface="+mn-lt"/>
                        <a:cs typeface="Helvetica Neue Regular" charset="0"/>
                      </a:endParaRPr>
                    </a:p>
                  </a:txBody>
                  <a:tcPr marL="121920" marR="121920" marT="60960" marB="6096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95033">
                <a:tc>
                  <a:txBody>
                    <a:bodyPr/>
                    <a:lstStyle/>
                    <a:p>
                      <a:pPr algn="r"/>
                      <a:r>
                        <a:rPr lang="en-US" sz="1600" b="0" i="0" dirty="0">
                          <a:solidFill>
                            <a:srgbClr val="FFFFFF"/>
                          </a:solidFill>
                          <a:latin typeface="+mn-lt"/>
                          <a:cs typeface="Helvetica Neue Regular" charset="0"/>
                        </a:rPr>
                        <a:t>Title</a:t>
                      </a: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95033">
                <a:tc>
                  <a:txBody>
                    <a:bodyPr/>
                    <a:lstStyle/>
                    <a:p>
                      <a:pPr algn="r"/>
                      <a:r>
                        <a:rPr lang="en-US" sz="1600" b="0" i="0" dirty="0">
                          <a:solidFill>
                            <a:srgbClr val="FFFFFF"/>
                          </a:solidFill>
                          <a:latin typeface="+mn-lt"/>
                          <a:cs typeface="Helvetica Neue Regular" charset="0"/>
                        </a:rPr>
                        <a:t>Title</a:t>
                      </a: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95033">
                <a:tc>
                  <a:txBody>
                    <a:bodyPr/>
                    <a:lstStyle/>
                    <a:p>
                      <a:pPr algn="r"/>
                      <a:r>
                        <a:rPr lang="en-US" sz="1600" b="0" i="0" dirty="0">
                          <a:solidFill>
                            <a:srgbClr val="FFFFFF"/>
                          </a:solidFill>
                          <a:latin typeface="+mn-lt"/>
                          <a:cs typeface="Helvetica Neue Regular" charset="0"/>
                        </a:rPr>
                        <a:t>Title</a:t>
                      </a: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95033">
                <a:tc>
                  <a:txBody>
                    <a:bodyPr/>
                    <a:lstStyle/>
                    <a:p>
                      <a:pPr algn="r"/>
                      <a:r>
                        <a:rPr lang="en-US" sz="1600" b="0" i="0" dirty="0">
                          <a:solidFill>
                            <a:srgbClr val="FFFFFF"/>
                          </a:solidFill>
                          <a:latin typeface="+mn-lt"/>
                          <a:cs typeface="Helvetica Neue Regular" charset="0"/>
                        </a:rPr>
                        <a:t>Title</a:t>
                      </a: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95033">
                <a:tc>
                  <a:txBody>
                    <a:bodyPr/>
                    <a:lstStyle/>
                    <a:p>
                      <a:pPr algn="r"/>
                      <a:r>
                        <a:rPr lang="en-US" sz="1600" b="0" i="0" dirty="0">
                          <a:solidFill>
                            <a:srgbClr val="FFFFFF"/>
                          </a:solidFill>
                          <a:latin typeface="+mn-lt"/>
                          <a:cs typeface="Helvetica Neue Regular" charset="0"/>
                        </a:rPr>
                        <a:t>Title</a:t>
                      </a: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95033">
                <a:tc>
                  <a:txBody>
                    <a:bodyPr/>
                    <a:lstStyle/>
                    <a:p>
                      <a:pPr algn="r"/>
                      <a:r>
                        <a:rPr lang="en-US" sz="1600" b="0" i="0" dirty="0">
                          <a:solidFill>
                            <a:srgbClr val="FFFFFF"/>
                          </a:solidFill>
                          <a:latin typeface="+mn-lt"/>
                          <a:cs typeface="Helvetica Neue Regular" charset="0"/>
                        </a:rPr>
                        <a:t>Title</a:t>
                      </a: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tc>
                  <a:txBody>
                    <a:bodyPr/>
                    <a:lstStyle/>
                    <a:p>
                      <a:pPr algn="ctr"/>
                      <a:endParaRPr lang="en-US" sz="1300" b="0" i="0" dirty="0">
                        <a:solidFill>
                          <a:schemeClr val="tx1">
                            <a:lumMod val="65000"/>
                            <a:lumOff val="35000"/>
                          </a:schemeClr>
                        </a:solidFill>
                        <a:latin typeface="+mn-lt"/>
                        <a:cs typeface="Helvetica Neue Regular" charset="0"/>
                      </a:endParaRPr>
                    </a:p>
                  </a:txBody>
                  <a:tcPr marL="121920" marR="121920" marT="60960" marB="60960"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1719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0D8435-D3E9-434E-BBA0-5012D7C54768}"/>
              </a:ext>
            </a:extLst>
          </p:cNvPr>
          <p:cNvSpPr>
            <a:spLocks noGrp="1"/>
          </p:cNvSpPr>
          <p:nvPr>
            <p:ph type="body" sz="quarter" idx="10"/>
          </p:nvPr>
        </p:nvSpPr>
        <p:spPr>
          <a:xfrm>
            <a:off x="369570" y="512763"/>
            <a:ext cx="11452860" cy="723900"/>
          </a:xfrm>
        </p:spPr>
        <p:txBody>
          <a:bodyPr/>
          <a:lstStyle/>
          <a:p>
            <a:r>
              <a:rPr lang="en-US" dirty="0"/>
              <a:t>TABLE EXAMPLE 02</a:t>
            </a:r>
          </a:p>
        </p:txBody>
      </p:sp>
      <p:sp>
        <p:nvSpPr>
          <p:cNvPr id="9" name="Slide Number Placeholder 5"/>
          <p:cNvSpPr>
            <a:spLocks noGrp="1"/>
          </p:cNvSpPr>
          <p:nvPr>
            <p:ph type="sldNum" sz="quarter" idx="4"/>
          </p:nvPr>
        </p:nvSpPr>
        <p:spPr/>
        <p:txBody>
          <a:bodyPr/>
          <a:lstStyle/>
          <a:p>
            <a:fld id="{9A68FE36-BDA6-4A87-8648-115964FC2835}" type="slidenum">
              <a:rPr lang="uk-UA" smtClean="0"/>
              <a:pPr/>
              <a:t>16</a:t>
            </a:fld>
            <a:endParaRPr lang="uk-UA" dirty="0"/>
          </a:p>
        </p:txBody>
      </p:sp>
      <p:graphicFrame>
        <p:nvGraphicFramePr>
          <p:cNvPr id="7" name="_color1"/>
          <p:cNvGraphicFramePr/>
          <p:nvPr/>
        </p:nvGraphicFramePr>
        <p:xfrm>
          <a:off x="409576" y="1877883"/>
          <a:ext cx="6685905" cy="4808732"/>
        </p:xfrm>
        <a:graphic>
          <a:graphicData uri="http://schemas.openxmlformats.org/drawingml/2006/chart">
            <c:chart xmlns:c="http://schemas.openxmlformats.org/drawingml/2006/chart" xmlns:r="http://schemas.openxmlformats.org/officeDocument/2006/relationships" r:id="rId2"/>
          </a:graphicData>
        </a:graphic>
      </p:graphicFrame>
      <p:sp>
        <p:nvSpPr>
          <p:cNvPr id="8" name="Slide Number Placeholder 3">
            <a:extLst>
              <a:ext uri="{FF2B5EF4-FFF2-40B4-BE49-F238E27FC236}">
                <a16:creationId xmlns:a16="http://schemas.microsoft.com/office/drawing/2014/main" id="{7EDB0063-1750-D949-9DA3-474359CFD9B6}"/>
              </a:ext>
            </a:extLst>
          </p:cNvPr>
          <p:cNvSpPr txBox="1">
            <a:spLocks/>
          </p:cNvSpPr>
          <p:nvPr/>
        </p:nvSpPr>
        <p:spPr>
          <a:xfrm>
            <a:off x="11543868" y="6494180"/>
            <a:ext cx="342900" cy="215444"/>
          </a:xfrm>
          <a:prstGeom prst="rect">
            <a:avLst/>
          </a:prstGeom>
        </p:spPr>
        <p:txBody>
          <a:bodyPr lIns="91440" tIns="45720" rIns="91440" bIns="45720" anchor="b" anchorCtr="0">
            <a:spAutoFit/>
          </a:bodyPr>
          <a:lstStyle>
            <a:defPPr>
              <a:defRPr lang="en-US"/>
            </a:defPPr>
            <a:lvl1pPr marL="0" algn="r" defTabSz="914400" rtl="0" eaLnBrk="1" latinLnBrk="0" hangingPunct="1">
              <a:defRPr lang="uk-UA" sz="800" b="0" i="0" kern="1200" smtClean="0">
                <a:solidFill>
                  <a:schemeClr val="tx1">
                    <a:lumMod val="50000"/>
                    <a:lumOff val="5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68FE36-BDA6-4A87-8648-115964FC2835}" type="slidenum">
              <a:rPr lang="en-US" smtClean="0"/>
              <a:pPr/>
              <a:t>16</a:t>
            </a:fld>
            <a:endParaRPr lang="en-US" dirty="0"/>
          </a:p>
        </p:txBody>
      </p:sp>
      <p:grpSp>
        <p:nvGrpSpPr>
          <p:cNvPr id="11" name="Group 10">
            <a:extLst>
              <a:ext uri="{FF2B5EF4-FFF2-40B4-BE49-F238E27FC236}">
                <a16:creationId xmlns:a16="http://schemas.microsoft.com/office/drawing/2014/main" id="{BD65B581-CFC7-714C-8654-5E4ED7244BA7}"/>
              </a:ext>
            </a:extLst>
          </p:cNvPr>
          <p:cNvGrpSpPr/>
          <p:nvPr/>
        </p:nvGrpSpPr>
        <p:grpSpPr>
          <a:xfrm>
            <a:off x="11514219" y="162889"/>
            <a:ext cx="535428" cy="546503"/>
            <a:chOff x="7640169" y="2686326"/>
            <a:chExt cx="674974" cy="688935"/>
          </a:xfrm>
        </p:grpSpPr>
        <p:sp>
          <p:nvSpPr>
            <p:cNvPr id="12" name="Freeform 11">
              <a:extLst>
                <a:ext uri="{FF2B5EF4-FFF2-40B4-BE49-F238E27FC236}">
                  <a16:creationId xmlns:a16="http://schemas.microsoft.com/office/drawing/2014/main" id="{4A69D30C-8442-DA49-AD62-731A65EDA420}"/>
                </a:ext>
              </a:extLst>
            </p:cNvPr>
            <p:cNvSpPr>
              <a:spLocks noChangeArrowheads="1"/>
            </p:cNvSpPr>
            <p:nvPr/>
          </p:nvSpPr>
          <p:spPr bwMode="auto">
            <a:xfrm>
              <a:off x="7640169" y="2891144"/>
              <a:ext cx="474808" cy="48411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rnd">
              <a:solidFill>
                <a:schemeClr val="bg1"/>
              </a:solidFill>
              <a:prstDash val="solid"/>
              <a:round/>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2">
              <a:extLst>
                <a:ext uri="{FF2B5EF4-FFF2-40B4-BE49-F238E27FC236}">
                  <a16:creationId xmlns:a16="http://schemas.microsoft.com/office/drawing/2014/main" id="{39043DEF-3D7B-264C-BB9C-4FE77070000A}"/>
                </a:ext>
              </a:extLst>
            </p:cNvPr>
            <p:cNvSpPr>
              <a:spLocks noChangeArrowheads="1"/>
            </p:cNvSpPr>
            <p:nvPr/>
          </p:nvSpPr>
          <p:spPr bwMode="auto">
            <a:xfrm>
              <a:off x="8054464" y="2686326"/>
              <a:ext cx="260679" cy="260678"/>
            </a:xfrm>
            <a:custGeom>
              <a:avLst/>
              <a:gdLst>
                <a:gd name="T0" fmla="*/ 223 w 249"/>
                <a:gd name="T1" fmla="*/ 124 h 249"/>
                <a:gd name="T2" fmla="*/ 220 w 249"/>
                <a:gd name="T3" fmla="*/ 101 h 249"/>
                <a:gd name="T4" fmla="*/ 248 w 249"/>
                <a:gd name="T5" fmla="*/ 84 h 249"/>
                <a:gd name="T6" fmla="*/ 220 w 249"/>
                <a:gd name="T7" fmla="*/ 36 h 249"/>
                <a:gd name="T8" fmla="*/ 192 w 249"/>
                <a:gd name="T9" fmla="*/ 53 h 249"/>
                <a:gd name="T10" fmla="*/ 152 w 249"/>
                <a:gd name="T11" fmla="*/ 31 h 249"/>
                <a:gd name="T12" fmla="*/ 152 w 249"/>
                <a:gd name="T13" fmla="*/ 0 h 249"/>
                <a:gd name="T14" fmla="*/ 96 w 249"/>
                <a:gd name="T15" fmla="*/ 0 h 249"/>
                <a:gd name="T16" fmla="*/ 96 w 249"/>
                <a:gd name="T17" fmla="*/ 31 h 249"/>
                <a:gd name="T18" fmla="*/ 56 w 249"/>
                <a:gd name="T19" fmla="*/ 53 h 249"/>
                <a:gd name="T20" fmla="*/ 28 w 249"/>
                <a:gd name="T21" fmla="*/ 36 h 249"/>
                <a:gd name="T22" fmla="*/ 0 w 249"/>
                <a:gd name="T23" fmla="*/ 84 h 249"/>
                <a:gd name="T24" fmla="*/ 28 w 249"/>
                <a:gd name="T25" fmla="*/ 101 h 249"/>
                <a:gd name="T26" fmla="*/ 25 w 249"/>
                <a:gd name="T27" fmla="*/ 124 h 249"/>
                <a:gd name="T28" fmla="*/ 28 w 249"/>
                <a:gd name="T29" fmla="*/ 147 h 249"/>
                <a:gd name="T30" fmla="*/ 0 w 249"/>
                <a:gd name="T31" fmla="*/ 163 h 249"/>
                <a:gd name="T32" fmla="*/ 28 w 249"/>
                <a:gd name="T33" fmla="*/ 211 h 249"/>
                <a:gd name="T34" fmla="*/ 56 w 249"/>
                <a:gd name="T35" fmla="*/ 195 h 249"/>
                <a:gd name="T36" fmla="*/ 96 w 249"/>
                <a:gd name="T37" fmla="*/ 217 h 249"/>
                <a:gd name="T38" fmla="*/ 96 w 249"/>
                <a:gd name="T39" fmla="*/ 248 h 249"/>
                <a:gd name="T40" fmla="*/ 152 w 249"/>
                <a:gd name="T41" fmla="*/ 248 h 249"/>
                <a:gd name="T42" fmla="*/ 152 w 249"/>
                <a:gd name="T43" fmla="*/ 217 h 249"/>
                <a:gd name="T44" fmla="*/ 192 w 249"/>
                <a:gd name="T45" fmla="*/ 195 h 249"/>
                <a:gd name="T46" fmla="*/ 220 w 249"/>
                <a:gd name="T47" fmla="*/ 211 h 249"/>
                <a:gd name="T48" fmla="*/ 248 w 249"/>
                <a:gd name="T49" fmla="*/ 163 h 249"/>
                <a:gd name="T50" fmla="*/ 220 w 249"/>
                <a:gd name="T51" fmla="*/ 147 h 249"/>
                <a:gd name="T52" fmla="*/ 223 w 249"/>
                <a:gd name="T53" fmla="*/ 12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9" h="249">
                  <a:moveTo>
                    <a:pt x="223" y="124"/>
                  </a:moveTo>
                  <a:cubicBezTo>
                    <a:pt x="223" y="115"/>
                    <a:pt x="223" y="110"/>
                    <a:pt x="220" y="101"/>
                  </a:cubicBezTo>
                  <a:lnTo>
                    <a:pt x="248" y="84"/>
                  </a:lnTo>
                  <a:lnTo>
                    <a:pt x="220" y="36"/>
                  </a:lnTo>
                  <a:lnTo>
                    <a:pt x="192" y="53"/>
                  </a:lnTo>
                  <a:cubicBezTo>
                    <a:pt x="180" y="42"/>
                    <a:pt x="166" y="34"/>
                    <a:pt x="152" y="31"/>
                  </a:cubicBezTo>
                  <a:lnTo>
                    <a:pt x="152" y="0"/>
                  </a:lnTo>
                  <a:lnTo>
                    <a:pt x="96" y="0"/>
                  </a:lnTo>
                  <a:lnTo>
                    <a:pt x="96" y="31"/>
                  </a:lnTo>
                  <a:cubicBezTo>
                    <a:pt x="82" y="36"/>
                    <a:pt x="68" y="42"/>
                    <a:pt x="56" y="53"/>
                  </a:cubicBezTo>
                  <a:lnTo>
                    <a:pt x="28" y="36"/>
                  </a:lnTo>
                  <a:lnTo>
                    <a:pt x="0" y="84"/>
                  </a:lnTo>
                  <a:lnTo>
                    <a:pt x="28" y="101"/>
                  </a:lnTo>
                  <a:cubicBezTo>
                    <a:pt x="25" y="110"/>
                    <a:pt x="25" y="115"/>
                    <a:pt x="25" y="124"/>
                  </a:cubicBezTo>
                  <a:cubicBezTo>
                    <a:pt x="25" y="132"/>
                    <a:pt x="25" y="138"/>
                    <a:pt x="28" y="147"/>
                  </a:cubicBezTo>
                  <a:lnTo>
                    <a:pt x="0" y="163"/>
                  </a:lnTo>
                  <a:lnTo>
                    <a:pt x="28" y="211"/>
                  </a:lnTo>
                  <a:lnTo>
                    <a:pt x="56" y="195"/>
                  </a:lnTo>
                  <a:cubicBezTo>
                    <a:pt x="68" y="206"/>
                    <a:pt x="82" y="214"/>
                    <a:pt x="96" y="217"/>
                  </a:cubicBezTo>
                  <a:lnTo>
                    <a:pt x="96" y="248"/>
                  </a:lnTo>
                  <a:lnTo>
                    <a:pt x="152" y="248"/>
                  </a:lnTo>
                  <a:lnTo>
                    <a:pt x="152" y="217"/>
                  </a:lnTo>
                  <a:cubicBezTo>
                    <a:pt x="166" y="211"/>
                    <a:pt x="180" y="206"/>
                    <a:pt x="192" y="195"/>
                  </a:cubicBezTo>
                  <a:lnTo>
                    <a:pt x="220" y="211"/>
                  </a:lnTo>
                  <a:lnTo>
                    <a:pt x="248" y="163"/>
                  </a:lnTo>
                  <a:lnTo>
                    <a:pt x="220" y="147"/>
                  </a:lnTo>
                  <a:cubicBezTo>
                    <a:pt x="223" y="138"/>
                    <a:pt x="223" y="132"/>
                    <a:pt x="223" y="124"/>
                  </a:cubicBezTo>
                </a:path>
              </a:pathLst>
            </a:custGeom>
            <a:noFill/>
            <a:ln w="15875" cap="rnd">
              <a:solidFill>
                <a:schemeClr val="bg1"/>
              </a:solidFill>
              <a:prstDash val="solid"/>
              <a:round/>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3">
              <a:extLst>
                <a:ext uri="{FF2B5EF4-FFF2-40B4-BE49-F238E27FC236}">
                  <a16:creationId xmlns:a16="http://schemas.microsoft.com/office/drawing/2014/main" id="{0C702DD4-F79E-0244-88EB-CCD2A5FA2DF8}"/>
                </a:ext>
              </a:extLst>
            </p:cNvPr>
            <p:cNvSpPr>
              <a:spLocks noChangeArrowheads="1"/>
            </p:cNvSpPr>
            <p:nvPr/>
          </p:nvSpPr>
          <p:spPr bwMode="auto">
            <a:xfrm>
              <a:off x="7784475" y="3040103"/>
              <a:ext cx="181543" cy="18154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rnd">
              <a:solidFill>
                <a:schemeClr val="bg1"/>
              </a:solidFill>
              <a:prstDash val="solid"/>
              <a:round/>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4">
              <a:extLst>
                <a:ext uri="{FF2B5EF4-FFF2-40B4-BE49-F238E27FC236}">
                  <a16:creationId xmlns:a16="http://schemas.microsoft.com/office/drawing/2014/main" id="{4DA7B611-8DD2-7B4B-A073-41A030928A39}"/>
                </a:ext>
              </a:extLst>
            </p:cNvPr>
            <p:cNvSpPr>
              <a:spLocks noChangeArrowheads="1"/>
            </p:cNvSpPr>
            <p:nvPr/>
          </p:nvSpPr>
          <p:spPr bwMode="auto">
            <a:xfrm>
              <a:off x="8142908" y="2774769"/>
              <a:ext cx="88446" cy="88446"/>
            </a:xfrm>
            <a:custGeom>
              <a:avLst/>
              <a:gdLst>
                <a:gd name="T0" fmla="*/ 84 w 85"/>
                <a:gd name="T1" fmla="*/ 42 h 85"/>
                <a:gd name="T2" fmla="*/ 79 w 85"/>
                <a:gd name="T3" fmla="*/ 63 h 85"/>
                <a:gd name="T4" fmla="*/ 63 w 85"/>
                <a:gd name="T5" fmla="*/ 79 h 85"/>
                <a:gd name="T6" fmla="*/ 42 w 85"/>
                <a:gd name="T7" fmla="*/ 84 h 85"/>
                <a:gd name="T8" fmla="*/ 21 w 85"/>
                <a:gd name="T9" fmla="*/ 79 h 85"/>
                <a:gd name="T10" fmla="*/ 5 w 85"/>
                <a:gd name="T11" fmla="*/ 63 h 85"/>
                <a:gd name="T12" fmla="*/ 0 w 85"/>
                <a:gd name="T13" fmla="*/ 42 h 85"/>
                <a:gd name="T14" fmla="*/ 5 w 85"/>
                <a:gd name="T15" fmla="*/ 21 h 85"/>
                <a:gd name="T16" fmla="*/ 21 w 85"/>
                <a:gd name="T17" fmla="*/ 5 h 85"/>
                <a:gd name="T18" fmla="*/ 42 w 85"/>
                <a:gd name="T19" fmla="*/ 0 h 85"/>
                <a:gd name="T20" fmla="*/ 63 w 85"/>
                <a:gd name="T21" fmla="*/ 5 h 85"/>
                <a:gd name="T22" fmla="*/ 79 w 85"/>
                <a:gd name="T23" fmla="*/ 21 h 85"/>
                <a:gd name="T24" fmla="*/ 84 w 85"/>
                <a:gd name="T25"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84" y="42"/>
                  </a:moveTo>
                  <a:cubicBezTo>
                    <a:pt x="84" y="50"/>
                    <a:pt x="83" y="56"/>
                    <a:pt x="79" y="63"/>
                  </a:cubicBezTo>
                  <a:cubicBezTo>
                    <a:pt x="75" y="70"/>
                    <a:pt x="70" y="75"/>
                    <a:pt x="63" y="79"/>
                  </a:cubicBezTo>
                  <a:cubicBezTo>
                    <a:pt x="56" y="83"/>
                    <a:pt x="50" y="84"/>
                    <a:pt x="42" y="84"/>
                  </a:cubicBezTo>
                  <a:cubicBezTo>
                    <a:pt x="34" y="84"/>
                    <a:pt x="28" y="83"/>
                    <a:pt x="21" y="79"/>
                  </a:cubicBezTo>
                  <a:cubicBezTo>
                    <a:pt x="14" y="75"/>
                    <a:pt x="9" y="70"/>
                    <a:pt x="5" y="63"/>
                  </a:cubicBezTo>
                  <a:cubicBezTo>
                    <a:pt x="1" y="56"/>
                    <a:pt x="0" y="50"/>
                    <a:pt x="0" y="42"/>
                  </a:cubicBezTo>
                  <a:cubicBezTo>
                    <a:pt x="0" y="34"/>
                    <a:pt x="1" y="28"/>
                    <a:pt x="5" y="21"/>
                  </a:cubicBezTo>
                  <a:cubicBezTo>
                    <a:pt x="9" y="14"/>
                    <a:pt x="14" y="9"/>
                    <a:pt x="21" y="5"/>
                  </a:cubicBezTo>
                  <a:cubicBezTo>
                    <a:pt x="28" y="1"/>
                    <a:pt x="34" y="0"/>
                    <a:pt x="42" y="0"/>
                  </a:cubicBezTo>
                  <a:cubicBezTo>
                    <a:pt x="50" y="0"/>
                    <a:pt x="56" y="1"/>
                    <a:pt x="63" y="5"/>
                  </a:cubicBezTo>
                  <a:cubicBezTo>
                    <a:pt x="70" y="9"/>
                    <a:pt x="75" y="14"/>
                    <a:pt x="79" y="21"/>
                  </a:cubicBezTo>
                  <a:cubicBezTo>
                    <a:pt x="83" y="28"/>
                    <a:pt x="84" y="34"/>
                    <a:pt x="84" y="42"/>
                  </a:cubicBezTo>
                </a:path>
              </a:pathLst>
            </a:custGeom>
            <a:noFill/>
            <a:ln w="15875" cap="rnd">
              <a:solidFill>
                <a:schemeClr val="bg1"/>
              </a:solidFill>
              <a:prstDash val="solid"/>
              <a:round/>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aphicFrame>
        <p:nvGraphicFramePr>
          <p:cNvPr id="16" name="Table 15">
            <a:extLst>
              <a:ext uri="{FF2B5EF4-FFF2-40B4-BE49-F238E27FC236}">
                <a16:creationId xmlns:a16="http://schemas.microsoft.com/office/drawing/2014/main" id="{937B8C18-11D3-294E-8321-41AAAC8977E7}"/>
              </a:ext>
            </a:extLst>
          </p:cNvPr>
          <p:cNvGraphicFramePr>
            <a:graphicFrameLocks noGrp="1"/>
          </p:cNvGraphicFramePr>
          <p:nvPr/>
        </p:nvGraphicFramePr>
        <p:xfrm>
          <a:off x="612916" y="1671123"/>
          <a:ext cx="10966168" cy="4172120"/>
        </p:xfrm>
        <a:graphic>
          <a:graphicData uri="http://schemas.openxmlformats.org/drawingml/2006/table">
            <a:tbl>
              <a:tblPr firstRow="1" bandRow="1">
                <a:tableStyleId>{5C22544A-7EE6-4342-B048-85BDC9FD1C3A}</a:tableStyleId>
              </a:tblPr>
              <a:tblGrid>
                <a:gridCol w="2193234">
                  <a:extLst>
                    <a:ext uri="{9D8B030D-6E8A-4147-A177-3AD203B41FA5}">
                      <a16:colId xmlns:a16="http://schemas.microsoft.com/office/drawing/2014/main" val="2837106310"/>
                    </a:ext>
                  </a:extLst>
                </a:gridCol>
                <a:gridCol w="2193233">
                  <a:extLst>
                    <a:ext uri="{9D8B030D-6E8A-4147-A177-3AD203B41FA5}">
                      <a16:colId xmlns:a16="http://schemas.microsoft.com/office/drawing/2014/main" val="1382504305"/>
                    </a:ext>
                  </a:extLst>
                </a:gridCol>
                <a:gridCol w="2193234">
                  <a:extLst>
                    <a:ext uri="{9D8B030D-6E8A-4147-A177-3AD203B41FA5}">
                      <a16:colId xmlns:a16="http://schemas.microsoft.com/office/drawing/2014/main" val="1458067038"/>
                    </a:ext>
                  </a:extLst>
                </a:gridCol>
                <a:gridCol w="2193233">
                  <a:extLst>
                    <a:ext uri="{9D8B030D-6E8A-4147-A177-3AD203B41FA5}">
                      <a16:colId xmlns:a16="http://schemas.microsoft.com/office/drawing/2014/main" val="1762064324"/>
                    </a:ext>
                  </a:extLst>
                </a:gridCol>
                <a:gridCol w="2193234">
                  <a:extLst>
                    <a:ext uri="{9D8B030D-6E8A-4147-A177-3AD203B41FA5}">
                      <a16:colId xmlns:a16="http://schemas.microsoft.com/office/drawing/2014/main" val="1844894555"/>
                    </a:ext>
                  </a:extLst>
                </a:gridCol>
              </a:tblGrid>
              <a:tr h="417212">
                <a:tc>
                  <a:txBody>
                    <a:bodyPr/>
                    <a:lstStyle/>
                    <a:p>
                      <a:pPr algn="ctr" rtl="0" fontAlgn="b"/>
                      <a:r>
                        <a:rPr lang="en-US" sz="1800" b="1" dirty="0">
                          <a:ln>
                            <a:noFill/>
                          </a:ln>
                          <a:solidFill>
                            <a:schemeClr val="bg1"/>
                          </a:solidFill>
                          <a:effectLst/>
                        </a:rPr>
                        <a:t>Column Heading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b"/>
                      <a:r>
                        <a:rPr lang="en-US" sz="1800" b="1" dirty="0">
                          <a:ln>
                            <a:noFill/>
                          </a:ln>
                          <a:solidFill>
                            <a:schemeClr val="bg1"/>
                          </a:solidFill>
                          <a:effectLst/>
                        </a:rPr>
                        <a:t>Column Heading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b"/>
                      <a:r>
                        <a:rPr lang="en-US" sz="1800" b="1" dirty="0">
                          <a:ln>
                            <a:noFill/>
                          </a:ln>
                          <a:solidFill>
                            <a:schemeClr val="bg1"/>
                          </a:solidFill>
                          <a:effectLst/>
                        </a:rPr>
                        <a:t>Column Heading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b"/>
                      <a:r>
                        <a:rPr lang="en-US" sz="1800" b="1" dirty="0">
                          <a:ln>
                            <a:noFill/>
                          </a:ln>
                          <a:solidFill>
                            <a:schemeClr val="bg1"/>
                          </a:solidFill>
                          <a:effectLst/>
                        </a:rPr>
                        <a:t>Column Heading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b"/>
                      <a:r>
                        <a:rPr lang="en-US" sz="1800" b="1" dirty="0">
                          <a:ln>
                            <a:noFill/>
                          </a:ln>
                          <a:solidFill>
                            <a:schemeClr val="bg1"/>
                          </a:solidFill>
                          <a:effectLst/>
                        </a:rPr>
                        <a:t>Column Heading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163275579"/>
                  </a:ext>
                </a:extLst>
              </a:tr>
              <a:tr h="417212">
                <a:tc>
                  <a:txBody>
                    <a:bodyPr/>
                    <a:lstStyle/>
                    <a:p>
                      <a:pPr algn="ctr" rtl="0" fontAlgn="b"/>
                      <a:r>
                        <a:rPr lang="en-US" sz="1400" b="0" dirty="0">
                          <a:ln>
                            <a:noFill/>
                          </a:ln>
                          <a:solidFill>
                            <a:schemeClr val="bg1"/>
                          </a:solidFill>
                          <a:effectLst/>
                        </a:rPr>
                        <a:t>Emphasized info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b"/>
                      <a:r>
                        <a:rPr lang="en-US" sz="1400" b="0" dirty="0">
                          <a:ln>
                            <a:noFill/>
                          </a:ln>
                          <a:solidFill>
                            <a:schemeClr val="bg1"/>
                          </a:solidFill>
                          <a:effectLst/>
                        </a:rPr>
                        <a:t>Emphasized info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b"/>
                      <a:r>
                        <a:rPr lang="en-US" sz="1400" b="0" dirty="0">
                          <a:ln>
                            <a:noFill/>
                          </a:ln>
                          <a:solidFill>
                            <a:schemeClr val="bg1"/>
                          </a:solidFill>
                          <a:effectLst/>
                        </a:rPr>
                        <a:t>Emphasized info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b"/>
                      <a:r>
                        <a:rPr lang="en-US" sz="1400" b="0" dirty="0">
                          <a:ln>
                            <a:noFill/>
                          </a:ln>
                          <a:solidFill>
                            <a:schemeClr val="bg1"/>
                          </a:solidFill>
                          <a:effectLst/>
                        </a:rPr>
                        <a:t>Emphasized info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b"/>
                      <a:r>
                        <a:rPr lang="en-US" sz="1400" b="0" dirty="0">
                          <a:ln>
                            <a:noFill/>
                          </a:ln>
                          <a:solidFill>
                            <a:schemeClr val="bg1"/>
                          </a:solidFill>
                          <a:effectLst/>
                        </a:rPr>
                        <a:t>Emphasized info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87188900"/>
                  </a:ext>
                </a:extLst>
              </a:tr>
              <a:tr h="417212">
                <a:tc>
                  <a:txBody>
                    <a:bodyPr/>
                    <a:lstStyle/>
                    <a:p>
                      <a:pPr algn="ctr" rtl="0" fontAlgn="b"/>
                      <a:r>
                        <a:rPr lang="en-US" sz="1400" b="0" dirty="0">
                          <a:ln>
                            <a:noFill/>
                          </a:ln>
                          <a:solidFill>
                            <a:schemeClr val="tx1">
                              <a:lumMod val="75000"/>
                              <a:lumOff val="25000"/>
                            </a:schemeClr>
                          </a:solidFill>
                          <a:effectLst/>
                        </a:rPr>
                        <a:t>Row 3, Col 1,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3, Col 2,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3, Col 3,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3, Col 4,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3, Col 5,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2206763"/>
                  </a:ext>
                </a:extLst>
              </a:tr>
              <a:tr h="417212">
                <a:tc>
                  <a:txBody>
                    <a:bodyPr/>
                    <a:lstStyle/>
                    <a:p>
                      <a:pPr algn="ctr" rtl="0" fontAlgn="b"/>
                      <a:r>
                        <a:rPr lang="en-US" sz="1400" b="0" dirty="0">
                          <a:ln>
                            <a:noFill/>
                          </a:ln>
                          <a:solidFill>
                            <a:schemeClr val="tx1">
                              <a:lumMod val="75000"/>
                              <a:lumOff val="25000"/>
                            </a:schemeClr>
                          </a:solidFill>
                          <a:effectLst/>
                        </a:rPr>
                        <a:t>Row 4, Col 1,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4, Col 2,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4, Col 3,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4, Col 4,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4, Col 5,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1224986"/>
                  </a:ext>
                </a:extLst>
              </a:tr>
              <a:tr h="417212">
                <a:tc>
                  <a:txBody>
                    <a:bodyPr/>
                    <a:lstStyle/>
                    <a:p>
                      <a:pPr algn="ctr" rtl="0" fontAlgn="b"/>
                      <a:r>
                        <a:rPr lang="en-US" sz="1400" b="0" dirty="0">
                          <a:ln>
                            <a:noFill/>
                          </a:ln>
                          <a:solidFill>
                            <a:schemeClr val="tx1">
                              <a:lumMod val="75000"/>
                              <a:lumOff val="25000"/>
                            </a:schemeClr>
                          </a:solidFill>
                          <a:effectLst/>
                        </a:rPr>
                        <a:t>Row 5, Col 1,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5, Col 2,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5, Col 3,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5, Col 4,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5, Col 5,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2006891"/>
                  </a:ext>
                </a:extLst>
              </a:tr>
              <a:tr h="417212">
                <a:tc>
                  <a:txBody>
                    <a:bodyPr/>
                    <a:lstStyle/>
                    <a:p>
                      <a:pPr algn="ctr" rtl="0" fontAlgn="b"/>
                      <a:r>
                        <a:rPr lang="en-US" sz="1400" b="0" dirty="0">
                          <a:ln>
                            <a:noFill/>
                          </a:ln>
                          <a:solidFill>
                            <a:schemeClr val="tx1">
                              <a:lumMod val="75000"/>
                              <a:lumOff val="25000"/>
                            </a:schemeClr>
                          </a:solidFill>
                          <a:effectLst/>
                        </a:rPr>
                        <a:t>Row 6, Col 1,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6, Col 2,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6, Col 3,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6, Col 4,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6, Col 5,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4230640"/>
                  </a:ext>
                </a:extLst>
              </a:tr>
              <a:tr h="417212">
                <a:tc>
                  <a:txBody>
                    <a:bodyPr/>
                    <a:lstStyle/>
                    <a:p>
                      <a:pPr algn="ctr" rtl="0" fontAlgn="b"/>
                      <a:r>
                        <a:rPr lang="en-US" sz="1400" b="0" dirty="0">
                          <a:ln>
                            <a:noFill/>
                          </a:ln>
                          <a:solidFill>
                            <a:schemeClr val="tx1">
                              <a:lumMod val="75000"/>
                              <a:lumOff val="25000"/>
                            </a:schemeClr>
                          </a:solidFill>
                          <a:effectLst/>
                        </a:rPr>
                        <a:t>Row 7, Col 1,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7, Col 2,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7, Col 3,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7, Col 4,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7, Col 5,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1191586"/>
                  </a:ext>
                </a:extLst>
              </a:tr>
              <a:tr h="417212">
                <a:tc>
                  <a:txBody>
                    <a:bodyPr/>
                    <a:lstStyle/>
                    <a:p>
                      <a:pPr algn="ctr" rtl="0" fontAlgn="b"/>
                      <a:r>
                        <a:rPr lang="en-US" sz="1400" b="0" dirty="0">
                          <a:ln>
                            <a:noFill/>
                          </a:ln>
                          <a:solidFill>
                            <a:schemeClr val="tx1">
                              <a:lumMod val="75000"/>
                              <a:lumOff val="25000"/>
                            </a:schemeClr>
                          </a:solidFill>
                          <a:effectLst/>
                        </a:rPr>
                        <a:t>Row 8, Col 1,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8, Col 2,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8, Col 3,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8, Col 4,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8, Col 5,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4845440"/>
                  </a:ext>
                </a:extLst>
              </a:tr>
              <a:tr h="417212">
                <a:tc>
                  <a:txBody>
                    <a:bodyPr/>
                    <a:lstStyle/>
                    <a:p>
                      <a:pPr algn="ctr" rtl="0" fontAlgn="b"/>
                      <a:r>
                        <a:rPr lang="en-US" sz="1400" b="0" dirty="0">
                          <a:ln>
                            <a:noFill/>
                          </a:ln>
                          <a:solidFill>
                            <a:schemeClr val="tx1">
                              <a:lumMod val="75000"/>
                              <a:lumOff val="25000"/>
                            </a:schemeClr>
                          </a:solidFill>
                          <a:effectLst/>
                        </a:rPr>
                        <a:t>Row 9, Col 1,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9, Col 2,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9, Col 3,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9, Col 4,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9, Col 5,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1435337"/>
                  </a:ext>
                </a:extLst>
              </a:tr>
              <a:tr h="417212">
                <a:tc>
                  <a:txBody>
                    <a:bodyPr/>
                    <a:lstStyle/>
                    <a:p>
                      <a:pPr algn="ctr" rtl="0" fontAlgn="b"/>
                      <a:r>
                        <a:rPr lang="en-US" sz="1400" b="0" dirty="0">
                          <a:ln>
                            <a:noFill/>
                          </a:ln>
                          <a:solidFill>
                            <a:schemeClr val="tx1">
                              <a:lumMod val="75000"/>
                              <a:lumOff val="25000"/>
                            </a:schemeClr>
                          </a:solidFill>
                          <a:effectLst/>
                        </a:rPr>
                        <a:t>Row 10, Col 1,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10, Col 2,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10, Col 3,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10, Col 4,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400" b="0" dirty="0">
                          <a:ln>
                            <a:noFill/>
                          </a:ln>
                          <a:solidFill>
                            <a:schemeClr val="tx1">
                              <a:lumMod val="75000"/>
                              <a:lumOff val="25000"/>
                            </a:schemeClr>
                          </a:solidFill>
                          <a:effectLst/>
                        </a:rPr>
                        <a:t>Row 10, Col 1, Centered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7635232"/>
                  </a:ext>
                </a:extLst>
              </a:tr>
            </a:tbl>
          </a:graphicData>
        </a:graphic>
      </p:graphicFrame>
    </p:spTree>
    <p:extLst>
      <p:ext uri="{BB962C8B-B14F-4D97-AF65-F5344CB8AC3E}">
        <p14:creationId xmlns:p14="http://schemas.microsoft.com/office/powerpoint/2010/main" val="118901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a:xfrm>
            <a:off x="381000" y="512763"/>
            <a:ext cx="11430000" cy="723900"/>
          </a:xfrm>
        </p:spPr>
        <p:txBody>
          <a:bodyPr/>
          <a:lstStyle/>
          <a:p>
            <a:r>
              <a:rPr lang="en-US" dirty="0"/>
              <a:t>WORLD MAP</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17</a:t>
            </a:fld>
            <a:endParaRPr lang="en-US" dirty="0"/>
          </a:p>
        </p:txBody>
      </p:sp>
      <p:sp>
        <p:nvSpPr>
          <p:cNvPr id="7" name="Freeform 5">
            <a:extLst>
              <a:ext uri="{FF2B5EF4-FFF2-40B4-BE49-F238E27FC236}">
                <a16:creationId xmlns:a16="http://schemas.microsoft.com/office/drawing/2014/main" id="{8CE2DC7A-E4EF-4244-8649-60165BFD7FA1}"/>
              </a:ext>
            </a:extLst>
          </p:cNvPr>
          <p:cNvSpPr>
            <a:spLocks noEditPoints="1"/>
          </p:cNvSpPr>
          <p:nvPr/>
        </p:nvSpPr>
        <p:spPr bwMode="auto">
          <a:xfrm>
            <a:off x="1118744" y="1534339"/>
            <a:ext cx="9577518" cy="4712052"/>
          </a:xfrm>
          <a:custGeom>
            <a:avLst/>
            <a:gdLst>
              <a:gd name="T0" fmla="*/ 1388 w 5154"/>
              <a:gd name="T1" fmla="*/ 503 h 2532"/>
              <a:gd name="T2" fmla="*/ 98 w 5154"/>
              <a:gd name="T3" fmla="*/ 640 h 2532"/>
              <a:gd name="T4" fmla="*/ 1595 w 5154"/>
              <a:gd name="T5" fmla="*/ 1378 h 2532"/>
              <a:gd name="T6" fmla="*/ 1216 w 5154"/>
              <a:gd name="T7" fmla="*/ 1228 h 2532"/>
              <a:gd name="T8" fmla="*/ 1480 w 5154"/>
              <a:gd name="T9" fmla="*/ 876 h 2532"/>
              <a:gd name="T10" fmla="*/ 1614 w 5154"/>
              <a:gd name="T11" fmla="*/ 702 h 2532"/>
              <a:gd name="T12" fmla="*/ 1611 w 5154"/>
              <a:gd name="T13" fmla="*/ 507 h 2532"/>
              <a:gd name="T14" fmla="*/ 1328 w 5154"/>
              <a:gd name="T15" fmla="*/ 592 h 2532"/>
              <a:gd name="T16" fmla="*/ 1369 w 5154"/>
              <a:gd name="T17" fmla="*/ 364 h 2532"/>
              <a:gd name="T18" fmla="*/ 1582 w 5154"/>
              <a:gd name="T19" fmla="*/ 487 h 2532"/>
              <a:gd name="T20" fmla="*/ 1291 w 5154"/>
              <a:gd name="T21" fmla="*/ 275 h 2532"/>
              <a:gd name="T22" fmla="*/ 1189 w 5154"/>
              <a:gd name="T23" fmla="*/ 264 h 2532"/>
              <a:gd name="T24" fmla="*/ 1037 w 5154"/>
              <a:gd name="T25" fmla="*/ 282 h 2532"/>
              <a:gd name="T26" fmla="*/ 958 w 5154"/>
              <a:gd name="T27" fmla="*/ 200 h 2532"/>
              <a:gd name="T28" fmla="*/ 835 w 5154"/>
              <a:gd name="T29" fmla="*/ 347 h 2532"/>
              <a:gd name="T30" fmla="*/ 222 w 5154"/>
              <a:gd name="T31" fmla="*/ 332 h 2532"/>
              <a:gd name="T32" fmla="*/ 209 w 5154"/>
              <a:gd name="T33" fmla="*/ 553 h 2532"/>
              <a:gd name="T34" fmla="*/ 445 w 5154"/>
              <a:gd name="T35" fmla="*/ 516 h 2532"/>
              <a:gd name="T36" fmla="*/ 868 w 5154"/>
              <a:gd name="T37" fmla="*/ 1095 h 2532"/>
              <a:gd name="T38" fmla="*/ 1307 w 5154"/>
              <a:gd name="T39" fmla="*/ 1400 h 2532"/>
              <a:gd name="T40" fmla="*/ 1496 w 5154"/>
              <a:gd name="T41" fmla="*/ 2103 h 2532"/>
              <a:gd name="T42" fmla="*/ 1600 w 5154"/>
              <a:gd name="T43" fmla="*/ 2378 h 2532"/>
              <a:gd name="T44" fmla="*/ 1982 w 5154"/>
              <a:gd name="T45" fmla="*/ 1810 h 2532"/>
              <a:gd name="T46" fmla="*/ 1325 w 5154"/>
              <a:gd name="T47" fmla="*/ 755 h 2532"/>
              <a:gd name="T48" fmla="*/ 1277 w 5154"/>
              <a:gd name="T49" fmla="*/ 377 h 2532"/>
              <a:gd name="T50" fmla="*/ 1790 w 5154"/>
              <a:gd name="T51" fmla="*/ 1570 h 2532"/>
              <a:gd name="T52" fmla="*/ 4341 w 5154"/>
              <a:gd name="T53" fmla="*/ 1399 h 2532"/>
              <a:gd name="T54" fmla="*/ 4664 w 5154"/>
              <a:gd name="T55" fmla="*/ 1870 h 2532"/>
              <a:gd name="T56" fmla="*/ 4564 w 5154"/>
              <a:gd name="T57" fmla="*/ 1708 h 2532"/>
              <a:gd name="T58" fmla="*/ 4177 w 5154"/>
              <a:gd name="T59" fmla="*/ 2028 h 2532"/>
              <a:gd name="T60" fmla="*/ 4645 w 5154"/>
              <a:gd name="T61" fmla="*/ 2245 h 2532"/>
              <a:gd name="T62" fmla="*/ 5088 w 5154"/>
              <a:gd name="T63" fmla="*/ 2203 h 2532"/>
              <a:gd name="T64" fmla="*/ 2584 w 5154"/>
              <a:gd name="T65" fmla="*/ 857 h 2532"/>
              <a:gd name="T66" fmla="*/ 5145 w 5154"/>
              <a:gd name="T67" fmla="*/ 386 h 2532"/>
              <a:gd name="T68" fmla="*/ 4497 w 5154"/>
              <a:gd name="T69" fmla="*/ 313 h 2532"/>
              <a:gd name="T70" fmla="*/ 3765 w 5154"/>
              <a:gd name="T71" fmla="*/ 276 h 2532"/>
              <a:gd name="T72" fmla="*/ 3511 w 5154"/>
              <a:gd name="T73" fmla="*/ 364 h 2532"/>
              <a:gd name="T74" fmla="*/ 2639 w 5154"/>
              <a:gd name="T75" fmla="*/ 565 h 2532"/>
              <a:gd name="T76" fmla="*/ 2459 w 5154"/>
              <a:gd name="T77" fmla="*/ 658 h 2532"/>
              <a:gd name="T78" fmla="*/ 2287 w 5154"/>
              <a:gd name="T79" fmla="*/ 1296 h 2532"/>
              <a:gd name="T80" fmla="*/ 2800 w 5154"/>
              <a:gd name="T81" fmla="*/ 2148 h 2532"/>
              <a:gd name="T82" fmla="*/ 3179 w 5154"/>
              <a:gd name="T83" fmla="*/ 1380 h 2532"/>
              <a:gd name="T84" fmla="*/ 3540 w 5154"/>
              <a:gd name="T85" fmla="*/ 1165 h 2532"/>
              <a:gd name="T86" fmla="*/ 3951 w 5154"/>
              <a:gd name="T87" fmla="*/ 1276 h 2532"/>
              <a:gd name="T88" fmla="*/ 4148 w 5154"/>
              <a:gd name="T89" fmla="*/ 1220 h 2532"/>
              <a:gd name="T90" fmla="*/ 4449 w 5154"/>
              <a:gd name="T91" fmla="*/ 822 h 2532"/>
              <a:gd name="T92" fmla="*/ 4758 w 5154"/>
              <a:gd name="T93" fmla="*/ 551 h 2532"/>
              <a:gd name="T94" fmla="*/ 2992 w 5154"/>
              <a:gd name="T95" fmla="*/ 503 h 2532"/>
              <a:gd name="T96" fmla="*/ 2777 w 5154"/>
              <a:gd name="T97" fmla="*/ 592 h 2532"/>
              <a:gd name="T98" fmla="*/ 2688 w 5154"/>
              <a:gd name="T99" fmla="*/ 565 h 2532"/>
              <a:gd name="T100" fmla="*/ 2749 w 5154"/>
              <a:gd name="T101" fmla="*/ 997 h 2532"/>
              <a:gd name="T102" fmla="*/ 2781 w 5154"/>
              <a:gd name="T103" fmla="*/ 907 h 2532"/>
              <a:gd name="T104" fmla="*/ 3124 w 5154"/>
              <a:gd name="T105" fmla="*/ 1226 h 2532"/>
              <a:gd name="T106" fmla="*/ 3662 w 5154"/>
              <a:gd name="T107" fmla="*/ 357 h 2532"/>
              <a:gd name="T108" fmla="*/ 2185 w 5154"/>
              <a:gd name="T109" fmla="*/ 120 h 2532"/>
              <a:gd name="T110" fmla="*/ 1519 w 5154"/>
              <a:gd name="T111" fmla="*/ 200 h 2532"/>
              <a:gd name="T112" fmla="*/ 1897 w 5154"/>
              <a:gd name="T113" fmla="*/ 477 h 2532"/>
              <a:gd name="T114" fmla="*/ 2110 w 5154"/>
              <a:gd name="T115" fmla="*/ 335 h 2532"/>
              <a:gd name="T116" fmla="*/ 3221 w 5154"/>
              <a:gd name="T117" fmla="*/ 2005 h 2532"/>
              <a:gd name="T118" fmla="*/ 1417 w 5154"/>
              <a:gd name="T119" fmla="*/ 1244 h 2532"/>
              <a:gd name="T120" fmla="*/ 4121 w 5154"/>
              <a:gd name="T121" fmla="*/ 1700 h 2532"/>
              <a:gd name="T122" fmla="*/ 4596 w 5154"/>
              <a:gd name="T123" fmla="*/ 866 h 2532"/>
              <a:gd name="T124" fmla="*/ 4245 w 5154"/>
              <a:gd name="T125" fmla="*/ 1443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54" h="2532">
                <a:moveTo>
                  <a:pt x="3285" y="329"/>
                </a:moveTo>
                <a:cubicBezTo>
                  <a:pt x="3285" y="329"/>
                  <a:pt x="3285" y="329"/>
                  <a:pt x="3285" y="329"/>
                </a:cubicBezTo>
                <a:cubicBezTo>
                  <a:pt x="3294" y="332"/>
                  <a:pt x="3309" y="334"/>
                  <a:pt x="3321" y="342"/>
                </a:cubicBezTo>
                <a:cubicBezTo>
                  <a:pt x="3329" y="347"/>
                  <a:pt x="3340" y="351"/>
                  <a:pt x="3350" y="351"/>
                </a:cubicBezTo>
                <a:cubicBezTo>
                  <a:pt x="3350" y="351"/>
                  <a:pt x="3350" y="351"/>
                  <a:pt x="3350" y="351"/>
                </a:cubicBezTo>
                <a:cubicBezTo>
                  <a:pt x="3358" y="351"/>
                  <a:pt x="3365" y="348"/>
                  <a:pt x="3371" y="342"/>
                </a:cubicBezTo>
                <a:cubicBezTo>
                  <a:pt x="3375" y="337"/>
                  <a:pt x="3376" y="332"/>
                  <a:pt x="3376" y="328"/>
                </a:cubicBezTo>
                <a:cubicBezTo>
                  <a:pt x="3376" y="323"/>
                  <a:pt x="3375" y="318"/>
                  <a:pt x="3372" y="315"/>
                </a:cubicBezTo>
                <a:cubicBezTo>
                  <a:pt x="3370" y="311"/>
                  <a:pt x="3368" y="308"/>
                  <a:pt x="3363" y="306"/>
                </a:cubicBezTo>
                <a:cubicBezTo>
                  <a:pt x="3363" y="306"/>
                  <a:pt x="3363" y="306"/>
                  <a:pt x="3363" y="306"/>
                </a:cubicBezTo>
                <a:cubicBezTo>
                  <a:pt x="3363" y="306"/>
                  <a:pt x="3362" y="306"/>
                  <a:pt x="3362" y="305"/>
                </a:cubicBezTo>
                <a:cubicBezTo>
                  <a:pt x="3362" y="303"/>
                  <a:pt x="3363" y="299"/>
                  <a:pt x="3371" y="294"/>
                </a:cubicBezTo>
                <a:cubicBezTo>
                  <a:pt x="3387" y="284"/>
                  <a:pt x="3404" y="271"/>
                  <a:pt x="3420" y="269"/>
                </a:cubicBezTo>
                <a:cubicBezTo>
                  <a:pt x="3429" y="267"/>
                  <a:pt x="3446" y="266"/>
                  <a:pt x="3462" y="266"/>
                </a:cubicBezTo>
                <a:cubicBezTo>
                  <a:pt x="3475" y="266"/>
                  <a:pt x="3487" y="267"/>
                  <a:pt x="3492" y="269"/>
                </a:cubicBezTo>
                <a:cubicBezTo>
                  <a:pt x="3494" y="269"/>
                  <a:pt x="3496" y="270"/>
                  <a:pt x="3498" y="270"/>
                </a:cubicBezTo>
                <a:cubicBezTo>
                  <a:pt x="3508" y="269"/>
                  <a:pt x="3517" y="263"/>
                  <a:pt x="3525" y="257"/>
                </a:cubicBezTo>
                <a:cubicBezTo>
                  <a:pt x="3532" y="250"/>
                  <a:pt x="3539" y="242"/>
                  <a:pt x="3542" y="236"/>
                </a:cubicBezTo>
                <a:cubicBezTo>
                  <a:pt x="3543" y="235"/>
                  <a:pt x="3544" y="232"/>
                  <a:pt x="3544" y="230"/>
                </a:cubicBezTo>
                <a:cubicBezTo>
                  <a:pt x="3544" y="224"/>
                  <a:pt x="3540" y="220"/>
                  <a:pt x="3536" y="218"/>
                </a:cubicBezTo>
                <a:cubicBezTo>
                  <a:pt x="3532" y="216"/>
                  <a:pt x="3527" y="215"/>
                  <a:pt x="3523" y="215"/>
                </a:cubicBezTo>
                <a:cubicBezTo>
                  <a:pt x="3516" y="215"/>
                  <a:pt x="3509" y="217"/>
                  <a:pt x="3504" y="224"/>
                </a:cubicBezTo>
                <a:cubicBezTo>
                  <a:pt x="3504" y="226"/>
                  <a:pt x="3492" y="230"/>
                  <a:pt x="3481" y="229"/>
                </a:cubicBezTo>
                <a:cubicBezTo>
                  <a:pt x="3472" y="229"/>
                  <a:pt x="3463" y="228"/>
                  <a:pt x="3462" y="227"/>
                </a:cubicBezTo>
                <a:cubicBezTo>
                  <a:pt x="3460" y="226"/>
                  <a:pt x="3458" y="226"/>
                  <a:pt x="3456" y="226"/>
                </a:cubicBezTo>
                <a:cubicBezTo>
                  <a:pt x="3447" y="226"/>
                  <a:pt x="3432" y="229"/>
                  <a:pt x="3416" y="232"/>
                </a:cubicBezTo>
                <a:cubicBezTo>
                  <a:pt x="3401" y="236"/>
                  <a:pt x="3385" y="239"/>
                  <a:pt x="3381" y="238"/>
                </a:cubicBezTo>
                <a:cubicBezTo>
                  <a:pt x="3371" y="239"/>
                  <a:pt x="3365" y="245"/>
                  <a:pt x="3361" y="251"/>
                </a:cubicBezTo>
                <a:cubicBezTo>
                  <a:pt x="3356" y="256"/>
                  <a:pt x="3351" y="262"/>
                  <a:pt x="3343" y="266"/>
                </a:cubicBezTo>
                <a:cubicBezTo>
                  <a:pt x="3326" y="275"/>
                  <a:pt x="3303" y="288"/>
                  <a:pt x="3294" y="292"/>
                </a:cubicBezTo>
                <a:cubicBezTo>
                  <a:pt x="3285" y="297"/>
                  <a:pt x="3279" y="308"/>
                  <a:pt x="3278" y="318"/>
                </a:cubicBezTo>
                <a:cubicBezTo>
                  <a:pt x="3278" y="322"/>
                  <a:pt x="3280" y="327"/>
                  <a:pt x="3285" y="329"/>
                </a:cubicBezTo>
                <a:close/>
                <a:moveTo>
                  <a:pt x="1034" y="213"/>
                </a:moveTo>
                <a:cubicBezTo>
                  <a:pt x="1042" y="213"/>
                  <a:pt x="1055" y="210"/>
                  <a:pt x="1061" y="210"/>
                </a:cubicBezTo>
                <a:cubicBezTo>
                  <a:pt x="1061" y="210"/>
                  <a:pt x="1061" y="210"/>
                  <a:pt x="1061" y="210"/>
                </a:cubicBezTo>
                <a:cubicBezTo>
                  <a:pt x="1061" y="211"/>
                  <a:pt x="1062" y="213"/>
                  <a:pt x="1062" y="215"/>
                </a:cubicBezTo>
                <a:cubicBezTo>
                  <a:pt x="1065" y="219"/>
                  <a:pt x="1070" y="221"/>
                  <a:pt x="1076" y="222"/>
                </a:cubicBezTo>
                <a:cubicBezTo>
                  <a:pt x="1087" y="224"/>
                  <a:pt x="1092" y="226"/>
                  <a:pt x="1100" y="226"/>
                </a:cubicBezTo>
                <a:cubicBezTo>
                  <a:pt x="1100" y="226"/>
                  <a:pt x="1100" y="226"/>
                  <a:pt x="1100" y="226"/>
                </a:cubicBezTo>
                <a:cubicBezTo>
                  <a:pt x="1104" y="226"/>
                  <a:pt x="1107" y="224"/>
                  <a:pt x="1108" y="222"/>
                </a:cubicBezTo>
                <a:cubicBezTo>
                  <a:pt x="1110" y="219"/>
                  <a:pt x="1110" y="217"/>
                  <a:pt x="1110" y="214"/>
                </a:cubicBezTo>
                <a:cubicBezTo>
                  <a:pt x="1110" y="208"/>
                  <a:pt x="1108" y="201"/>
                  <a:pt x="1104" y="195"/>
                </a:cubicBezTo>
                <a:cubicBezTo>
                  <a:pt x="1101" y="191"/>
                  <a:pt x="1100" y="188"/>
                  <a:pt x="1096" y="185"/>
                </a:cubicBezTo>
                <a:cubicBezTo>
                  <a:pt x="1092" y="183"/>
                  <a:pt x="1089" y="182"/>
                  <a:pt x="1082" y="180"/>
                </a:cubicBezTo>
                <a:cubicBezTo>
                  <a:pt x="1071" y="176"/>
                  <a:pt x="1060" y="175"/>
                  <a:pt x="1051" y="175"/>
                </a:cubicBezTo>
                <a:cubicBezTo>
                  <a:pt x="1047" y="175"/>
                  <a:pt x="1043" y="175"/>
                  <a:pt x="1040" y="175"/>
                </a:cubicBezTo>
                <a:cubicBezTo>
                  <a:pt x="1036" y="176"/>
                  <a:pt x="1030" y="175"/>
                  <a:pt x="1025" y="177"/>
                </a:cubicBezTo>
                <a:cubicBezTo>
                  <a:pt x="1018" y="178"/>
                  <a:pt x="1012" y="184"/>
                  <a:pt x="1011" y="192"/>
                </a:cubicBezTo>
                <a:cubicBezTo>
                  <a:pt x="1011" y="193"/>
                  <a:pt x="1011" y="194"/>
                  <a:pt x="1011" y="195"/>
                </a:cubicBezTo>
                <a:cubicBezTo>
                  <a:pt x="1012" y="207"/>
                  <a:pt x="1023" y="213"/>
                  <a:pt x="1034" y="213"/>
                </a:cubicBezTo>
                <a:close/>
                <a:moveTo>
                  <a:pt x="1383" y="478"/>
                </a:moveTo>
                <a:cubicBezTo>
                  <a:pt x="1381" y="478"/>
                  <a:pt x="1378" y="479"/>
                  <a:pt x="1376" y="480"/>
                </a:cubicBezTo>
                <a:cubicBezTo>
                  <a:pt x="1376" y="480"/>
                  <a:pt x="1376" y="480"/>
                  <a:pt x="1376" y="480"/>
                </a:cubicBezTo>
                <a:cubicBezTo>
                  <a:pt x="1371" y="481"/>
                  <a:pt x="1366" y="485"/>
                  <a:pt x="1366" y="491"/>
                </a:cubicBezTo>
                <a:cubicBezTo>
                  <a:pt x="1367" y="500"/>
                  <a:pt x="1375" y="504"/>
                  <a:pt x="1382" y="505"/>
                </a:cubicBezTo>
                <a:cubicBezTo>
                  <a:pt x="1384" y="505"/>
                  <a:pt x="1386" y="504"/>
                  <a:pt x="1388" y="503"/>
                </a:cubicBezTo>
                <a:cubicBezTo>
                  <a:pt x="1393" y="501"/>
                  <a:pt x="1397" y="496"/>
                  <a:pt x="1396" y="491"/>
                </a:cubicBezTo>
                <a:cubicBezTo>
                  <a:pt x="1396" y="488"/>
                  <a:pt x="1395" y="485"/>
                  <a:pt x="1393" y="482"/>
                </a:cubicBezTo>
                <a:cubicBezTo>
                  <a:pt x="1390" y="480"/>
                  <a:pt x="1386" y="478"/>
                  <a:pt x="1383" y="478"/>
                </a:cubicBezTo>
                <a:close/>
                <a:moveTo>
                  <a:pt x="1579" y="1228"/>
                </a:moveTo>
                <a:cubicBezTo>
                  <a:pt x="1579" y="1228"/>
                  <a:pt x="1579" y="1228"/>
                  <a:pt x="1579" y="1228"/>
                </a:cubicBezTo>
                <a:cubicBezTo>
                  <a:pt x="1579" y="1228"/>
                  <a:pt x="1579" y="1228"/>
                  <a:pt x="1579" y="1228"/>
                </a:cubicBezTo>
                <a:cubicBezTo>
                  <a:pt x="1569" y="1230"/>
                  <a:pt x="1567" y="1239"/>
                  <a:pt x="1567" y="1246"/>
                </a:cubicBezTo>
                <a:cubicBezTo>
                  <a:pt x="1567" y="1250"/>
                  <a:pt x="1567" y="1254"/>
                  <a:pt x="1570" y="1258"/>
                </a:cubicBezTo>
                <a:cubicBezTo>
                  <a:pt x="1572" y="1262"/>
                  <a:pt x="1576" y="1265"/>
                  <a:pt x="1582" y="1265"/>
                </a:cubicBezTo>
                <a:cubicBezTo>
                  <a:pt x="1582" y="1265"/>
                  <a:pt x="1582" y="1265"/>
                  <a:pt x="1582" y="1265"/>
                </a:cubicBezTo>
                <a:cubicBezTo>
                  <a:pt x="1584" y="1265"/>
                  <a:pt x="1585" y="1265"/>
                  <a:pt x="1587" y="1264"/>
                </a:cubicBezTo>
                <a:cubicBezTo>
                  <a:pt x="1595" y="1262"/>
                  <a:pt x="1599" y="1254"/>
                  <a:pt x="1599" y="1248"/>
                </a:cubicBezTo>
                <a:cubicBezTo>
                  <a:pt x="1598" y="1239"/>
                  <a:pt x="1593" y="1228"/>
                  <a:pt x="1582" y="1228"/>
                </a:cubicBezTo>
                <a:cubicBezTo>
                  <a:pt x="1581" y="1228"/>
                  <a:pt x="1580" y="1228"/>
                  <a:pt x="1579" y="1228"/>
                </a:cubicBezTo>
                <a:cubicBezTo>
                  <a:pt x="1579" y="1228"/>
                  <a:pt x="1579" y="1228"/>
                  <a:pt x="1579" y="1228"/>
                </a:cubicBezTo>
                <a:cubicBezTo>
                  <a:pt x="1579" y="1228"/>
                  <a:pt x="1579" y="1228"/>
                  <a:pt x="1579" y="1228"/>
                </a:cubicBezTo>
                <a:close/>
                <a:moveTo>
                  <a:pt x="58" y="652"/>
                </a:moveTo>
                <a:cubicBezTo>
                  <a:pt x="54" y="651"/>
                  <a:pt x="41" y="645"/>
                  <a:pt x="41" y="645"/>
                </a:cubicBezTo>
                <a:cubicBezTo>
                  <a:pt x="39" y="644"/>
                  <a:pt x="39" y="644"/>
                  <a:pt x="39" y="644"/>
                </a:cubicBezTo>
                <a:cubicBezTo>
                  <a:pt x="35" y="644"/>
                  <a:pt x="32" y="644"/>
                  <a:pt x="28" y="644"/>
                </a:cubicBezTo>
                <a:cubicBezTo>
                  <a:pt x="22" y="644"/>
                  <a:pt x="17" y="644"/>
                  <a:pt x="12" y="646"/>
                </a:cubicBezTo>
                <a:cubicBezTo>
                  <a:pt x="8" y="647"/>
                  <a:pt x="3" y="649"/>
                  <a:pt x="0" y="654"/>
                </a:cubicBezTo>
                <a:cubicBezTo>
                  <a:pt x="0" y="655"/>
                  <a:pt x="0" y="657"/>
                  <a:pt x="0" y="658"/>
                </a:cubicBezTo>
                <a:cubicBezTo>
                  <a:pt x="0" y="662"/>
                  <a:pt x="2" y="665"/>
                  <a:pt x="5" y="667"/>
                </a:cubicBezTo>
                <a:cubicBezTo>
                  <a:pt x="12" y="671"/>
                  <a:pt x="21" y="673"/>
                  <a:pt x="30" y="673"/>
                </a:cubicBezTo>
                <a:cubicBezTo>
                  <a:pt x="36" y="673"/>
                  <a:pt x="42" y="672"/>
                  <a:pt x="48" y="670"/>
                </a:cubicBezTo>
                <a:cubicBezTo>
                  <a:pt x="51" y="669"/>
                  <a:pt x="54" y="668"/>
                  <a:pt x="56" y="667"/>
                </a:cubicBezTo>
                <a:cubicBezTo>
                  <a:pt x="57" y="666"/>
                  <a:pt x="58" y="665"/>
                  <a:pt x="59" y="665"/>
                </a:cubicBezTo>
                <a:cubicBezTo>
                  <a:pt x="60" y="664"/>
                  <a:pt x="62" y="663"/>
                  <a:pt x="62" y="659"/>
                </a:cubicBezTo>
                <a:cubicBezTo>
                  <a:pt x="62" y="655"/>
                  <a:pt x="59" y="652"/>
                  <a:pt x="58" y="652"/>
                </a:cubicBezTo>
                <a:close/>
                <a:moveTo>
                  <a:pt x="1515" y="1208"/>
                </a:moveTo>
                <a:cubicBezTo>
                  <a:pt x="1507" y="1208"/>
                  <a:pt x="1500" y="1210"/>
                  <a:pt x="1495" y="1211"/>
                </a:cubicBezTo>
                <a:cubicBezTo>
                  <a:pt x="1488" y="1213"/>
                  <a:pt x="1482" y="1219"/>
                  <a:pt x="1475" y="1224"/>
                </a:cubicBezTo>
                <a:cubicBezTo>
                  <a:pt x="1469" y="1230"/>
                  <a:pt x="1464" y="1236"/>
                  <a:pt x="1464" y="1236"/>
                </a:cubicBezTo>
                <a:cubicBezTo>
                  <a:pt x="1462" y="1238"/>
                  <a:pt x="1462" y="1240"/>
                  <a:pt x="1462" y="1242"/>
                </a:cubicBezTo>
                <a:cubicBezTo>
                  <a:pt x="1463" y="1245"/>
                  <a:pt x="1465" y="1246"/>
                  <a:pt x="1467" y="1247"/>
                </a:cubicBezTo>
                <a:cubicBezTo>
                  <a:pt x="1467" y="1247"/>
                  <a:pt x="1481" y="1250"/>
                  <a:pt x="1490" y="1250"/>
                </a:cubicBezTo>
                <a:cubicBezTo>
                  <a:pt x="1496" y="1250"/>
                  <a:pt x="1499" y="1254"/>
                  <a:pt x="1508" y="1259"/>
                </a:cubicBezTo>
                <a:cubicBezTo>
                  <a:pt x="1510" y="1261"/>
                  <a:pt x="1513" y="1261"/>
                  <a:pt x="1516" y="1261"/>
                </a:cubicBezTo>
                <a:cubicBezTo>
                  <a:pt x="1521" y="1261"/>
                  <a:pt x="1526" y="1259"/>
                  <a:pt x="1530" y="1257"/>
                </a:cubicBezTo>
                <a:cubicBezTo>
                  <a:pt x="1532" y="1256"/>
                  <a:pt x="1534" y="1255"/>
                  <a:pt x="1536" y="1255"/>
                </a:cubicBezTo>
                <a:cubicBezTo>
                  <a:pt x="1536" y="1255"/>
                  <a:pt x="1536" y="1255"/>
                  <a:pt x="1536" y="1255"/>
                </a:cubicBezTo>
                <a:cubicBezTo>
                  <a:pt x="1537" y="1255"/>
                  <a:pt x="1538" y="1256"/>
                  <a:pt x="1538" y="1257"/>
                </a:cubicBezTo>
                <a:cubicBezTo>
                  <a:pt x="1540" y="1258"/>
                  <a:pt x="1541" y="1261"/>
                  <a:pt x="1546" y="1262"/>
                </a:cubicBezTo>
                <a:cubicBezTo>
                  <a:pt x="1551" y="1262"/>
                  <a:pt x="1554" y="1257"/>
                  <a:pt x="1554" y="1255"/>
                </a:cubicBezTo>
                <a:cubicBezTo>
                  <a:pt x="1555" y="1253"/>
                  <a:pt x="1556" y="1250"/>
                  <a:pt x="1556" y="1247"/>
                </a:cubicBezTo>
                <a:cubicBezTo>
                  <a:pt x="1556" y="1246"/>
                  <a:pt x="1556" y="1245"/>
                  <a:pt x="1556" y="1244"/>
                </a:cubicBezTo>
                <a:cubicBezTo>
                  <a:pt x="1556" y="1222"/>
                  <a:pt x="1537" y="1212"/>
                  <a:pt x="1527" y="1209"/>
                </a:cubicBezTo>
                <a:cubicBezTo>
                  <a:pt x="1523" y="1208"/>
                  <a:pt x="1519" y="1208"/>
                  <a:pt x="1515" y="1208"/>
                </a:cubicBezTo>
                <a:close/>
                <a:moveTo>
                  <a:pt x="135" y="612"/>
                </a:moveTo>
                <a:cubicBezTo>
                  <a:pt x="135" y="612"/>
                  <a:pt x="135" y="612"/>
                  <a:pt x="135" y="612"/>
                </a:cubicBezTo>
                <a:cubicBezTo>
                  <a:pt x="133" y="612"/>
                  <a:pt x="132" y="611"/>
                  <a:pt x="130" y="611"/>
                </a:cubicBezTo>
                <a:cubicBezTo>
                  <a:pt x="125" y="611"/>
                  <a:pt x="121" y="615"/>
                  <a:pt x="120" y="618"/>
                </a:cubicBezTo>
                <a:cubicBezTo>
                  <a:pt x="118" y="622"/>
                  <a:pt x="117" y="627"/>
                  <a:pt x="116" y="630"/>
                </a:cubicBezTo>
                <a:cubicBezTo>
                  <a:pt x="115" y="633"/>
                  <a:pt x="114" y="634"/>
                  <a:pt x="113" y="634"/>
                </a:cubicBezTo>
                <a:cubicBezTo>
                  <a:pt x="108" y="635"/>
                  <a:pt x="102" y="637"/>
                  <a:pt x="98" y="640"/>
                </a:cubicBezTo>
                <a:cubicBezTo>
                  <a:pt x="96" y="641"/>
                  <a:pt x="94" y="642"/>
                  <a:pt x="92" y="643"/>
                </a:cubicBezTo>
                <a:cubicBezTo>
                  <a:pt x="90" y="645"/>
                  <a:pt x="88" y="647"/>
                  <a:pt x="88" y="651"/>
                </a:cubicBezTo>
                <a:cubicBezTo>
                  <a:pt x="87" y="654"/>
                  <a:pt x="89" y="656"/>
                  <a:pt x="91" y="657"/>
                </a:cubicBezTo>
                <a:cubicBezTo>
                  <a:pt x="92" y="659"/>
                  <a:pt x="94" y="659"/>
                  <a:pt x="95" y="660"/>
                </a:cubicBezTo>
                <a:cubicBezTo>
                  <a:pt x="99" y="661"/>
                  <a:pt x="102" y="661"/>
                  <a:pt x="105" y="661"/>
                </a:cubicBezTo>
                <a:cubicBezTo>
                  <a:pt x="111" y="661"/>
                  <a:pt x="118" y="660"/>
                  <a:pt x="123" y="659"/>
                </a:cubicBezTo>
                <a:cubicBezTo>
                  <a:pt x="129" y="657"/>
                  <a:pt x="133" y="657"/>
                  <a:pt x="137" y="651"/>
                </a:cubicBezTo>
                <a:cubicBezTo>
                  <a:pt x="139" y="648"/>
                  <a:pt x="139" y="645"/>
                  <a:pt x="140" y="640"/>
                </a:cubicBezTo>
                <a:cubicBezTo>
                  <a:pt x="141" y="636"/>
                  <a:pt x="141" y="631"/>
                  <a:pt x="141" y="627"/>
                </a:cubicBezTo>
                <a:cubicBezTo>
                  <a:pt x="141" y="624"/>
                  <a:pt x="141" y="622"/>
                  <a:pt x="141" y="620"/>
                </a:cubicBezTo>
                <a:cubicBezTo>
                  <a:pt x="140" y="618"/>
                  <a:pt x="140" y="615"/>
                  <a:pt x="135" y="612"/>
                </a:cubicBezTo>
                <a:close/>
                <a:moveTo>
                  <a:pt x="2020" y="1639"/>
                </a:moveTo>
                <a:cubicBezTo>
                  <a:pt x="2020" y="1639"/>
                  <a:pt x="2020" y="1639"/>
                  <a:pt x="2020" y="1639"/>
                </a:cubicBezTo>
                <a:cubicBezTo>
                  <a:pt x="2009" y="1634"/>
                  <a:pt x="1993" y="1632"/>
                  <a:pt x="1988" y="1624"/>
                </a:cubicBezTo>
                <a:cubicBezTo>
                  <a:pt x="1984" y="1617"/>
                  <a:pt x="1977" y="1612"/>
                  <a:pt x="1970" y="1607"/>
                </a:cubicBezTo>
                <a:cubicBezTo>
                  <a:pt x="1964" y="1603"/>
                  <a:pt x="1957" y="1600"/>
                  <a:pt x="1950" y="1600"/>
                </a:cubicBezTo>
                <a:cubicBezTo>
                  <a:pt x="1948" y="1600"/>
                  <a:pt x="1946" y="1600"/>
                  <a:pt x="1945" y="1601"/>
                </a:cubicBezTo>
                <a:cubicBezTo>
                  <a:pt x="1941" y="1602"/>
                  <a:pt x="1937" y="1603"/>
                  <a:pt x="1932" y="1603"/>
                </a:cubicBezTo>
                <a:cubicBezTo>
                  <a:pt x="1928" y="1603"/>
                  <a:pt x="1925" y="1602"/>
                  <a:pt x="1921" y="1600"/>
                </a:cubicBezTo>
                <a:cubicBezTo>
                  <a:pt x="1911" y="1592"/>
                  <a:pt x="1895" y="1583"/>
                  <a:pt x="1890" y="1578"/>
                </a:cubicBezTo>
                <a:cubicBezTo>
                  <a:pt x="1881" y="1571"/>
                  <a:pt x="1866" y="1567"/>
                  <a:pt x="1856" y="1566"/>
                </a:cubicBezTo>
                <a:cubicBezTo>
                  <a:pt x="1855" y="1566"/>
                  <a:pt x="1855" y="1566"/>
                  <a:pt x="1850" y="1565"/>
                </a:cubicBezTo>
                <a:cubicBezTo>
                  <a:pt x="1848" y="1565"/>
                  <a:pt x="1845" y="1566"/>
                  <a:pt x="1844" y="1568"/>
                </a:cubicBezTo>
                <a:cubicBezTo>
                  <a:pt x="1843" y="1563"/>
                  <a:pt x="1841" y="1560"/>
                  <a:pt x="1838" y="1557"/>
                </a:cubicBezTo>
                <a:cubicBezTo>
                  <a:pt x="1834" y="1554"/>
                  <a:pt x="1830" y="1552"/>
                  <a:pt x="1825" y="1552"/>
                </a:cubicBezTo>
                <a:cubicBezTo>
                  <a:pt x="1825" y="1552"/>
                  <a:pt x="1824" y="1552"/>
                  <a:pt x="1824" y="1552"/>
                </a:cubicBezTo>
                <a:cubicBezTo>
                  <a:pt x="1826" y="1549"/>
                  <a:pt x="1829" y="1547"/>
                  <a:pt x="1830" y="1542"/>
                </a:cubicBezTo>
                <a:cubicBezTo>
                  <a:pt x="1830" y="1538"/>
                  <a:pt x="1829" y="1532"/>
                  <a:pt x="1827" y="1526"/>
                </a:cubicBezTo>
                <a:cubicBezTo>
                  <a:pt x="1825" y="1521"/>
                  <a:pt x="1820" y="1514"/>
                  <a:pt x="1811" y="1513"/>
                </a:cubicBezTo>
                <a:cubicBezTo>
                  <a:pt x="1811" y="1513"/>
                  <a:pt x="1811" y="1513"/>
                  <a:pt x="1810" y="1513"/>
                </a:cubicBezTo>
                <a:cubicBezTo>
                  <a:pt x="1810" y="1513"/>
                  <a:pt x="1810" y="1513"/>
                  <a:pt x="1810" y="1513"/>
                </a:cubicBezTo>
                <a:cubicBezTo>
                  <a:pt x="1808" y="1511"/>
                  <a:pt x="1805" y="1497"/>
                  <a:pt x="1794" y="1482"/>
                </a:cubicBezTo>
                <a:cubicBezTo>
                  <a:pt x="1780" y="1464"/>
                  <a:pt x="1763" y="1451"/>
                  <a:pt x="1745" y="1451"/>
                </a:cubicBezTo>
                <a:cubicBezTo>
                  <a:pt x="1744" y="1451"/>
                  <a:pt x="1741" y="1451"/>
                  <a:pt x="1740" y="1452"/>
                </a:cubicBezTo>
                <a:cubicBezTo>
                  <a:pt x="1733" y="1453"/>
                  <a:pt x="1727" y="1454"/>
                  <a:pt x="1724" y="1454"/>
                </a:cubicBezTo>
                <a:cubicBezTo>
                  <a:pt x="1719" y="1454"/>
                  <a:pt x="1717" y="1454"/>
                  <a:pt x="1714" y="1447"/>
                </a:cubicBezTo>
                <a:cubicBezTo>
                  <a:pt x="1705" y="1429"/>
                  <a:pt x="1695" y="1424"/>
                  <a:pt x="1692" y="1418"/>
                </a:cubicBezTo>
                <a:cubicBezTo>
                  <a:pt x="1689" y="1413"/>
                  <a:pt x="1683" y="1411"/>
                  <a:pt x="1679" y="1411"/>
                </a:cubicBezTo>
                <a:cubicBezTo>
                  <a:pt x="1675" y="1411"/>
                  <a:pt x="1672" y="1412"/>
                  <a:pt x="1670" y="1412"/>
                </a:cubicBezTo>
                <a:cubicBezTo>
                  <a:pt x="1667" y="1408"/>
                  <a:pt x="1667" y="1408"/>
                  <a:pt x="1667" y="1408"/>
                </a:cubicBezTo>
                <a:cubicBezTo>
                  <a:pt x="1666" y="1406"/>
                  <a:pt x="1663" y="1406"/>
                  <a:pt x="1661" y="1406"/>
                </a:cubicBezTo>
                <a:cubicBezTo>
                  <a:pt x="1668" y="1395"/>
                  <a:pt x="1671" y="1379"/>
                  <a:pt x="1671" y="1371"/>
                </a:cubicBezTo>
                <a:cubicBezTo>
                  <a:pt x="1671" y="1369"/>
                  <a:pt x="1671" y="1368"/>
                  <a:pt x="1671" y="1366"/>
                </a:cubicBezTo>
                <a:cubicBezTo>
                  <a:pt x="1671" y="1365"/>
                  <a:pt x="1670" y="1364"/>
                  <a:pt x="1669" y="1363"/>
                </a:cubicBezTo>
                <a:cubicBezTo>
                  <a:pt x="1668" y="1362"/>
                  <a:pt x="1666" y="1360"/>
                  <a:pt x="1664" y="1360"/>
                </a:cubicBezTo>
                <a:cubicBezTo>
                  <a:pt x="1663" y="1360"/>
                  <a:pt x="1661" y="1361"/>
                  <a:pt x="1660" y="1361"/>
                </a:cubicBezTo>
                <a:cubicBezTo>
                  <a:pt x="1660" y="1361"/>
                  <a:pt x="1660" y="1361"/>
                  <a:pt x="1660" y="1361"/>
                </a:cubicBezTo>
                <a:cubicBezTo>
                  <a:pt x="1657" y="1363"/>
                  <a:pt x="1656" y="1365"/>
                  <a:pt x="1655" y="1368"/>
                </a:cubicBezTo>
                <a:cubicBezTo>
                  <a:pt x="1653" y="1371"/>
                  <a:pt x="1651" y="1375"/>
                  <a:pt x="1649" y="1378"/>
                </a:cubicBezTo>
                <a:cubicBezTo>
                  <a:pt x="1649" y="1379"/>
                  <a:pt x="1648" y="1379"/>
                  <a:pt x="1648" y="1380"/>
                </a:cubicBezTo>
                <a:cubicBezTo>
                  <a:pt x="1647" y="1377"/>
                  <a:pt x="1644" y="1373"/>
                  <a:pt x="1638" y="1369"/>
                </a:cubicBezTo>
                <a:cubicBezTo>
                  <a:pt x="1632" y="1365"/>
                  <a:pt x="1626" y="1364"/>
                  <a:pt x="1621" y="1364"/>
                </a:cubicBezTo>
                <a:cubicBezTo>
                  <a:pt x="1615" y="1364"/>
                  <a:pt x="1609" y="1365"/>
                  <a:pt x="1605" y="1368"/>
                </a:cubicBezTo>
                <a:cubicBezTo>
                  <a:pt x="1600" y="1370"/>
                  <a:pt x="1596" y="1373"/>
                  <a:pt x="1596" y="1380"/>
                </a:cubicBezTo>
                <a:cubicBezTo>
                  <a:pt x="1596" y="1380"/>
                  <a:pt x="1596" y="1380"/>
                  <a:pt x="1596" y="1380"/>
                </a:cubicBezTo>
                <a:cubicBezTo>
                  <a:pt x="1595" y="1379"/>
                  <a:pt x="1595" y="1379"/>
                  <a:pt x="1595" y="1378"/>
                </a:cubicBezTo>
                <a:cubicBezTo>
                  <a:pt x="1591" y="1369"/>
                  <a:pt x="1582" y="1366"/>
                  <a:pt x="1574" y="1366"/>
                </a:cubicBezTo>
                <a:cubicBezTo>
                  <a:pt x="1568" y="1366"/>
                  <a:pt x="1562" y="1368"/>
                  <a:pt x="1556" y="1372"/>
                </a:cubicBezTo>
                <a:cubicBezTo>
                  <a:pt x="1555" y="1370"/>
                  <a:pt x="1554" y="1367"/>
                  <a:pt x="1552" y="1364"/>
                </a:cubicBezTo>
                <a:cubicBezTo>
                  <a:pt x="1551" y="1361"/>
                  <a:pt x="1550" y="1358"/>
                  <a:pt x="1548" y="1356"/>
                </a:cubicBezTo>
                <a:cubicBezTo>
                  <a:pt x="1547" y="1354"/>
                  <a:pt x="1545" y="1351"/>
                  <a:pt x="1540" y="1350"/>
                </a:cubicBezTo>
                <a:cubicBezTo>
                  <a:pt x="1529" y="1351"/>
                  <a:pt x="1517" y="1359"/>
                  <a:pt x="1509" y="1374"/>
                </a:cubicBezTo>
                <a:cubicBezTo>
                  <a:pt x="1509" y="1376"/>
                  <a:pt x="1508" y="1377"/>
                  <a:pt x="1508" y="1379"/>
                </a:cubicBezTo>
                <a:cubicBezTo>
                  <a:pt x="1508" y="1376"/>
                  <a:pt x="1508" y="1375"/>
                  <a:pt x="1508" y="1374"/>
                </a:cubicBezTo>
                <a:cubicBezTo>
                  <a:pt x="1508" y="1372"/>
                  <a:pt x="1510" y="1368"/>
                  <a:pt x="1512" y="1364"/>
                </a:cubicBezTo>
                <a:cubicBezTo>
                  <a:pt x="1514" y="1360"/>
                  <a:pt x="1516" y="1356"/>
                  <a:pt x="1516" y="1351"/>
                </a:cubicBezTo>
                <a:cubicBezTo>
                  <a:pt x="1517" y="1347"/>
                  <a:pt x="1513" y="1341"/>
                  <a:pt x="1508" y="1340"/>
                </a:cubicBezTo>
                <a:cubicBezTo>
                  <a:pt x="1507" y="1340"/>
                  <a:pt x="1505" y="1340"/>
                  <a:pt x="1504" y="1340"/>
                </a:cubicBezTo>
                <a:cubicBezTo>
                  <a:pt x="1496" y="1340"/>
                  <a:pt x="1490" y="1345"/>
                  <a:pt x="1484" y="1349"/>
                </a:cubicBezTo>
                <a:cubicBezTo>
                  <a:pt x="1482" y="1351"/>
                  <a:pt x="1479" y="1353"/>
                  <a:pt x="1477" y="1354"/>
                </a:cubicBezTo>
                <a:cubicBezTo>
                  <a:pt x="1476" y="1355"/>
                  <a:pt x="1475" y="1355"/>
                  <a:pt x="1475" y="1356"/>
                </a:cubicBezTo>
                <a:cubicBezTo>
                  <a:pt x="1475" y="1356"/>
                  <a:pt x="1474" y="1356"/>
                  <a:pt x="1474" y="1356"/>
                </a:cubicBezTo>
                <a:cubicBezTo>
                  <a:pt x="1474" y="1356"/>
                  <a:pt x="1474" y="1356"/>
                  <a:pt x="1474" y="1356"/>
                </a:cubicBezTo>
                <a:cubicBezTo>
                  <a:pt x="1465" y="1359"/>
                  <a:pt x="1453" y="1370"/>
                  <a:pt x="1444" y="1383"/>
                </a:cubicBezTo>
                <a:cubicBezTo>
                  <a:pt x="1437" y="1395"/>
                  <a:pt x="1433" y="1401"/>
                  <a:pt x="1428" y="1404"/>
                </a:cubicBezTo>
                <a:cubicBezTo>
                  <a:pt x="1427" y="1405"/>
                  <a:pt x="1426" y="1405"/>
                  <a:pt x="1425" y="1405"/>
                </a:cubicBezTo>
                <a:cubicBezTo>
                  <a:pt x="1424" y="1405"/>
                  <a:pt x="1423" y="1405"/>
                  <a:pt x="1422" y="1405"/>
                </a:cubicBezTo>
                <a:cubicBezTo>
                  <a:pt x="1422" y="1404"/>
                  <a:pt x="1422" y="1404"/>
                  <a:pt x="1422" y="1404"/>
                </a:cubicBezTo>
                <a:cubicBezTo>
                  <a:pt x="1422" y="1400"/>
                  <a:pt x="1420" y="1398"/>
                  <a:pt x="1418" y="1396"/>
                </a:cubicBezTo>
                <a:cubicBezTo>
                  <a:pt x="1412" y="1390"/>
                  <a:pt x="1403" y="1383"/>
                  <a:pt x="1394" y="1383"/>
                </a:cubicBezTo>
                <a:cubicBezTo>
                  <a:pt x="1391" y="1383"/>
                  <a:pt x="1388" y="1384"/>
                  <a:pt x="1386" y="1387"/>
                </a:cubicBezTo>
                <a:cubicBezTo>
                  <a:pt x="1384" y="1390"/>
                  <a:pt x="1374" y="1395"/>
                  <a:pt x="1362" y="1401"/>
                </a:cubicBezTo>
                <a:cubicBezTo>
                  <a:pt x="1361" y="1401"/>
                  <a:pt x="1360" y="1402"/>
                  <a:pt x="1360" y="1402"/>
                </a:cubicBezTo>
                <a:cubicBezTo>
                  <a:pt x="1356" y="1402"/>
                  <a:pt x="1349" y="1394"/>
                  <a:pt x="1348" y="1391"/>
                </a:cubicBezTo>
                <a:cubicBezTo>
                  <a:pt x="1344" y="1382"/>
                  <a:pt x="1341" y="1385"/>
                  <a:pt x="1340" y="1366"/>
                </a:cubicBezTo>
                <a:cubicBezTo>
                  <a:pt x="1340" y="1364"/>
                  <a:pt x="1340" y="1362"/>
                  <a:pt x="1340" y="1359"/>
                </a:cubicBezTo>
                <a:cubicBezTo>
                  <a:pt x="1340" y="1343"/>
                  <a:pt x="1343" y="1327"/>
                  <a:pt x="1346" y="1317"/>
                </a:cubicBezTo>
                <a:cubicBezTo>
                  <a:pt x="1346" y="1316"/>
                  <a:pt x="1346" y="1314"/>
                  <a:pt x="1346" y="1313"/>
                </a:cubicBezTo>
                <a:cubicBezTo>
                  <a:pt x="1346" y="1303"/>
                  <a:pt x="1341" y="1295"/>
                  <a:pt x="1334" y="1288"/>
                </a:cubicBezTo>
                <a:cubicBezTo>
                  <a:pt x="1328" y="1282"/>
                  <a:pt x="1322" y="1276"/>
                  <a:pt x="1313" y="1275"/>
                </a:cubicBezTo>
                <a:cubicBezTo>
                  <a:pt x="1313" y="1275"/>
                  <a:pt x="1312" y="1275"/>
                  <a:pt x="1311" y="1275"/>
                </a:cubicBezTo>
                <a:cubicBezTo>
                  <a:pt x="1305" y="1276"/>
                  <a:pt x="1301" y="1280"/>
                  <a:pt x="1297" y="1282"/>
                </a:cubicBezTo>
                <a:cubicBezTo>
                  <a:pt x="1293" y="1284"/>
                  <a:pt x="1290" y="1286"/>
                  <a:pt x="1288" y="1286"/>
                </a:cubicBezTo>
                <a:cubicBezTo>
                  <a:pt x="1288" y="1286"/>
                  <a:pt x="1288" y="1286"/>
                  <a:pt x="1288" y="1285"/>
                </a:cubicBezTo>
                <a:cubicBezTo>
                  <a:pt x="1284" y="1285"/>
                  <a:pt x="1285" y="1285"/>
                  <a:pt x="1282" y="1283"/>
                </a:cubicBezTo>
                <a:cubicBezTo>
                  <a:pt x="1280" y="1282"/>
                  <a:pt x="1277" y="1281"/>
                  <a:pt x="1272" y="1281"/>
                </a:cubicBezTo>
                <a:cubicBezTo>
                  <a:pt x="1273" y="1279"/>
                  <a:pt x="1274" y="1276"/>
                  <a:pt x="1275" y="1273"/>
                </a:cubicBezTo>
                <a:cubicBezTo>
                  <a:pt x="1275" y="1270"/>
                  <a:pt x="1275" y="1267"/>
                  <a:pt x="1275" y="1264"/>
                </a:cubicBezTo>
                <a:cubicBezTo>
                  <a:pt x="1275" y="1260"/>
                  <a:pt x="1275" y="1255"/>
                  <a:pt x="1275" y="1251"/>
                </a:cubicBezTo>
                <a:cubicBezTo>
                  <a:pt x="1275" y="1243"/>
                  <a:pt x="1276" y="1238"/>
                  <a:pt x="1281" y="1234"/>
                </a:cubicBezTo>
                <a:cubicBezTo>
                  <a:pt x="1289" y="1226"/>
                  <a:pt x="1292" y="1216"/>
                  <a:pt x="1292" y="1207"/>
                </a:cubicBezTo>
                <a:cubicBezTo>
                  <a:pt x="1292" y="1201"/>
                  <a:pt x="1291" y="1196"/>
                  <a:pt x="1289" y="1191"/>
                </a:cubicBezTo>
                <a:cubicBezTo>
                  <a:pt x="1287" y="1187"/>
                  <a:pt x="1284" y="1182"/>
                  <a:pt x="1278" y="1181"/>
                </a:cubicBezTo>
                <a:cubicBezTo>
                  <a:pt x="1277" y="1181"/>
                  <a:pt x="1275" y="1181"/>
                  <a:pt x="1274" y="1181"/>
                </a:cubicBezTo>
                <a:cubicBezTo>
                  <a:pt x="1264" y="1181"/>
                  <a:pt x="1253" y="1184"/>
                  <a:pt x="1245" y="1184"/>
                </a:cubicBezTo>
                <a:cubicBezTo>
                  <a:pt x="1244" y="1184"/>
                  <a:pt x="1243" y="1184"/>
                  <a:pt x="1242" y="1184"/>
                </a:cubicBezTo>
                <a:cubicBezTo>
                  <a:pt x="1241" y="1184"/>
                  <a:pt x="1240" y="1184"/>
                  <a:pt x="1239" y="1184"/>
                </a:cubicBezTo>
                <a:cubicBezTo>
                  <a:pt x="1227" y="1184"/>
                  <a:pt x="1218" y="1195"/>
                  <a:pt x="1218" y="1208"/>
                </a:cubicBezTo>
                <a:cubicBezTo>
                  <a:pt x="1218" y="1210"/>
                  <a:pt x="1218" y="1213"/>
                  <a:pt x="1219" y="1216"/>
                </a:cubicBezTo>
                <a:cubicBezTo>
                  <a:pt x="1219" y="1217"/>
                  <a:pt x="1220" y="1219"/>
                  <a:pt x="1220" y="1220"/>
                </a:cubicBezTo>
                <a:cubicBezTo>
                  <a:pt x="1220" y="1223"/>
                  <a:pt x="1219" y="1225"/>
                  <a:pt x="1217" y="1227"/>
                </a:cubicBezTo>
                <a:cubicBezTo>
                  <a:pt x="1217" y="1227"/>
                  <a:pt x="1217" y="1227"/>
                  <a:pt x="1216" y="1228"/>
                </a:cubicBezTo>
                <a:cubicBezTo>
                  <a:pt x="1215" y="1227"/>
                  <a:pt x="1211" y="1224"/>
                  <a:pt x="1207" y="1224"/>
                </a:cubicBezTo>
                <a:cubicBezTo>
                  <a:pt x="1201" y="1224"/>
                  <a:pt x="1195" y="1227"/>
                  <a:pt x="1189" y="1233"/>
                </a:cubicBezTo>
                <a:cubicBezTo>
                  <a:pt x="1184" y="1237"/>
                  <a:pt x="1181" y="1238"/>
                  <a:pt x="1180" y="1238"/>
                </a:cubicBezTo>
                <a:cubicBezTo>
                  <a:pt x="1179" y="1238"/>
                  <a:pt x="1174" y="1235"/>
                  <a:pt x="1166" y="1227"/>
                </a:cubicBezTo>
                <a:cubicBezTo>
                  <a:pt x="1152" y="1214"/>
                  <a:pt x="1139" y="1201"/>
                  <a:pt x="1137" y="1184"/>
                </a:cubicBezTo>
                <a:cubicBezTo>
                  <a:pt x="1136" y="1174"/>
                  <a:pt x="1135" y="1164"/>
                  <a:pt x="1135" y="1155"/>
                </a:cubicBezTo>
                <a:cubicBezTo>
                  <a:pt x="1135" y="1146"/>
                  <a:pt x="1136" y="1139"/>
                  <a:pt x="1138" y="1134"/>
                </a:cubicBezTo>
                <a:cubicBezTo>
                  <a:pt x="1141" y="1128"/>
                  <a:pt x="1142" y="1120"/>
                  <a:pt x="1142" y="1113"/>
                </a:cubicBezTo>
                <a:cubicBezTo>
                  <a:pt x="1142" y="1108"/>
                  <a:pt x="1141" y="1104"/>
                  <a:pt x="1140" y="1100"/>
                </a:cubicBezTo>
                <a:cubicBezTo>
                  <a:pt x="1139" y="1097"/>
                  <a:pt x="1138" y="1095"/>
                  <a:pt x="1135" y="1092"/>
                </a:cubicBezTo>
                <a:cubicBezTo>
                  <a:pt x="1135" y="1092"/>
                  <a:pt x="1135" y="1092"/>
                  <a:pt x="1135" y="1092"/>
                </a:cubicBezTo>
                <a:cubicBezTo>
                  <a:pt x="1138" y="1088"/>
                  <a:pt x="1146" y="1083"/>
                  <a:pt x="1149" y="1082"/>
                </a:cubicBezTo>
                <a:cubicBezTo>
                  <a:pt x="1160" y="1077"/>
                  <a:pt x="1173" y="1065"/>
                  <a:pt x="1177" y="1057"/>
                </a:cubicBezTo>
                <a:cubicBezTo>
                  <a:pt x="1178" y="1056"/>
                  <a:pt x="1182" y="1055"/>
                  <a:pt x="1187" y="1056"/>
                </a:cubicBezTo>
                <a:cubicBezTo>
                  <a:pt x="1190" y="1056"/>
                  <a:pt x="1195" y="1056"/>
                  <a:pt x="1199" y="1056"/>
                </a:cubicBezTo>
                <a:cubicBezTo>
                  <a:pt x="1213" y="1056"/>
                  <a:pt x="1212" y="1055"/>
                  <a:pt x="1225" y="1064"/>
                </a:cubicBezTo>
                <a:cubicBezTo>
                  <a:pt x="1229" y="1066"/>
                  <a:pt x="1233" y="1067"/>
                  <a:pt x="1237" y="1067"/>
                </a:cubicBezTo>
                <a:cubicBezTo>
                  <a:pt x="1243" y="1068"/>
                  <a:pt x="1248" y="1063"/>
                  <a:pt x="1249" y="1059"/>
                </a:cubicBezTo>
                <a:cubicBezTo>
                  <a:pt x="1251" y="1055"/>
                  <a:pt x="1251" y="1052"/>
                  <a:pt x="1251" y="1049"/>
                </a:cubicBezTo>
                <a:cubicBezTo>
                  <a:pt x="1252" y="1049"/>
                  <a:pt x="1252" y="1044"/>
                  <a:pt x="1261" y="1044"/>
                </a:cubicBezTo>
                <a:cubicBezTo>
                  <a:pt x="1262" y="1044"/>
                  <a:pt x="1263" y="1044"/>
                  <a:pt x="1264" y="1044"/>
                </a:cubicBezTo>
                <a:cubicBezTo>
                  <a:pt x="1266" y="1044"/>
                  <a:pt x="1267" y="1044"/>
                  <a:pt x="1269" y="1044"/>
                </a:cubicBezTo>
                <a:cubicBezTo>
                  <a:pt x="1280" y="1044"/>
                  <a:pt x="1293" y="1041"/>
                  <a:pt x="1299" y="1041"/>
                </a:cubicBezTo>
                <a:cubicBezTo>
                  <a:pt x="1299" y="1041"/>
                  <a:pt x="1299" y="1041"/>
                  <a:pt x="1300" y="1041"/>
                </a:cubicBezTo>
                <a:cubicBezTo>
                  <a:pt x="1301" y="1043"/>
                  <a:pt x="1303" y="1046"/>
                  <a:pt x="1305" y="1050"/>
                </a:cubicBezTo>
                <a:cubicBezTo>
                  <a:pt x="1308" y="1054"/>
                  <a:pt x="1311" y="1059"/>
                  <a:pt x="1319" y="1060"/>
                </a:cubicBezTo>
                <a:cubicBezTo>
                  <a:pt x="1322" y="1060"/>
                  <a:pt x="1324" y="1059"/>
                  <a:pt x="1326" y="1057"/>
                </a:cubicBezTo>
                <a:cubicBezTo>
                  <a:pt x="1327" y="1057"/>
                  <a:pt x="1328" y="1056"/>
                  <a:pt x="1328" y="1056"/>
                </a:cubicBezTo>
                <a:cubicBezTo>
                  <a:pt x="1330" y="1064"/>
                  <a:pt x="1332" y="1075"/>
                  <a:pt x="1335" y="1085"/>
                </a:cubicBezTo>
                <a:cubicBezTo>
                  <a:pt x="1339" y="1095"/>
                  <a:pt x="1343" y="1104"/>
                  <a:pt x="1352" y="1108"/>
                </a:cubicBezTo>
                <a:cubicBezTo>
                  <a:pt x="1354" y="1109"/>
                  <a:pt x="1355" y="1111"/>
                  <a:pt x="1356" y="1117"/>
                </a:cubicBezTo>
                <a:cubicBezTo>
                  <a:pt x="1357" y="1119"/>
                  <a:pt x="1357" y="1122"/>
                  <a:pt x="1359" y="1125"/>
                </a:cubicBezTo>
                <a:cubicBezTo>
                  <a:pt x="1361" y="1129"/>
                  <a:pt x="1365" y="1132"/>
                  <a:pt x="1369" y="1132"/>
                </a:cubicBezTo>
                <a:cubicBezTo>
                  <a:pt x="1370" y="1132"/>
                  <a:pt x="1370" y="1132"/>
                  <a:pt x="1371" y="1132"/>
                </a:cubicBezTo>
                <a:cubicBezTo>
                  <a:pt x="1375" y="1132"/>
                  <a:pt x="1379" y="1130"/>
                  <a:pt x="1381" y="1127"/>
                </a:cubicBezTo>
                <a:cubicBezTo>
                  <a:pt x="1388" y="1119"/>
                  <a:pt x="1390" y="1107"/>
                  <a:pt x="1390" y="1097"/>
                </a:cubicBezTo>
                <a:cubicBezTo>
                  <a:pt x="1390" y="1093"/>
                  <a:pt x="1390" y="1089"/>
                  <a:pt x="1388" y="1085"/>
                </a:cubicBezTo>
                <a:cubicBezTo>
                  <a:pt x="1387" y="1081"/>
                  <a:pt x="1384" y="1070"/>
                  <a:pt x="1381" y="1060"/>
                </a:cubicBezTo>
                <a:cubicBezTo>
                  <a:pt x="1378" y="1050"/>
                  <a:pt x="1375" y="1041"/>
                  <a:pt x="1370" y="1035"/>
                </a:cubicBezTo>
                <a:cubicBezTo>
                  <a:pt x="1369" y="1034"/>
                  <a:pt x="1368" y="1030"/>
                  <a:pt x="1368" y="1026"/>
                </a:cubicBezTo>
                <a:cubicBezTo>
                  <a:pt x="1368" y="1020"/>
                  <a:pt x="1370" y="1014"/>
                  <a:pt x="1374" y="1012"/>
                </a:cubicBezTo>
                <a:cubicBezTo>
                  <a:pt x="1382" y="1009"/>
                  <a:pt x="1392" y="1000"/>
                  <a:pt x="1402" y="990"/>
                </a:cubicBezTo>
                <a:cubicBezTo>
                  <a:pt x="1412" y="981"/>
                  <a:pt x="1422" y="972"/>
                  <a:pt x="1426" y="967"/>
                </a:cubicBezTo>
                <a:cubicBezTo>
                  <a:pt x="1429" y="964"/>
                  <a:pt x="1435" y="961"/>
                  <a:pt x="1441" y="957"/>
                </a:cubicBezTo>
                <a:cubicBezTo>
                  <a:pt x="1447" y="953"/>
                  <a:pt x="1454" y="948"/>
                  <a:pt x="1454" y="939"/>
                </a:cubicBezTo>
                <a:cubicBezTo>
                  <a:pt x="1454" y="936"/>
                  <a:pt x="1453" y="933"/>
                  <a:pt x="1452" y="931"/>
                </a:cubicBezTo>
                <a:cubicBezTo>
                  <a:pt x="1446" y="922"/>
                  <a:pt x="1444" y="917"/>
                  <a:pt x="1443" y="912"/>
                </a:cubicBezTo>
                <a:cubicBezTo>
                  <a:pt x="1445" y="914"/>
                  <a:pt x="1448" y="915"/>
                  <a:pt x="1450" y="914"/>
                </a:cubicBezTo>
                <a:cubicBezTo>
                  <a:pt x="1456" y="914"/>
                  <a:pt x="1459" y="911"/>
                  <a:pt x="1463" y="907"/>
                </a:cubicBezTo>
                <a:cubicBezTo>
                  <a:pt x="1466" y="903"/>
                  <a:pt x="1469" y="899"/>
                  <a:pt x="1469" y="893"/>
                </a:cubicBezTo>
                <a:cubicBezTo>
                  <a:pt x="1469" y="891"/>
                  <a:pt x="1469" y="889"/>
                  <a:pt x="1468" y="888"/>
                </a:cubicBezTo>
                <a:cubicBezTo>
                  <a:pt x="1467" y="886"/>
                  <a:pt x="1467" y="884"/>
                  <a:pt x="1467" y="882"/>
                </a:cubicBezTo>
                <a:cubicBezTo>
                  <a:pt x="1467" y="882"/>
                  <a:pt x="1467" y="881"/>
                  <a:pt x="1467" y="881"/>
                </a:cubicBezTo>
                <a:cubicBezTo>
                  <a:pt x="1467" y="881"/>
                  <a:pt x="1467" y="881"/>
                  <a:pt x="1467" y="881"/>
                </a:cubicBezTo>
                <a:cubicBezTo>
                  <a:pt x="1468" y="881"/>
                  <a:pt x="1469" y="881"/>
                  <a:pt x="1470" y="881"/>
                </a:cubicBezTo>
                <a:cubicBezTo>
                  <a:pt x="1474" y="881"/>
                  <a:pt x="1478" y="879"/>
                  <a:pt x="1480" y="876"/>
                </a:cubicBezTo>
                <a:cubicBezTo>
                  <a:pt x="1483" y="874"/>
                  <a:pt x="1484" y="870"/>
                  <a:pt x="1484" y="867"/>
                </a:cubicBezTo>
                <a:cubicBezTo>
                  <a:pt x="1484" y="864"/>
                  <a:pt x="1483" y="861"/>
                  <a:pt x="1482" y="859"/>
                </a:cubicBezTo>
                <a:cubicBezTo>
                  <a:pt x="1483" y="858"/>
                  <a:pt x="1486" y="856"/>
                  <a:pt x="1489" y="856"/>
                </a:cubicBezTo>
                <a:cubicBezTo>
                  <a:pt x="1490" y="856"/>
                  <a:pt x="1490" y="857"/>
                  <a:pt x="1491" y="857"/>
                </a:cubicBezTo>
                <a:cubicBezTo>
                  <a:pt x="1494" y="858"/>
                  <a:pt x="1497" y="858"/>
                  <a:pt x="1500" y="858"/>
                </a:cubicBezTo>
                <a:cubicBezTo>
                  <a:pt x="1506" y="858"/>
                  <a:pt x="1512" y="857"/>
                  <a:pt x="1518" y="855"/>
                </a:cubicBezTo>
                <a:cubicBezTo>
                  <a:pt x="1524" y="854"/>
                  <a:pt x="1529" y="852"/>
                  <a:pt x="1533" y="847"/>
                </a:cubicBezTo>
                <a:cubicBezTo>
                  <a:pt x="1534" y="845"/>
                  <a:pt x="1534" y="843"/>
                  <a:pt x="1534" y="841"/>
                </a:cubicBezTo>
                <a:cubicBezTo>
                  <a:pt x="1534" y="835"/>
                  <a:pt x="1531" y="832"/>
                  <a:pt x="1529" y="829"/>
                </a:cubicBezTo>
                <a:cubicBezTo>
                  <a:pt x="1528" y="826"/>
                  <a:pt x="1526" y="823"/>
                  <a:pt x="1526" y="820"/>
                </a:cubicBezTo>
                <a:cubicBezTo>
                  <a:pt x="1526" y="817"/>
                  <a:pt x="1529" y="813"/>
                  <a:pt x="1533" y="809"/>
                </a:cubicBezTo>
                <a:cubicBezTo>
                  <a:pt x="1536" y="806"/>
                  <a:pt x="1542" y="803"/>
                  <a:pt x="1544" y="803"/>
                </a:cubicBezTo>
                <a:cubicBezTo>
                  <a:pt x="1548" y="802"/>
                  <a:pt x="1553" y="802"/>
                  <a:pt x="1557" y="802"/>
                </a:cubicBezTo>
                <a:cubicBezTo>
                  <a:pt x="1559" y="801"/>
                  <a:pt x="1561" y="801"/>
                  <a:pt x="1564" y="800"/>
                </a:cubicBezTo>
                <a:cubicBezTo>
                  <a:pt x="1566" y="800"/>
                  <a:pt x="1569" y="798"/>
                  <a:pt x="1570" y="794"/>
                </a:cubicBezTo>
                <a:cubicBezTo>
                  <a:pt x="1570" y="794"/>
                  <a:pt x="1570" y="794"/>
                  <a:pt x="1570" y="794"/>
                </a:cubicBezTo>
                <a:cubicBezTo>
                  <a:pt x="1571" y="793"/>
                  <a:pt x="1572" y="792"/>
                  <a:pt x="1573" y="791"/>
                </a:cubicBezTo>
                <a:cubicBezTo>
                  <a:pt x="1573" y="795"/>
                  <a:pt x="1573" y="800"/>
                  <a:pt x="1574" y="805"/>
                </a:cubicBezTo>
                <a:cubicBezTo>
                  <a:pt x="1575" y="808"/>
                  <a:pt x="1576" y="812"/>
                  <a:pt x="1578" y="815"/>
                </a:cubicBezTo>
                <a:cubicBezTo>
                  <a:pt x="1580" y="818"/>
                  <a:pt x="1584" y="821"/>
                  <a:pt x="1589" y="820"/>
                </a:cubicBezTo>
                <a:cubicBezTo>
                  <a:pt x="1596" y="820"/>
                  <a:pt x="1602" y="816"/>
                  <a:pt x="1608" y="812"/>
                </a:cubicBezTo>
                <a:cubicBezTo>
                  <a:pt x="1610" y="811"/>
                  <a:pt x="1612" y="809"/>
                  <a:pt x="1614" y="807"/>
                </a:cubicBezTo>
                <a:cubicBezTo>
                  <a:pt x="1615" y="807"/>
                  <a:pt x="1616" y="806"/>
                  <a:pt x="1616" y="806"/>
                </a:cubicBezTo>
                <a:cubicBezTo>
                  <a:pt x="1617" y="805"/>
                  <a:pt x="1617" y="805"/>
                  <a:pt x="1617" y="805"/>
                </a:cubicBezTo>
                <a:cubicBezTo>
                  <a:pt x="1617" y="805"/>
                  <a:pt x="1617" y="805"/>
                  <a:pt x="1617" y="805"/>
                </a:cubicBezTo>
                <a:cubicBezTo>
                  <a:pt x="1620" y="804"/>
                  <a:pt x="1643" y="798"/>
                  <a:pt x="1648" y="797"/>
                </a:cubicBezTo>
                <a:cubicBezTo>
                  <a:pt x="1649" y="796"/>
                  <a:pt x="1658" y="795"/>
                  <a:pt x="1665" y="793"/>
                </a:cubicBezTo>
                <a:cubicBezTo>
                  <a:pt x="1669" y="792"/>
                  <a:pt x="1673" y="791"/>
                  <a:pt x="1676" y="789"/>
                </a:cubicBezTo>
                <a:cubicBezTo>
                  <a:pt x="1680" y="787"/>
                  <a:pt x="1684" y="783"/>
                  <a:pt x="1684" y="777"/>
                </a:cubicBezTo>
                <a:cubicBezTo>
                  <a:pt x="1684" y="776"/>
                  <a:pt x="1684" y="775"/>
                  <a:pt x="1683" y="774"/>
                </a:cubicBezTo>
                <a:cubicBezTo>
                  <a:pt x="1679" y="763"/>
                  <a:pt x="1676" y="753"/>
                  <a:pt x="1671" y="747"/>
                </a:cubicBezTo>
                <a:cubicBezTo>
                  <a:pt x="1669" y="745"/>
                  <a:pt x="1667" y="743"/>
                  <a:pt x="1663" y="743"/>
                </a:cubicBezTo>
                <a:cubicBezTo>
                  <a:pt x="1658" y="743"/>
                  <a:pt x="1656" y="746"/>
                  <a:pt x="1654" y="748"/>
                </a:cubicBezTo>
                <a:cubicBezTo>
                  <a:pt x="1652" y="751"/>
                  <a:pt x="1650" y="753"/>
                  <a:pt x="1648" y="756"/>
                </a:cubicBezTo>
                <a:cubicBezTo>
                  <a:pt x="1647" y="758"/>
                  <a:pt x="1645" y="759"/>
                  <a:pt x="1644" y="759"/>
                </a:cubicBezTo>
                <a:cubicBezTo>
                  <a:pt x="1644" y="759"/>
                  <a:pt x="1644" y="759"/>
                  <a:pt x="1644" y="759"/>
                </a:cubicBezTo>
                <a:cubicBezTo>
                  <a:pt x="1643" y="759"/>
                  <a:pt x="1643" y="754"/>
                  <a:pt x="1643" y="749"/>
                </a:cubicBezTo>
                <a:cubicBezTo>
                  <a:pt x="1643" y="747"/>
                  <a:pt x="1643" y="745"/>
                  <a:pt x="1642" y="742"/>
                </a:cubicBezTo>
                <a:cubicBezTo>
                  <a:pt x="1641" y="740"/>
                  <a:pt x="1638" y="736"/>
                  <a:pt x="1633" y="736"/>
                </a:cubicBezTo>
                <a:cubicBezTo>
                  <a:pt x="1630" y="736"/>
                  <a:pt x="1629" y="737"/>
                  <a:pt x="1627" y="738"/>
                </a:cubicBezTo>
                <a:cubicBezTo>
                  <a:pt x="1623" y="741"/>
                  <a:pt x="1620" y="744"/>
                  <a:pt x="1618" y="745"/>
                </a:cubicBezTo>
                <a:cubicBezTo>
                  <a:pt x="1618" y="746"/>
                  <a:pt x="1618" y="746"/>
                  <a:pt x="1618" y="746"/>
                </a:cubicBezTo>
                <a:cubicBezTo>
                  <a:pt x="1617" y="745"/>
                  <a:pt x="1615" y="743"/>
                  <a:pt x="1614" y="741"/>
                </a:cubicBezTo>
                <a:cubicBezTo>
                  <a:pt x="1614" y="741"/>
                  <a:pt x="1614" y="741"/>
                  <a:pt x="1614" y="740"/>
                </a:cubicBezTo>
                <a:cubicBezTo>
                  <a:pt x="1616" y="738"/>
                  <a:pt x="1619" y="733"/>
                  <a:pt x="1619" y="727"/>
                </a:cubicBezTo>
                <a:cubicBezTo>
                  <a:pt x="1619" y="723"/>
                  <a:pt x="1618" y="719"/>
                  <a:pt x="1615" y="715"/>
                </a:cubicBezTo>
                <a:cubicBezTo>
                  <a:pt x="1610" y="707"/>
                  <a:pt x="1602" y="703"/>
                  <a:pt x="1594" y="703"/>
                </a:cubicBezTo>
                <a:cubicBezTo>
                  <a:pt x="1587" y="703"/>
                  <a:pt x="1580" y="706"/>
                  <a:pt x="1573" y="710"/>
                </a:cubicBezTo>
                <a:cubicBezTo>
                  <a:pt x="1566" y="714"/>
                  <a:pt x="1564" y="715"/>
                  <a:pt x="1561" y="716"/>
                </a:cubicBezTo>
                <a:cubicBezTo>
                  <a:pt x="1561" y="716"/>
                  <a:pt x="1561" y="716"/>
                  <a:pt x="1561" y="716"/>
                </a:cubicBezTo>
                <a:cubicBezTo>
                  <a:pt x="1569" y="708"/>
                  <a:pt x="1580" y="704"/>
                  <a:pt x="1589" y="693"/>
                </a:cubicBezTo>
                <a:cubicBezTo>
                  <a:pt x="1589" y="693"/>
                  <a:pt x="1589" y="692"/>
                  <a:pt x="1591" y="692"/>
                </a:cubicBezTo>
                <a:cubicBezTo>
                  <a:pt x="1594" y="692"/>
                  <a:pt x="1598" y="694"/>
                  <a:pt x="1601" y="696"/>
                </a:cubicBezTo>
                <a:cubicBezTo>
                  <a:pt x="1605" y="697"/>
                  <a:pt x="1607" y="699"/>
                  <a:pt x="1607" y="699"/>
                </a:cubicBezTo>
                <a:cubicBezTo>
                  <a:pt x="1609" y="700"/>
                  <a:pt x="1612" y="700"/>
                  <a:pt x="1614" y="699"/>
                </a:cubicBezTo>
                <a:cubicBezTo>
                  <a:pt x="1614" y="700"/>
                  <a:pt x="1614" y="701"/>
                  <a:pt x="1614" y="702"/>
                </a:cubicBezTo>
                <a:cubicBezTo>
                  <a:pt x="1614" y="705"/>
                  <a:pt x="1614" y="709"/>
                  <a:pt x="1615" y="713"/>
                </a:cubicBezTo>
                <a:cubicBezTo>
                  <a:pt x="1616" y="716"/>
                  <a:pt x="1619" y="722"/>
                  <a:pt x="1625" y="722"/>
                </a:cubicBezTo>
                <a:cubicBezTo>
                  <a:pt x="1631" y="722"/>
                  <a:pt x="1636" y="719"/>
                  <a:pt x="1642" y="716"/>
                </a:cubicBezTo>
                <a:cubicBezTo>
                  <a:pt x="1644" y="715"/>
                  <a:pt x="1647" y="713"/>
                  <a:pt x="1649" y="712"/>
                </a:cubicBezTo>
                <a:cubicBezTo>
                  <a:pt x="1651" y="710"/>
                  <a:pt x="1653" y="708"/>
                  <a:pt x="1653" y="705"/>
                </a:cubicBezTo>
                <a:cubicBezTo>
                  <a:pt x="1654" y="705"/>
                  <a:pt x="1654" y="705"/>
                  <a:pt x="1655" y="705"/>
                </a:cubicBezTo>
                <a:cubicBezTo>
                  <a:pt x="1660" y="704"/>
                  <a:pt x="1665" y="702"/>
                  <a:pt x="1670" y="698"/>
                </a:cubicBezTo>
                <a:cubicBezTo>
                  <a:pt x="1677" y="692"/>
                  <a:pt x="1685" y="693"/>
                  <a:pt x="1693" y="689"/>
                </a:cubicBezTo>
                <a:cubicBezTo>
                  <a:pt x="1698" y="685"/>
                  <a:pt x="1699" y="681"/>
                  <a:pt x="1702" y="678"/>
                </a:cubicBezTo>
                <a:cubicBezTo>
                  <a:pt x="1704" y="674"/>
                  <a:pt x="1706" y="673"/>
                  <a:pt x="1706" y="673"/>
                </a:cubicBezTo>
                <a:cubicBezTo>
                  <a:pt x="1707" y="674"/>
                  <a:pt x="1708" y="674"/>
                  <a:pt x="1708" y="676"/>
                </a:cubicBezTo>
                <a:cubicBezTo>
                  <a:pt x="1708" y="678"/>
                  <a:pt x="1707" y="681"/>
                  <a:pt x="1703" y="684"/>
                </a:cubicBezTo>
                <a:cubicBezTo>
                  <a:pt x="1695" y="690"/>
                  <a:pt x="1691" y="699"/>
                  <a:pt x="1688" y="706"/>
                </a:cubicBezTo>
                <a:cubicBezTo>
                  <a:pt x="1686" y="714"/>
                  <a:pt x="1683" y="721"/>
                  <a:pt x="1682" y="721"/>
                </a:cubicBezTo>
                <a:cubicBezTo>
                  <a:pt x="1679" y="724"/>
                  <a:pt x="1677" y="728"/>
                  <a:pt x="1677" y="732"/>
                </a:cubicBezTo>
                <a:cubicBezTo>
                  <a:pt x="1677" y="735"/>
                  <a:pt x="1679" y="739"/>
                  <a:pt x="1682" y="741"/>
                </a:cubicBezTo>
                <a:cubicBezTo>
                  <a:pt x="1685" y="743"/>
                  <a:pt x="1688" y="744"/>
                  <a:pt x="1692" y="744"/>
                </a:cubicBezTo>
                <a:cubicBezTo>
                  <a:pt x="1693" y="744"/>
                  <a:pt x="1694" y="744"/>
                  <a:pt x="1695" y="744"/>
                </a:cubicBezTo>
                <a:cubicBezTo>
                  <a:pt x="1697" y="744"/>
                  <a:pt x="1699" y="744"/>
                  <a:pt x="1701" y="744"/>
                </a:cubicBezTo>
                <a:cubicBezTo>
                  <a:pt x="1704" y="744"/>
                  <a:pt x="1708" y="744"/>
                  <a:pt x="1712" y="744"/>
                </a:cubicBezTo>
                <a:cubicBezTo>
                  <a:pt x="1715" y="744"/>
                  <a:pt x="1719" y="744"/>
                  <a:pt x="1723" y="742"/>
                </a:cubicBezTo>
                <a:cubicBezTo>
                  <a:pt x="1724" y="742"/>
                  <a:pt x="1725" y="742"/>
                  <a:pt x="1726" y="742"/>
                </a:cubicBezTo>
                <a:cubicBezTo>
                  <a:pt x="1728" y="742"/>
                  <a:pt x="1730" y="744"/>
                  <a:pt x="1732" y="747"/>
                </a:cubicBezTo>
                <a:cubicBezTo>
                  <a:pt x="1733" y="749"/>
                  <a:pt x="1736" y="751"/>
                  <a:pt x="1739" y="751"/>
                </a:cubicBezTo>
                <a:cubicBezTo>
                  <a:pt x="1744" y="751"/>
                  <a:pt x="1746" y="748"/>
                  <a:pt x="1748" y="747"/>
                </a:cubicBezTo>
                <a:cubicBezTo>
                  <a:pt x="1749" y="746"/>
                  <a:pt x="1750" y="745"/>
                  <a:pt x="1750" y="745"/>
                </a:cubicBezTo>
                <a:cubicBezTo>
                  <a:pt x="1751" y="745"/>
                  <a:pt x="1751" y="745"/>
                  <a:pt x="1751" y="745"/>
                </a:cubicBezTo>
                <a:cubicBezTo>
                  <a:pt x="1753" y="744"/>
                  <a:pt x="1755" y="744"/>
                  <a:pt x="1757" y="744"/>
                </a:cubicBezTo>
                <a:cubicBezTo>
                  <a:pt x="1760" y="744"/>
                  <a:pt x="1762" y="745"/>
                  <a:pt x="1762" y="745"/>
                </a:cubicBezTo>
                <a:cubicBezTo>
                  <a:pt x="1764" y="748"/>
                  <a:pt x="1766" y="751"/>
                  <a:pt x="1771" y="751"/>
                </a:cubicBezTo>
                <a:cubicBezTo>
                  <a:pt x="1776" y="751"/>
                  <a:pt x="1778" y="747"/>
                  <a:pt x="1779" y="745"/>
                </a:cubicBezTo>
                <a:cubicBezTo>
                  <a:pt x="1780" y="742"/>
                  <a:pt x="1781" y="740"/>
                  <a:pt x="1781" y="737"/>
                </a:cubicBezTo>
                <a:cubicBezTo>
                  <a:pt x="1781" y="734"/>
                  <a:pt x="1780" y="731"/>
                  <a:pt x="1779" y="727"/>
                </a:cubicBezTo>
                <a:cubicBezTo>
                  <a:pt x="1775" y="719"/>
                  <a:pt x="1770" y="712"/>
                  <a:pt x="1766" y="704"/>
                </a:cubicBezTo>
                <a:cubicBezTo>
                  <a:pt x="1764" y="697"/>
                  <a:pt x="1757" y="690"/>
                  <a:pt x="1749" y="690"/>
                </a:cubicBezTo>
                <a:cubicBezTo>
                  <a:pt x="1746" y="690"/>
                  <a:pt x="1743" y="691"/>
                  <a:pt x="1740" y="692"/>
                </a:cubicBezTo>
                <a:cubicBezTo>
                  <a:pt x="1739" y="692"/>
                  <a:pt x="1738" y="692"/>
                  <a:pt x="1737" y="692"/>
                </a:cubicBezTo>
                <a:cubicBezTo>
                  <a:pt x="1736" y="692"/>
                  <a:pt x="1736" y="692"/>
                  <a:pt x="1734" y="691"/>
                </a:cubicBezTo>
                <a:cubicBezTo>
                  <a:pt x="1733" y="690"/>
                  <a:pt x="1731" y="687"/>
                  <a:pt x="1727" y="685"/>
                </a:cubicBezTo>
                <a:cubicBezTo>
                  <a:pt x="1727" y="685"/>
                  <a:pt x="1726" y="684"/>
                  <a:pt x="1726" y="684"/>
                </a:cubicBezTo>
                <a:cubicBezTo>
                  <a:pt x="1729" y="678"/>
                  <a:pt x="1731" y="674"/>
                  <a:pt x="1735" y="666"/>
                </a:cubicBezTo>
                <a:cubicBezTo>
                  <a:pt x="1735" y="665"/>
                  <a:pt x="1738" y="661"/>
                  <a:pt x="1740" y="657"/>
                </a:cubicBezTo>
                <a:cubicBezTo>
                  <a:pt x="1743" y="652"/>
                  <a:pt x="1746" y="648"/>
                  <a:pt x="1746" y="642"/>
                </a:cubicBezTo>
                <a:cubicBezTo>
                  <a:pt x="1746" y="636"/>
                  <a:pt x="1741" y="630"/>
                  <a:pt x="1734" y="628"/>
                </a:cubicBezTo>
                <a:cubicBezTo>
                  <a:pt x="1726" y="626"/>
                  <a:pt x="1721" y="624"/>
                  <a:pt x="1719" y="623"/>
                </a:cubicBezTo>
                <a:cubicBezTo>
                  <a:pt x="1717" y="621"/>
                  <a:pt x="1716" y="620"/>
                  <a:pt x="1715" y="617"/>
                </a:cubicBezTo>
                <a:cubicBezTo>
                  <a:pt x="1713" y="610"/>
                  <a:pt x="1707" y="604"/>
                  <a:pt x="1701" y="598"/>
                </a:cubicBezTo>
                <a:cubicBezTo>
                  <a:pt x="1698" y="595"/>
                  <a:pt x="1695" y="593"/>
                  <a:pt x="1693" y="591"/>
                </a:cubicBezTo>
                <a:cubicBezTo>
                  <a:pt x="1689" y="589"/>
                  <a:pt x="1688" y="587"/>
                  <a:pt x="1683" y="587"/>
                </a:cubicBezTo>
                <a:cubicBezTo>
                  <a:pt x="1681" y="587"/>
                  <a:pt x="1676" y="587"/>
                  <a:pt x="1671" y="586"/>
                </a:cubicBezTo>
                <a:cubicBezTo>
                  <a:pt x="1669" y="586"/>
                  <a:pt x="1667" y="585"/>
                  <a:pt x="1666" y="585"/>
                </a:cubicBezTo>
                <a:cubicBezTo>
                  <a:pt x="1666" y="585"/>
                  <a:pt x="1666" y="585"/>
                  <a:pt x="1666" y="584"/>
                </a:cubicBezTo>
                <a:cubicBezTo>
                  <a:pt x="1663" y="573"/>
                  <a:pt x="1651" y="559"/>
                  <a:pt x="1645" y="551"/>
                </a:cubicBezTo>
                <a:cubicBezTo>
                  <a:pt x="1642" y="548"/>
                  <a:pt x="1635" y="538"/>
                  <a:pt x="1628" y="528"/>
                </a:cubicBezTo>
                <a:cubicBezTo>
                  <a:pt x="1624" y="524"/>
                  <a:pt x="1621" y="519"/>
                  <a:pt x="1618" y="515"/>
                </a:cubicBezTo>
                <a:cubicBezTo>
                  <a:pt x="1615" y="512"/>
                  <a:pt x="1613" y="509"/>
                  <a:pt x="1611" y="507"/>
                </a:cubicBezTo>
                <a:cubicBezTo>
                  <a:pt x="1609" y="506"/>
                  <a:pt x="1607" y="505"/>
                  <a:pt x="1604" y="505"/>
                </a:cubicBezTo>
                <a:cubicBezTo>
                  <a:pt x="1595" y="506"/>
                  <a:pt x="1591" y="512"/>
                  <a:pt x="1582" y="525"/>
                </a:cubicBezTo>
                <a:cubicBezTo>
                  <a:pt x="1574" y="538"/>
                  <a:pt x="1568" y="540"/>
                  <a:pt x="1565" y="540"/>
                </a:cubicBezTo>
                <a:cubicBezTo>
                  <a:pt x="1564" y="540"/>
                  <a:pt x="1562" y="540"/>
                  <a:pt x="1561" y="539"/>
                </a:cubicBezTo>
                <a:cubicBezTo>
                  <a:pt x="1556" y="537"/>
                  <a:pt x="1554" y="536"/>
                  <a:pt x="1552" y="535"/>
                </a:cubicBezTo>
                <a:cubicBezTo>
                  <a:pt x="1551" y="534"/>
                  <a:pt x="1549" y="532"/>
                  <a:pt x="1545" y="526"/>
                </a:cubicBezTo>
                <a:cubicBezTo>
                  <a:pt x="1544" y="525"/>
                  <a:pt x="1544" y="524"/>
                  <a:pt x="1544" y="524"/>
                </a:cubicBezTo>
                <a:cubicBezTo>
                  <a:pt x="1544" y="524"/>
                  <a:pt x="1545" y="523"/>
                  <a:pt x="1546" y="521"/>
                </a:cubicBezTo>
                <a:cubicBezTo>
                  <a:pt x="1548" y="520"/>
                  <a:pt x="1551" y="517"/>
                  <a:pt x="1551" y="512"/>
                </a:cubicBezTo>
                <a:cubicBezTo>
                  <a:pt x="1551" y="510"/>
                  <a:pt x="1551" y="508"/>
                  <a:pt x="1550" y="507"/>
                </a:cubicBezTo>
                <a:cubicBezTo>
                  <a:pt x="1546" y="499"/>
                  <a:pt x="1539" y="498"/>
                  <a:pt x="1532" y="495"/>
                </a:cubicBezTo>
                <a:cubicBezTo>
                  <a:pt x="1524" y="493"/>
                  <a:pt x="1516" y="492"/>
                  <a:pt x="1510" y="491"/>
                </a:cubicBezTo>
                <a:cubicBezTo>
                  <a:pt x="1506" y="491"/>
                  <a:pt x="1502" y="488"/>
                  <a:pt x="1495" y="483"/>
                </a:cubicBezTo>
                <a:cubicBezTo>
                  <a:pt x="1489" y="479"/>
                  <a:pt x="1481" y="473"/>
                  <a:pt x="1470" y="472"/>
                </a:cubicBezTo>
                <a:cubicBezTo>
                  <a:pt x="1467" y="472"/>
                  <a:pt x="1464" y="472"/>
                  <a:pt x="1461" y="472"/>
                </a:cubicBezTo>
                <a:cubicBezTo>
                  <a:pt x="1444" y="472"/>
                  <a:pt x="1427" y="475"/>
                  <a:pt x="1423" y="475"/>
                </a:cubicBezTo>
                <a:cubicBezTo>
                  <a:pt x="1420" y="475"/>
                  <a:pt x="1416" y="477"/>
                  <a:pt x="1414" y="480"/>
                </a:cubicBezTo>
                <a:cubicBezTo>
                  <a:pt x="1409" y="487"/>
                  <a:pt x="1410" y="495"/>
                  <a:pt x="1408" y="507"/>
                </a:cubicBezTo>
                <a:cubicBezTo>
                  <a:pt x="1408" y="509"/>
                  <a:pt x="1408" y="511"/>
                  <a:pt x="1408" y="513"/>
                </a:cubicBezTo>
                <a:cubicBezTo>
                  <a:pt x="1408" y="517"/>
                  <a:pt x="1408" y="521"/>
                  <a:pt x="1409" y="524"/>
                </a:cubicBezTo>
                <a:cubicBezTo>
                  <a:pt x="1409" y="525"/>
                  <a:pt x="1410" y="525"/>
                  <a:pt x="1410" y="526"/>
                </a:cubicBezTo>
                <a:cubicBezTo>
                  <a:pt x="1407" y="526"/>
                  <a:pt x="1404" y="527"/>
                  <a:pt x="1401" y="528"/>
                </a:cubicBezTo>
                <a:cubicBezTo>
                  <a:pt x="1400" y="529"/>
                  <a:pt x="1399" y="529"/>
                  <a:pt x="1397" y="530"/>
                </a:cubicBezTo>
                <a:cubicBezTo>
                  <a:pt x="1396" y="531"/>
                  <a:pt x="1394" y="534"/>
                  <a:pt x="1394" y="537"/>
                </a:cubicBezTo>
                <a:cubicBezTo>
                  <a:pt x="1394" y="541"/>
                  <a:pt x="1397" y="542"/>
                  <a:pt x="1398" y="544"/>
                </a:cubicBezTo>
                <a:cubicBezTo>
                  <a:pt x="1400" y="545"/>
                  <a:pt x="1402" y="546"/>
                  <a:pt x="1404" y="548"/>
                </a:cubicBezTo>
                <a:cubicBezTo>
                  <a:pt x="1408" y="549"/>
                  <a:pt x="1414" y="556"/>
                  <a:pt x="1419" y="563"/>
                </a:cubicBezTo>
                <a:cubicBezTo>
                  <a:pt x="1422" y="567"/>
                  <a:pt x="1425" y="571"/>
                  <a:pt x="1426" y="573"/>
                </a:cubicBezTo>
                <a:cubicBezTo>
                  <a:pt x="1426" y="574"/>
                  <a:pt x="1426" y="576"/>
                  <a:pt x="1425" y="577"/>
                </a:cubicBezTo>
                <a:cubicBezTo>
                  <a:pt x="1425" y="581"/>
                  <a:pt x="1423" y="585"/>
                  <a:pt x="1420" y="587"/>
                </a:cubicBezTo>
                <a:cubicBezTo>
                  <a:pt x="1415" y="592"/>
                  <a:pt x="1409" y="595"/>
                  <a:pt x="1408" y="595"/>
                </a:cubicBezTo>
                <a:cubicBezTo>
                  <a:pt x="1408" y="595"/>
                  <a:pt x="1408" y="595"/>
                  <a:pt x="1408" y="595"/>
                </a:cubicBezTo>
                <a:cubicBezTo>
                  <a:pt x="1404" y="588"/>
                  <a:pt x="1398" y="585"/>
                  <a:pt x="1392" y="585"/>
                </a:cubicBezTo>
                <a:cubicBezTo>
                  <a:pt x="1390" y="585"/>
                  <a:pt x="1387" y="586"/>
                  <a:pt x="1384" y="588"/>
                </a:cubicBezTo>
                <a:cubicBezTo>
                  <a:pt x="1382" y="590"/>
                  <a:pt x="1380" y="593"/>
                  <a:pt x="1380" y="597"/>
                </a:cubicBezTo>
                <a:cubicBezTo>
                  <a:pt x="1380" y="598"/>
                  <a:pt x="1381" y="600"/>
                  <a:pt x="1381" y="602"/>
                </a:cubicBezTo>
                <a:cubicBezTo>
                  <a:pt x="1384" y="607"/>
                  <a:pt x="1387" y="611"/>
                  <a:pt x="1389" y="614"/>
                </a:cubicBezTo>
                <a:cubicBezTo>
                  <a:pt x="1391" y="617"/>
                  <a:pt x="1392" y="619"/>
                  <a:pt x="1392" y="621"/>
                </a:cubicBezTo>
                <a:cubicBezTo>
                  <a:pt x="1392" y="627"/>
                  <a:pt x="1394" y="632"/>
                  <a:pt x="1395" y="637"/>
                </a:cubicBezTo>
                <a:cubicBezTo>
                  <a:pt x="1397" y="643"/>
                  <a:pt x="1398" y="648"/>
                  <a:pt x="1398" y="652"/>
                </a:cubicBezTo>
                <a:cubicBezTo>
                  <a:pt x="1398" y="654"/>
                  <a:pt x="1398" y="655"/>
                  <a:pt x="1397" y="655"/>
                </a:cubicBezTo>
                <a:cubicBezTo>
                  <a:pt x="1396" y="657"/>
                  <a:pt x="1395" y="657"/>
                  <a:pt x="1393" y="657"/>
                </a:cubicBezTo>
                <a:cubicBezTo>
                  <a:pt x="1390" y="657"/>
                  <a:pt x="1387" y="656"/>
                  <a:pt x="1382" y="656"/>
                </a:cubicBezTo>
                <a:cubicBezTo>
                  <a:pt x="1381" y="656"/>
                  <a:pt x="1380" y="656"/>
                  <a:pt x="1379" y="656"/>
                </a:cubicBezTo>
                <a:cubicBezTo>
                  <a:pt x="1379" y="655"/>
                  <a:pt x="1378" y="653"/>
                  <a:pt x="1377" y="652"/>
                </a:cubicBezTo>
                <a:cubicBezTo>
                  <a:pt x="1381" y="648"/>
                  <a:pt x="1381" y="645"/>
                  <a:pt x="1381" y="642"/>
                </a:cubicBezTo>
                <a:cubicBezTo>
                  <a:pt x="1381" y="632"/>
                  <a:pt x="1378" y="621"/>
                  <a:pt x="1378" y="621"/>
                </a:cubicBezTo>
                <a:cubicBezTo>
                  <a:pt x="1377" y="619"/>
                  <a:pt x="1375" y="617"/>
                  <a:pt x="1372" y="616"/>
                </a:cubicBezTo>
                <a:cubicBezTo>
                  <a:pt x="1370" y="616"/>
                  <a:pt x="1367" y="617"/>
                  <a:pt x="1366" y="620"/>
                </a:cubicBezTo>
                <a:cubicBezTo>
                  <a:pt x="1366" y="620"/>
                  <a:pt x="1365" y="621"/>
                  <a:pt x="1363" y="624"/>
                </a:cubicBezTo>
                <a:cubicBezTo>
                  <a:pt x="1363" y="621"/>
                  <a:pt x="1361" y="619"/>
                  <a:pt x="1361" y="617"/>
                </a:cubicBezTo>
                <a:cubicBezTo>
                  <a:pt x="1359" y="614"/>
                  <a:pt x="1358" y="613"/>
                  <a:pt x="1358" y="610"/>
                </a:cubicBezTo>
                <a:cubicBezTo>
                  <a:pt x="1358" y="604"/>
                  <a:pt x="1357" y="599"/>
                  <a:pt x="1353" y="596"/>
                </a:cubicBezTo>
                <a:cubicBezTo>
                  <a:pt x="1350" y="592"/>
                  <a:pt x="1345" y="590"/>
                  <a:pt x="1340" y="590"/>
                </a:cubicBezTo>
                <a:cubicBezTo>
                  <a:pt x="1337" y="590"/>
                  <a:pt x="1334" y="591"/>
                  <a:pt x="1332" y="592"/>
                </a:cubicBezTo>
                <a:cubicBezTo>
                  <a:pt x="1331" y="592"/>
                  <a:pt x="1329" y="592"/>
                  <a:pt x="1328" y="592"/>
                </a:cubicBezTo>
                <a:cubicBezTo>
                  <a:pt x="1320" y="592"/>
                  <a:pt x="1307" y="587"/>
                  <a:pt x="1289" y="583"/>
                </a:cubicBezTo>
                <a:cubicBezTo>
                  <a:pt x="1268" y="578"/>
                  <a:pt x="1261" y="576"/>
                  <a:pt x="1245" y="566"/>
                </a:cubicBezTo>
                <a:cubicBezTo>
                  <a:pt x="1237" y="561"/>
                  <a:pt x="1231" y="559"/>
                  <a:pt x="1225" y="560"/>
                </a:cubicBezTo>
                <a:cubicBezTo>
                  <a:pt x="1218" y="560"/>
                  <a:pt x="1213" y="562"/>
                  <a:pt x="1210" y="563"/>
                </a:cubicBezTo>
                <a:cubicBezTo>
                  <a:pt x="1209" y="561"/>
                  <a:pt x="1208" y="557"/>
                  <a:pt x="1207" y="553"/>
                </a:cubicBezTo>
                <a:cubicBezTo>
                  <a:pt x="1205" y="549"/>
                  <a:pt x="1203" y="542"/>
                  <a:pt x="1195" y="540"/>
                </a:cubicBezTo>
                <a:cubicBezTo>
                  <a:pt x="1188" y="538"/>
                  <a:pt x="1183" y="539"/>
                  <a:pt x="1183" y="538"/>
                </a:cubicBezTo>
                <a:cubicBezTo>
                  <a:pt x="1183" y="538"/>
                  <a:pt x="1183" y="539"/>
                  <a:pt x="1182" y="537"/>
                </a:cubicBezTo>
                <a:cubicBezTo>
                  <a:pt x="1182" y="536"/>
                  <a:pt x="1181" y="534"/>
                  <a:pt x="1180" y="529"/>
                </a:cubicBezTo>
                <a:cubicBezTo>
                  <a:pt x="1180" y="527"/>
                  <a:pt x="1180" y="525"/>
                  <a:pt x="1180" y="523"/>
                </a:cubicBezTo>
                <a:cubicBezTo>
                  <a:pt x="1180" y="518"/>
                  <a:pt x="1181" y="515"/>
                  <a:pt x="1185" y="511"/>
                </a:cubicBezTo>
                <a:cubicBezTo>
                  <a:pt x="1189" y="506"/>
                  <a:pt x="1197" y="500"/>
                  <a:pt x="1208" y="491"/>
                </a:cubicBezTo>
                <a:cubicBezTo>
                  <a:pt x="1222" y="481"/>
                  <a:pt x="1229" y="473"/>
                  <a:pt x="1233" y="468"/>
                </a:cubicBezTo>
                <a:cubicBezTo>
                  <a:pt x="1238" y="463"/>
                  <a:pt x="1240" y="462"/>
                  <a:pt x="1249" y="460"/>
                </a:cubicBezTo>
                <a:cubicBezTo>
                  <a:pt x="1254" y="460"/>
                  <a:pt x="1258" y="459"/>
                  <a:pt x="1262" y="459"/>
                </a:cubicBezTo>
                <a:cubicBezTo>
                  <a:pt x="1266" y="459"/>
                  <a:pt x="1270" y="460"/>
                  <a:pt x="1274" y="460"/>
                </a:cubicBezTo>
                <a:cubicBezTo>
                  <a:pt x="1276" y="460"/>
                  <a:pt x="1278" y="460"/>
                  <a:pt x="1281" y="458"/>
                </a:cubicBezTo>
                <a:cubicBezTo>
                  <a:pt x="1284" y="456"/>
                  <a:pt x="1286" y="452"/>
                  <a:pt x="1286" y="449"/>
                </a:cubicBezTo>
                <a:cubicBezTo>
                  <a:pt x="1286" y="448"/>
                  <a:pt x="1286" y="446"/>
                  <a:pt x="1286" y="443"/>
                </a:cubicBezTo>
                <a:cubicBezTo>
                  <a:pt x="1287" y="444"/>
                  <a:pt x="1288" y="445"/>
                  <a:pt x="1289" y="445"/>
                </a:cubicBezTo>
                <a:cubicBezTo>
                  <a:pt x="1290" y="447"/>
                  <a:pt x="1292" y="448"/>
                  <a:pt x="1293" y="449"/>
                </a:cubicBezTo>
                <a:cubicBezTo>
                  <a:pt x="1293" y="449"/>
                  <a:pt x="1293" y="449"/>
                  <a:pt x="1293" y="449"/>
                </a:cubicBezTo>
                <a:cubicBezTo>
                  <a:pt x="1289" y="454"/>
                  <a:pt x="1286" y="456"/>
                  <a:pt x="1285" y="462"/>
                </a:cubicBezTo>
                <a:cubicBezTo>
                  <a:pt x="1285" y="468"/>
                  <a:pt x="1290" y="471"/>
                  <a:pt x="1293" y="471"/>
                </a:cubicBezTo>
                <a:cubicBezTo>
                  <a:pt x="1296" y="472"/>
                  <a:pt x="1299" y="472"/>
                  <a:pt x="1301" y="472"/>
                </a:cubicBezTo>
                <a:cubicBezTo>
                  <a:pt x="1308" y="472"/>
                  <a:pt x="1314" y="469"/>
                  <a:pt x="1320" y="466"/>
                </a:cubicBezTo>
                <a:cubicBezTo>
                  <a:pt x="1324" y="464"/>
                  <a:pt x="1328" y="461"/>
                  <a:pt x="1329" y="461"/>
                </a:cubicBezTo>
                <a:cubicBezTo>
                  <a:pt x="1330" y="460"/>
                  <a:pt x="1332" y="460"/>
                  <a:pt x="1334" y="459"/>
                </a:cubicBezTo>
                <a:cubicBezTo>
                  <a:pt x="1337" y="458"/>
                  <a:pt x="1341" y="457"/>
                  <a:pt x="1343" y="457"/>
                </a:cubicBezTo>
                <a:cubicBezTo>
                  <a:pt x="1344" y="457"/>
                  <a:pt x="1345" y="457"/>
                  <a:pt x="1345" y="457"/>
                </a:cubicBezTo>
                <a:cubicBezTo>
                  <a:pt x="1345" y="457"/>
                  <a:pt x="1345" y="457"/>
                  <a:pt x="1345" y="457"/>
                </a:cubicBezTo>
                <a:cubicBezTo>
                  <a:pt x="1347" y="460"/>
                  <a:pt x="1348" y="465"/>
                  <a:pt x="1350" y="469"/>
                </a:cubicBezTo>
                <a:cubicBezTo>
                  <a:pt x="1350" y="469"/>
                  <a:pt x="1350" y="469"/>
                  <a:pt x="1350" y="469"/>
                </a:cubicBezTo>
                <a:cubicBezTo>
                  <a:pt x="1347" y="467"/>
                  <a:pt x="1344" y="466"/>
                  <a:pt x="1340" y="465"/>
                </a:cubicBezTo>
                <a:cubicBezTo>
                  <a:pt x="1335" y="465"/>
                  <a:pt x="1329" y="468"/>
                  <a:pt x="1326" y="473"/>
                </a:cubicBezTo>
                <a:cubicBezTo>
                  <a:pt x="1326" y="473"/>
                  <a:pt x="1326" y="473"/>
                  <a:pt x="1326" y="473"/>
                </a:cubicBezTo>
                <a:cubicBezTo>
                  <a:pt x="1325" y="474"/>
                  <a:pt x="1324" y="476"/>
                  <a:pt x="1324" y="478"/>
                </a:cubicBezTo>
                <a:cubicBezTo>
                  <a:pt x="1325" y="485"/>
                  <a:pt x="1329" y="486"/>
                  <a:pt x="1332" y="488"/>
                </a:cubicBezTo>
                <a:cubicBezTo>
                  <a:pt x="1335" y="489"/>
                  <a:pt x="1339" y="490"/>
                  <a:pt x="1343" y="490"/>
                </a:cubicBezTo>
                <a:cubicBezTo>
                  <a:pt x="1347" y="490"/>
                  <a:pt x="1351" y="490"/>
                  <a:pt x="1355" y="485"/>
                </a:cubicBezTo>
                <a:cubicBezTo>
                  <a:pt x="1355" y="483"/>
                  <a:pt x="1356" y="481"/>
                  <a:pt x="1356" y="480"/>
                </a:cubicBezTo>
                <a:cubicBezTo>
                  <a:pt x="1356" y="478"/>
                  <a:pt x="1355" y="476"/>
                  <a:pt x="1355" y="475"/>
                </a:cubicBezTo>
                <a:cubicBezTo>
                  <a:pt x="1357" y="477"/>
                  <a:pt x="1360" y="478"/>
                  <a:pt x="1364" y="478"/>
                </a:cubicBezTo>
                <a:cubicBezTo>
                  <a:pt x="1369" y="478"/>
                  <a:pt x="1374" y="476"/>
                  <a:pt x="1379" y="473"/>
                </a:cubicBezTo>
                <a:cubicBezTo>
                  <a:pt x="1383" y="470"/>
                  <a:pt x="1388" y="465"/>
                  <a:pt x="1388" y="458"/>
                </a:cubicBezTo>
                <a:cubicBezTo>
                  <a:pt x="1388" y="452"/>
                  <a:pt x="1384" y="447"/>
                  <a:pt x="1379" y="444"/>
                </a:cubicBezTo>
                <a:cubicBezTo>
                  <a:pt x="1370" y="438"/>
                  <a:pt x="1363" y="436"/>
                  <a:pt x="1357" y="434"/>
                </a:cubicBezTo>
                <a:cubicBezTo>
                  <a:pt x="1352" y="431"/>
                  <a:pt x="1349" y="429"/>
                  <a:pt x="1344" y="425"/>
                </a:cubicBezTo>
                <a:cubicBezTo>
                  <a:pt x="1342" y="422"/>
                  <a:pt x="1341" y="420"/>
                  <a:pt x="1340" y="419"/>
                </a:cubicBezTo>
                <a:cubicBezTo>
                  <a:pt x="1344" y="417"/>
                  <a:pt x="1353" y="414"/>
                  <a:pt x="1355" y="413"/>
                </a:cubicBezTo>
                <a:cubicBezTo>
                  <a:pt x="1356" y="412"/>
                  <a:pt x="1362" y="411"/>
                  <a:pt x="1367" y="409"/>
                </a:cubicBezTo>
                <a:cubicBezTo>
                  <a:pt x="1372" y="406"/>
                  <a:pt x="1379" y="401"/>
                  <a:pt x="1379" y="392"/>
                </a:cubicBezTo>
                <a:cubicBezTo>
                  <a:pt x="1379" y="391"/>
                  <a:pt x="1379" y="389"/>
                  <a:pt x="1379" y="387"/>
                </a:cubicBezTo>
                <a:cubicBezTo>
                  <a:pt x="1376" y="379"/>
                  <a:pt x="1371" y="374"/>
                  <a:pt x="1366" y="371"/>
                </a:cubicBezTo>
                <a:cubicBezTo>
                  <a:pt x="1364" y="370"/>
                  <a:pt x="1362" y="369"/>
                  <a:pt x="1361" y="369"/>
                </a:cubicBezTo>
                <a:cubicBezTo>
                  <a:pt x="1363" y="367"/>
                  <a:pt x="1367" y="365"/>
                  <a:pt x="1369" y="364"/>
                </a:cubicBezTo>
                <a:cubicBezTo>
                  <a:pt x="1369" y="364"/>
                  <a:pt x="1372" y="363"/>
                  <a:pt x="1375" y="363"/>
                </a:cubicBezTo>
                <a:cubicBezTo>
                  <a:pt x="1378" y="363"/>
                  <a:pt x="1382" y="364"/>
                  <a:pt x="1384" y="364"/>
                </a:cubicBezTo>
                <a:cubicBezTo>
                  <a:pt x="1387" y="364"/>
                  <a:pt x="1389" y="365"/>
                  <a:pt x="1389" y="365"/>
                </a:cubicBezTo>
                <a:cubicBezTo>
                  <a:pt x="1389" y="365"/>
                  <a:pt x="1391" y="365"/>
                  <a:pt x="1393" y="365"/>
                </a:cubicBezTo>
                <a:cubicBezTo>
                  <a:pt x="1395" y="365"/>
                  <a:pt x="1397" y="365"/>
                  <a:pt x="1400" y="363"/>
                </a:cubicBezTo>
                <a:cubicBezTo>
                  <a:pt x="1402" y="363"/>
                  <a:pt x="1403" y="362"/>
                  <a:pt x="1405" y="361"/>
                </a:cubicBezTo>
                <a:cubicBezTo>
                  <a:pt x="1405" y="361"/>
                  <a:pt x="1406" y="362"/>
                  <a:pt x="1406" y="363"/>
                </a:cubicBezTo>
                <a:cubicBezTo>
                  <a:pt x="1408" y="365"/>
                  <a:pt x="1411" y="367"/>
                  <a:pt x="1414" y="366"/>
                </a:cubicBezTo>
                <a:cubicBezTo>
                  <a:pt x="1416" y="366"/>
                  <a:pt x="1417" y="366"/>
                  <a:pt x="1418" y="366"/>
                </a:cubicBezTo>
                <a:cubicBezTo>
                  <a:pt x="1421" y="365"/>
                  <a:pt x="1423" y="365"/>
                  <a:pt x="1424" y="365"/>
                </a:cubicBezTo>
                <a:cubicBezTo>
                  <a:pt x="1427" y="365"/>
                  <a:pt x="1428" y="366"/>
                  <a:pt x="1432" y="369"/>
                </a:cubicBezTo>
                <a:cubicBezTo>
                  <a:pt x="1432" y="369"/>
                  <a:pt x="1432" y="369"/>
                  <a:pt x="1432" y="370"/>
                </a:cubicBezTo>
                <a:cubicBezTo>
                  <a:pt x="1432" y="372"/>
                  <a:pt x="1431" y="375"/>
                  <a:pt x="1430" y="378"/>
                </a:cubicBezTo>
                <a:cubicBezTo>
                  <a:pt x="1429" y="380"/>
                  <a:pt x="1428" y="381"/>
                  <a:pt x="1428" y="382"/>
                </a:cubicBezTo>
                <a:cubicBezTo>
                  <a:pt x="1427" y="383"/>
                  <a:pt x="1426" y="383"/>
                  <a:pt x="1426" y="383"/>
                </a:cubicBezTo>
                <a:cubicBezTo>
                  <a:pt x="1424" y="384"/>
                  <a:pt x="1422" y="386"/>
                  <a:pt x="1419" y="387"/>
                </a:cubicBezTo>
                <a:cubicBezTo>
                  <a:pt x="1417" y="389"/>
                  <a:pt x="1414" y="390"/>
                  <a:pt x="1413" y="396"/>
                </a:cubicBezTo>
                <a:cubicBezTo>
                  <a:pt x="1413" y="400"/>
                  <a:pt x="1416" y="403"/>
                  <a:pt x="1419" y="404"/>
                </a:cubicBezTo>
                <a:cubicBezTo>
                  <a:pt x="1421" y="405"/>
                  <a:pt x="1423" y="405"/>
                  <a:pt x="1426" y="406"/>
                </a:cubicBezTo>
                <a:cubicBezTo>
                  <a:pt x="1440" y="407"/>
                  <a:pt x="1450" y="407"/>
                  <a:pt x="1450" y="407"/>
                </a:cubicBezTo>
                <a:cubicBezTo>
                  <a:pt x="1452" y="407"/>
                  <a:pt x="1454" y="406"/>
                  <a:pt x="1455" y="405"/>
                </a:cubicBezTo>
                <a:cubicBezTo>
                  <a:pt x="1455" y="405"/>
                  <a:pt x="1464" y="394"/>
                  <a:pt x="1468" y="384"/>
                </a:cubicBezTo>
                <a:cubicBezTo>
                  <a:pt x="1468" y="384"/>
                  <a:pt x="1468" y="384"/>
                  <a:pt x="1468" y="384"/>
                </a:cubicBezTo>
                <a:cubicBezTo>
                  <a:pt x="1469" y="385"/>
                  <a:pt x="1472" y="386"/>
                  <a:pt x="1474" y="387"/>
                </a:cubicBezTo>
                <a:cubicBezTo>
                  <a:pt x="1475" y="388"/>
                  <a:pt x="1477" y="389"/>
                  <a:pt x="1479" y="390"/>
                </a:cubicBezTo>
                <a:cubicBezTo>
                  <a:pt x="1462" y="396"/>
                  <a:pt x="1456" y="405"/>
                  <a:pt x="1453" y="413"/>
                </a:cubicBezTo>
                <a:cubicBezTo>
                  <a:pt x="1451" y="415"/>
                  <a:pt x="1450" y="417"/>
                  <a:pt x="1450" y="418"/>
                </a:cubicBezTo>
                <a:cubicBezTo>
                  <a:pt x="1450" y="418"/>
                  <a:pt x="1450" y="418"/>
                  <a:pt x="1448" y="418"/>
                </a:cubicBezTo>
                <a:cubicBezTo>
                  <a:pt x="1446" y="418"/>
                  <a:pt x="1443" y="418"/>
                  <a:pt x="1439" y="417"/>
                </a:cubicBezTo>
                <a:cubicBezTo>
                  <a:pt x="1433" y="415"/>
                  <a:pt x="1428" y="414"/>
                  <a:pt x="1423" y="414"/>
                </a:cubicBezTo>
                <a:cubicBezTo>
                  <a:pt x="1415" y="414"/>
                  <a:pt x="1407" y="417"/>
                  <a:pt x="1404" y="424"/>
                </a:cubicBezTo>
                <a:cubicBezTo>
                  <a:pt x="1402" y="429"/>
                  <a:pt x="1401" y="433"/>
                  <a:pt x="1401" y="438"/>
                </a:cubicBezTo>
                <a:cubicBezTo>
                  <a:pt x="1401" y="443"/>
                  <a:pt x="1402" y="447"/>
                  <a:pt x="1403" y="452"/>
                </a:cubicBezTo>
                <a:cubicBezTo>
                  <a:pt x="1404" y="454"/>
                  <a:pt x="1404" y="456"/>
                  <a:pt x="1406" y="458"/>
                </a:cubicBezTo>
                <a:cubicBezTo>
                  <a:pt x="1407" y="459"/>
                  <a:pt x="1409" y="462"/>
                  <a:pt x="1413" y="462"/>
                </a:cubicBezTo>
                <a:cubicBezTo>
                  <a:pt x="1415" y="462"/>
                  <a:pt x="1416" y="462"/>
                  <a:pt x="1417" y="461"/>
                </a:cubicBezTo>
                <a:cubicBezTo>
                  <a:pt x="1422" y="459"/>
                  <a:pt x="1428" y="459"/>
                  <a:pt x="1436" y="455"/>
                </a:cubicBezTo>
                <a:cubicBezTo>
                  <a:pt x="1436" y="455"/>
                  <a:pt x="1438" y="455"/>
                  <a:pt x="1441" y="455"/>
                </a:cubicBezTo>
                <a:cubicBezTo>
                  <a:pt x="1450" y="455"/>
                  <a:pt x="1466" y="457"/>
                  <a:pt x="1475" y="457"/>
                </a:cubicBezTo>
                <a:cubicBezTo>
                  <a:pt x="1476" y="457"/>
                  <a:pt x="1478" y="457"/>
                  <a:pt x="1479" y="457"/>
                </a:cubicBezTo>
                <a:cubicBezTo>
                  <a:pt x="1480" y="457"/>
                  <a:pt x="1480" y="457"/>
                  <a:pt x="1481" y="458"/>
                </a:cubicBezTo>
                <a:cubicBezTo>
                  <a:pt x="1484" y="460"/>
                  <a:pt x="1487" y="462"/>
                  <a:pt x="1490" y="464"/>
                </a:cubicBezTo>
                <a:cubicBezTo>
                  <a:pt x="1493" y="466"/>
                  <a:pt x="1495" y="469"/>
                  <a:pt x="1500" y="469"/>
                </a:cubicBezTo>
                <a:cubicBezTo>
                  <a:pt x="1501" y="469"/>
                  <a:pt x="1503" y="469"/>
                  <a:pt x="1503" y="469"/>
                </a:cubicBezTo>
                <a:cubicBezTo>
                  <a:pt x="1506" y="470"/>
                  <a:pt x="1511" y="475"/>
                  <a:pt x="1516" y="479"/>
                </a:cubicBezTo>
                <a:cubicBezTo>
                  <a:pt x="1518" y="481"/>
                  <a:pt x="1520" y="482"/>
                  <a:pt x="1522" y="482"/>
                </a:cubicBezTo>
                <a:cubicBezTo>
                  <a:pt x="1526" y="482"/>
                  <a:pt x="1528" y="480"/>
                  <a:pt x="1529" y="479"/>
                </a:cubicBezTo>
                <a:cubicBezTo>
                  <a:pt x="1530" y="478"/>
                  <a:pt x="1531" y="476"/>
                  <a:pt x="1532" y="476"/>
                </a:cubicBezTo>
                <a:cubicBezTo>
                  <a:pt x="1532" y="476"/>
                  <a:pt x="1533" y="477"/>
                  <a:pt x="1534" y="478"/>
                </a:cubicBezTo>
                <a:cubicBezTo>
                  <a:pt x="1540" y="483"/>
                  <a:pt x="1541" y="485"/>
                  <a:pt x="1542" y="486"/>
                </a:cubicBezTo>
                <a:cubicBezTo>
                  <a:pt x="1542" y="486"/>
                  <a:pt x="1543" y="490"/>
                  <a:pt x="1546" y="491"/>
                </a:cubicBezTo>
                <a:cubicBezTo>
                  <a:pt x="1548" y="491"/>
                  <a:pt x="1549" y="491"/>
                  <a:pt x="1551" y="491"/>
                </a:cubicBezTo>
                <a:cubicBezTo>
                  <a:pt x="1551" y="491"/>
                  <a:pt x="1551" y="491"/>
                  <a:pt x="1552" y="491"/>
                </a:cubicBezTo>
                <a:cubicBezTo>
                  <a:pt x="1559" y="491"/>
                  <a:pt x="1575" y="492"/>
                  <a:pt x="1575" y="492"/>
                </a:cubicBezTo>
                <a:cubicBezTo>
                  <a:pt x="1576" y="493"/>
                  <a:pt x="1578" y="492"/>
                  <a:pt x="1579" y="491"/>
                </a:cubicBezTo>
                <a:cubicBezTo>
                  <a:pt x="1581" y="490"/>
                  <a:pt x="1581" y="488"/>
                  <a:pt x="1582" y="487"/>
                </a:cubicBezTo>
                <a:cubicBezTo>
                  <a:pt x="1582" y="487"/>
                  <a:pt x="1582" y="486"/>
                  <a:pt x="1582" y="486"/>
                </a:cubicBezTo>
                <a:cubicBezTo>
                  <a:pt x="1582" y="484"/>
                  <a:pt x="1583" y="483"/>
                  <a:pt x="1583" y="482"/>
                </a:cubicBezTo>
                <a:cubicBezTo>
                  <a:pt x="1584" y="481"/>
                  <a:pt x="1584" y="480"/>
                  <a:pt x="1586" y="480"/>
                </a:cubicBezTo>
                <a:cubicBezTo>
                  <a:pt x="1586" y="480"/>
                  <a:pt x="1587" y="480"/>
                  <a:pt x="1587" y="481"/>
                </a:cubicBezTo>
                <a:cubicBezTo>
                  <a:pt x="1590" y="481"/>
                  <a:pt x="1594" y="484"/>
                  <a:pt x="1597" y="486"/>
                </a:cubicBezTo>
                <a:cubicBezTo>
                  <a:pt x="1599" y="487"/>
                  <a:pt x="1601" y="489"/>
                  <a:pt x="1602" y="490"/>
                </a:cubicBezTo>
                <a:cubicBezTo>
                  <a:pt x="1604" y="491"/>
                  <a:pt x="1606" y="492"/>
                  <a:pt x="1609" y="492"/>
                </a:cubicBezTo>
                <a:cubicBezTo>
                  <a:pt x="1612" y="493"/>
                  <a:pt x="1615" y="491"/>
                  <a:pt x="1616" y="488"/>
                </a:cubicBezTo>
                <a:cubicBezTo>
                  <a:pt x="1617" y="486"/>
                  <a:pt x="1617" y="485"/>
                  <a:pt x="1617" y="483"/>
                </a:cubicBezTo>
                <a:cubicBezTo>
                  <a:pt x="1617" y="483"/>
                  <a:pt x="1617" y="482"/>
                  <a:pt x="1617" y="481"/>
                </a:cubicBezTo>
                <a:cubicBezTo>
                  <a:pt x="1617" y="476"/>
                  <a:pt x="1617" y="471"/>
                  <a:pt x="1616" y="465"/>
                </a:cubicBezTo>
                <a:cubicBezTo>
                  <a:pt x="1615" y="459"/>
                  <a:pt x="1612" y="453"/>
                  <a:pt x="1607" y="447"/>
                </a:cubicBezTo>
                <a:cubicBezTo>
                  <a:pt x="1601" y="442"/>
                  <a:pt x="1594" y="439"/>
                  <a:pt x="1588" y="435"/>
                </a:cubicBezTo>
                <a:cubicBezTo>
                  <a:pt x="1586" y="434"/>
                  <a:pt x="1583" y="432"/>
                  <a:pt x="1581" y="431"/>
                </a:cubicBezTo>
                <a:cubicBezTo>
                  <a:pt x="1581" y="431"/>
                  <a:pt x="1580" y="430"/>
                  <a:pt x="1580" y="430"/>
                </a:cubicBezTo>
                <a:cubicBezTo>
                  <a:pt x="1580" y="430"/>
                  <a:pt x="1580" y="430"/>
                  <a:pt x="1580" y="430"/>
                </a:cubicBezTo>
                <a:cubicBezTo>
                  <a:pt x="1579" y="428"/>
                  <a:pt x="1578" y="427"/>
                  <a:pt x="1577" y="425"/>
                </a:cubicBezTo>
                <a:cubicBezTo>
                  <a:pt x="1583" y="426"/>
                  <a:pt x="1594" y="429"/>
                  <a:pt x="1599" y="434"/>
                </a:cubicBezTo>
                <a:cubicBezTo>
                  <a:pt x="1607" y="439"/>
                  <a:pt x="1613" y="446"/>
                  <a:pt x="1623" y="446"/>
                </a:cubicBezTo>
                <a:cubicBezTo>
                  <a:pt x="1627" y="446"/>
                  <a:pt x="1630" y="445"/>
                  <a:pt x="1633" y="443"/>
                </a:cubicBezTo>
                <a:cubicBezTo>
                  <a:pt x="1639" y="437"/>
                  <a:pt x="1648" y="435"/>
                  <a:pt x="1654" y="428"/>
                </a:cubicBezTo>
                <a:cubicBezTo>
                  <a:pt x="1658" y="423"/>
                  <a:pt x="1666" y="410"/>
                  <a:pt x="1666" y="410"/>
                </a:cubicBezTo>
                <a:cubicBezTo>
                  <a:pt x="1668" y="408"/>
                  <a:pt x="1668" y="406"/>
                  <a:pt x="1667" y="404"/>
                </a:cubicBezTo>
                <a:cubicBezTo>
                  <a:pt x="1666" y="402"/>
                  <a:pt x="1664" y="401"/>
                  <a:pt x="1662" y="400"/>
                </a:cubicBezTo>
                <a:cubicBezTo>
                  <a:pt x="1662" y="400"/>
                  <a:pt x="1653" y="399"/>
                  <a:pt x="1644" y="397"/>
                </a:cubicBezTo>
                <a:cubicBezTo>
                  <a:pt x="1639" y="395"/>
                  <a:pt x="1634" y="394"/>
                  <a:pt x="1630" y="393"/>
                </a:cubicBezTo>
                <a:cubicBezTo>
                  <a:pt x="1628" y="392"/>
                  <a:pt x="1627" y="391"/>
                  <a:pt x="1626" y="391"/>
                </a:cubicBezTo>
                <a:cubicBezTo>
                  <a:pt x="1625" y="390"/>
                  <a:pt x="1625" y="390"/>
                  <a:pt x="1625" y="390"/>
                </a:cubicBezTo>
                <a:cubicBezTo>
                  <a:pt x="1625" y="390"/>
                  <a:pt x="1625" y="390"/>
                  <a:pt x="1625" y="390"/>
                </a:cubicBezTo>
                <a:cubicBezTo>
                  <a:pt x="1621" y="385"/>
                  <a:pt x="1615" y="380"/>
                  <a:pt x="1609" y="376"/>
                </a:cubicBezTo>
                <a:cubicBezTo>
                  <a:pt x="1603" y="373"/>
                  <a:pt x="1598" y="370"/>
                  <a:pt x="1592" y="369"/>
                </a:cubicBezTo>
                <a:cubicBezTo>
                  <a:pt x="1588" y="370"/>
                  <a:pt x="1587" y="371"/>
                  <a:pt x="1584" y="371"/>
                </a:cubicBezTo>
                <a:cubicBezTo>
                  <a:pt x="1582" y="372"/>
                  <a:pt x="1580" y="373"/>
                  <a:pt x="1578" y="373"/>
                </a:cubicBezTo>
                <a:cubicBezTo>
                  <a:pt x="1577" y="372"/>
                  <a:pt x="1577" y="374"/>
                  <a:pt x="1575" y="369"/>
                </a:cubicBezTo>
                <a:cubicBezTo>
                  <a:pt x="1573" y="363"/>
                  <a:pt x="1572" y="355"/>
                  <a:pt x="1570" y="348"/>
                </a:cubicBezTo>
                <a:cubicBezTo>
                  <a:pt x="1570" y="345"/>
                  <a:pt x="1569" y="342"/>
                  <a:pt x="1568" y="339"/>
                </a:cubicBezTo>
                <a:cubicBezTo>
                  <a:pt x="1567" y="337"/>
                  <a:pt x="1566" y="333"/>
                  <a:pt x="1561" y="331"/>
                </a:cubicBezTo>
                <a:cubicBezTo>
                  <a:pt x="1557" y="330"/>
                  <a:pt x="1544" y="328"/>
                  <a:pt x="1529" y="325"/>
                </a:cubicBezTo>
                <a:cubicBezTo>
                  <a:pt x="1522" y="323"/>
                  <a:pt x="1515" y="322"/>
                  <a:pt x="1509" y="321"/>
                </a:cubicBezTo>
                <a:cubicBezTo>
                  <a:pt x="1504" y="319"/>
                  <a:pt x="1499" y="317"/>
                  <a:pt x="1499" y="317"/>
                </a:cubicBezTo>
                <a:cubicBezTo>
                  <a:pt x="1494" y="315"/>
                  <a:pt x="1485" y="311"/>
                  <a:pt x="1475" y="307"/>
                </a:cubicBezTo>
                <a:cubicBezTo>
                  <a:pt x="1466" y="303"/>
                  <a:pt x="1456" y="299"/>
                  <a:pt x="1451" y="295"/>
                </a:cubicBezTo>
                <a:cubicBezTo>
                  <a:pt x="1440" y="288"/>
                  <a:pt x="1424" y="277"/>
                  <a:pt x="1411" y="277"/>
                </a:cubicBezTo>
                <a:cubicBezTo>
                  <a:pt x="1401" y="277"/>
                  <a:pt x="1368" y="281"/>
                  <a:pt x="1357" y="281"/>
                </a:cubicBezTo>
                <a:cubicBezTo>
                  <a:pt x="1355" y="281"/>
                  <a:pt x="1354" y="281"/>
                  <a:pt x="1354" y="281"/>
                </a:cubicBezTo>
                <a:cubicBezTo>
                  <a:pt x="1353" y="281"/>
                  <a:pt x="1351" y="281"/>
                  <a:pt x="1349" y="281"/>
                </a:cubicBezTo>
                <a:cubicBezTo>
                  <a:pt x="1338" y="281"/>
                  <a:pt x="1321" y="284"/>
                  <a:pt x="1314" y="286"/>
                </a:cubicBezTo>
                <a:cubicBezTo>
                  <a:pt x="1312" y="286"/>
                  <a:pt x="1310" y="287"/>
                  <a:pt x="1308" y="289"/>
                </a:cubicBezTo>
                <a:cubicBezTo>
                  <a:pt x="1307" y="291"/>
                  <a:pt x="1306" y="293"/>
                  <a:pt x="1306" y="295"/>
                </a:cubicBezTo>
                <a:cubicBezTo>
                  <a:pt x="1307" y="301"/>
                  <a:pt x="1310" y="306"/>
                  <a:pt x="1309" y="308"/>
                </a:cubicBezTo>
                <a:cubicBezTo>
                  <a:pt x="1309" y="310"/>
                  <a:pt x="1311" y="309"/>
                  <a:pt x="1306" y="311"/>
                </a:cubicBezTo>
                <a:cubicBezTo>
                  <a:pt x="1304" y="311"/>
                  <a:pt x="1302" y="312"/>
                  <a:pt x="1300" y="312"/>
                </a:cubicBezTo>
                <a:cubicBezTo>
                  <a:pt x="1300" y="310"/>
                  <a:pt x="1301" y="307"/>
                  <a:pt x="1302" y="303"/>
                </a:cubicBezTo>
                <a:cubicBezTo>
                  <a:pt x="1302" y="301"/>
                  <a:pt x="1302" y="298"/>
                  <a:pt x="1302" y="296"/>
                </a:cubicBezTo>
                <a:cubicBezTo>
                  <a:pt x="1302" y="289"/>
                  <a:pt x="1300" y="283"/>
                  <a:pt x="1296" y="279"/>
                </a:cubicBezTo>
                <a:cubicBezTo>
                  <a:pt x="1295" y="277"/>
                  <a:pt x="1293" y="276"/>
                  <a:pt x="1291" y="275"/>
                </a:cubicBezTo>
                <a:cubicBezTo>
                  <a:pt x="1291" y="275"/>
                  <a:pt x="1291" y="275"/>
                  <a:pt x="1291" y="275"/>
                </a:cubicBezTo>
                <a:cubicBezTo>
                  <a:pt x="1294" y="275"/>
                  <a:pt x="1297" y="275"/>
                  <a:pt x="1300" y="275"/>
                </a:cubicBezTo>
                <a:cubicBezTo>
                  <a:pt x="1316" y="277"/>
                  <a:pt x="1339" y="280"/>
                  <a:pt x="1356" y="280"/>
                </a:cubicBezTo>
                <a:cubicBezTo>
                  <a:pt x="1358" y="280"/>
                  <a:pt x="1361" y="279"/>
                  <a:pt x="1363" y="279"/>
                </a:cubicBezTo>
                <a:cubicBezTo>
                  <a:pt x="1372" y="279"/>
                  <a:pt x="1378" y="277"/>
                  <a:pt x="1382" y="274"/>
                </a:cubicBezTo>
                <a:cubicBezTo>
                  <a:pt x="1386" y="271"/>
                  <a:pt x="1388" y="266"/>
                  <a:pt x="1388" y="265"/>
                </a:cubicBezTo>
                <a:cubicBezTo>
                  <a:pt x="1389" y="264"/>
                  <a:pt x="1389" y="263"/>
                  <a:pt x="1389" y="262"/>
                </a:cubicBezTo>
                <a:cubicBezTo>
                  <a:pt x="1389" y="257"/>
                  <a:pt x="1386" y="256"/>
                  <a:pt x="1385" y="255"/>
                </a:cubicBezTo>
                <a:cubicBezTo>
                  <a:pt x="1381" y="252"/>
                  <a:pt x="1375" y="250"/>
                  <a:pt x="1367" y="248"/>
                </a:cubicBezTo>
                <a:cubicBezTo>
                  <a:pt x="1360" y="246"/>
                  <a:pt x="1353" y="245"/>
                  <a:pt x="1348" y="245"/>
                </a:cubicBezTo>
                <a:cubicBezTo>
                  <a:pt x="1347" y="245"/>
                  <a:pt x="1346" y="245"/>
                  <a:pt x="1345" y="245"/>
                </a:cubicBezTo>
                <a:cubicBezTo>
                  <a:pt x="1343" y="245"/>
                  <a:pt x="1330" y="246"/>
                  <a:pt x="1318" y="246"/>
                </a:cubicBezTo>
                <a:cubicBezTo>
                  <a:pt x="1305" y="246"/>
                  <a:pt x="1291" y="245"/>
                  <a:pt x="1286" y="245"/>
                </a:cubicBezTo>
                <a:cubicBezTo>
                  <a:pt x="1279" y="244"/>
                  <a:pt x="1272" y="244"/>
                  <a:pt x="1265" y="244"/>
                </a:cubicBezTo>
                <a:cubicBezTo>
                  <a:pt x="1258" y="244"/>
                  <a:pt x="1252" y="244"/>
                  <a:pt x="1247" y="245"/>
                </a:cubicBezTo>
                <a:cubicBezTo>
                  <a:pt x="1246" y="245"/>
                  <a:pt x="1246" y="245"/>
                  <a:pt x="1246" y="245"/>
                </a:cubicBezTo>
                <a:cubicBezTo>
                  <a:pt x="1241" y="245"/>
                  <a:pt x="1234" y="239"/>
                  <a:pt x="1226" y="233"/>
                </a:cubicBezTo>
                <a:cubicBezTo>
                  <a:pt x="1223" y="231"/>
                  <a:pt x="1217" y="226"/>
                  <a:pt x="1211" y="221"/>
                </a:cubicBezTo>
                <a:cubicBezTo>
                  <a:pt x="1204" y="216"/>
                  <a:pt x="1198" y="211"/>
                  <a:pt x="1191" y="210"/>
                </a:cubicBezTo>
                <a:cubicBezTo>
                  <a:pt x="1181" y="208"/>
                  <a:pt x="1183" y="208"/>
                  <a:pt x="1162" y="202"/>
                </a:cubicBezTo>
                <a:cubicBezTo>
                  <a:pt x="1157" y="200"/>
                  <a:pt x="1150" y="199"/>
                  <a:pt x="1145" y="197"/>
                </a:cubicBezTo>
                <a:cubicBezTo>
                  <a:pt x="1142" y="196"/>
                  <a:pt x="1140" y="195"/>
                  <a:pt x="1138" y="195"/>
                </a:cubicBezTo>
                <a:cubicBezTo>
                  <a:pt x="1138" y="195"/>
                  <a:pt x="1138" y="195"/>
                  <a:pt x="1138" y="195"/>
                </a:cubicBezTo>
                <a:cubicBezTo>
                  <a:pt x="1138" y="195"/>
                  <a:pt x="1138" y="194"/>
                  <a:pt x="1138" y="194"/>
                </a:cubicBezTo>
                <a:cubicBezTo>
                  <a:pt x="1137" y="193"/>
                  <a:pt x="1135" y="191"/>
                  <a:pt x="1133" y="192"/>
                </a:cubicBezTo>
                <a:cubicBezTo>
                  <a:pt x="1130" y="192"/>
                  <a:pt x="1129" y="193"/>
                  <a:pt x="1128" y="194"/>
                </a:cubicBezTo>
                <a:cubicBezTo>
                  <a:pt x="1126" y="196"/>
                  <a:pt x="1127" y="196"/>
                  <a:pt x="1126" y="197"/>
                </a:cubicBezTo>
                <a:cubicBezTo>
                  <a:pt x="1126" y="199"/>
                  <a:pt x="1125" y="202"/>
                  <a:pt x="1125" y="205"/>
                </a:cubicBezTo>
                <a:cubicBezTo>
                  <a:pt x="1125" y="210"/>
                  <a:pt x="1126" y="218"/>
                  <a:pt x="1134" y="223"/>
                </a:cubicBezTo>
                <a:cubicBezTo>
                  <a:pt x="1143" y="227"/>
                  <a:pt x="1157" y="236"/>
                  <a:pt x="1169" y="242"/>
                </a:cubicBezTo>
                <a:cubicBezTo>
                  <a:pt x="1175" y="244"/>
                  <a:pt x="1183" y="246"/>
                  <a:pt x="1190" y="248"/>
                </a:cubicBezTo>
                <a:cubicBezTo>
                  <a:pt x="1197" y="250"/>
                  <a:pt x="1202" y="252"/>
                  <a:pt x="1204" y="255"/>
                </a:cubicBezTo>
                <a:cubicBezTo>
                  <a:pt x="1213" y="268"/>
                  <a:pt x="1235" y="275"/>
                  <a:pt x="1235" y="275"/>
                </a:cubicBezTo>
                <a:cubicBezTo>
                  <a:pt x="1237" y="275"/>
                  <a:pt x="1237" y="275"/>
                  <a:pt x="1237" y="275"/>
                </a:cubicBezTo>
                <a:cubicBezTo>
                  <a:pt x="1263" y="278"/>
                  <a:pt x="1263" y="278"/>
                  <a:pt x="1263" y="278"/>
                </a:cubicBezTo>
                <a:cubicBezTo>
                  <a:pt x="1256" y="282"/>
                  <a:pt x="1248" y="285"/>
                  <a:pt x="1241" y="288"/>
                </a:cubicBezTo>
                <a:cubicBezTo>
                  <a:pt x="1237" y="290"/>
                  <a:pt x="1233" y="292"/>
                  <a:pt x="1230" y="294"/>
                </a:cubicBezTo>
                <a:cubicBezTo>
                  <a:pt x="1227" y="296"/>
                  <a:pt x="1224" y="300"/>
                  <a:pt x="1224" y="305"/>
                </a:cubicBezTo>
                <a:cubicBezTo>
                  <a:pt x="1224" y="307"/>
                  <a:pt x="1225" y="310"/>
                  <a:pt x="1226" y="311"/>
                </a:cubicBezTo>
                <a:cubicBezTo>
                  <a:pt x="1228" y="315"/>
                  <a:pt x="1228" y="317"/>
                  <a:pt x="1228" y="323"/>
                </a:cubicBezTo>
                <a:cubicBezTo>
                  <a:pt x="1229" y="328"/>
                  <a:pt x="1231" y="335"/>
                  <a:pt x="1238" y="341"/>
                </a:cubicBezTo>
                <a:cubicBezTo>
                  <a:pt x="1245" y="347"/>
                  <a:pt x="1250" y="351"/>
                  <a:pt x="1257" y="353"/>
                </a:cubicBezTo>
                <a:cubicBezTo>
                  <a:pt x="1256" y="353"/>
                  <a:pt x="1256" y="353"/>
                  <a:pt x="1255" y="353"/>
                </a:cubicBezTo>
                <a:cubicBezTo>
                  <a:pt x="1250" y="353"/>
                  <a:pt x="1246" y="355"/>
                  <a:pt x="1241" y="359"/>
                </a:cubicBezTo>
                <a:cubicBezTo>
                  <a:pt x="1239" y="360"/>
                  <a:pt x="1237" y="362"/>
                  <a:pt x="1236" y="363"/>
                </a:cubicBezTo>
                <a:cubicBezTo>
                  <a:pt x="1236" y="362"/>
                  <a:pt x="1235" y="361"/>
                  <a:pt x="1235" y="360"/>
                </a:cubicBezTo>
                <a:cubicBezTo>
                  <a:pt x="1230" y="348"/>
                  <a:pt x="1218" y="339"/>
                  <a:pt x="1214" y="336"/>
                </a:cubicBezTo>
                <a:cubicBezTo>
                  <a:pt x="1212" y="333"/>
                  <a:pt x="1204" y="321"/>
                  <a:pt x="1197" y="314"/>
                </a:cubicBezTo>
                <a:cubicBezTo>
                  <a:pt x="1195" y="312"/>
                  <a:pt x="1192" y="310"/>
                  <a:pt x="1190" y="309"/>
                </a:cubicBezTo>
                <a:cubicBezTo>
                  <a:pt x="1197" y="308"/>
                  <a:pt x="1205" y="307"/>
                  <a:pt x="1209" y="307"/>
                </a:cubicBezTo>
                <a:cubicBezTo>
                  <a:pt x="1218" y="305"/>
                  <a:pt x="1221" y="297"/>
                  <a:pt x="1221" y="291"/>
                </a:cubicBezTo>
                <a:cubicBezTo>
                  <a:pt x="1221" y="286"/>
                  <a:pt x="1218" y="278"/>
                  <a:pt x="1210" y="277"/>
                </a:cubicBezTo>
                <a:cubicBezTo>
                  <a:pt x="1208" y="277"/>
                  <a:pt x="1205" y="276"/>
                  <a:pt x="1202" y="274"/>
                </a:cubicBezTo>
                <a:cubicBezTo>
                  <a:pt x="1199" y="272"/>
                  <a:pt x="1195" y="270"/>
                  <a:pt x="1190" y="270"/>
                </a:cubicBezTo>
                <a:cubicBezTo>
                  <a:pt x="1189" y="270"/>
                  <a:pt x="1188" y="270"/>
                  <a:pt x="1187" y="270"/>
                </a:cubicBezTo>
                <a:cubicBezTo>
                  <a:pt x="1189" y="268"/>
                  <a:pt x="1190" y="266"/>
                  <a:pt x="1189" y="264"/>
                </a:cubicBezTo>
                <a:cubicBezTo>
                  <a:pt x="1189" y="263"/>
                  <a:pt x="1189" y="261"/>
                  <a:pt x="1189" y="260"/>
                </a:cubicBezTo>
                <a:cubicBezTo>
                  <a:pt x="1189" y="260"/>
                  <a:pt x="1189" y="260"/>
                  <a:pt x="1189" y="260"/>
                </a:cubicBezTo>
                <a:cubicBezTo>
                  <a:pt x="1185" y="250"/>
                  <a:pt x="1175" y="245"/>
                  <a:pt x="1166" y="245"/>
                </a:cubicBezTo>
                <a:cubicBezTo>
                  <a:pt x="1159" y="244"/>
                  <a:pt x="1151" y="248"/>
                  <a:pt x="1148" y="256"/>
                </a:cubicBezTo>
                <a:cubicBezTo>
                  <a:pt x="1148" y="257"/>
                  <a:pt x="1147" y="258"/>
                  <a:pt x="1147" y="260"/>
                </a:cubicBezTo>
                <a:cubicBezTo>
                  <a:pt x="1148" y="267"/>
                  <a:pt x="1154" y="270"/>
                  <a:pt x="1158" y="272"/>
                </a:cubicBezTo>
                <a:cubicBezTo>
                  <a:pt x="1163" y="274"/>
                  <a:pt x="1168" y="275"/>
                  <a:pt x="1173" y="275"/>
                </a:cubicBezTo>
                <a:cubicBezTo>
                  <a:pt x="1174" y="275"/>
                  <a:pt x="1175" y="275"/>
                  <a:pt x="1175" y="275"/>
                </a:cubicBezTo>
                <a:cubicBezTo>
                  <a:pt x="1172" y="277"/>
                  <a:pt x="1169" y="278"/>
                  <a:pt x="1166" y="280"/>
                </a:cubicBezTo>
                <a:cubicBezTo>
                  <a:pt x="1162" y="283"/>
                  <a:pt x="1159" y="285"/>
                  <a:pt x="1156" y="288"/>
                </a:cubicBezTo>
                <a:cubicBezTo>
                  <a:pt x="1153" y="290"/>
                  <a:pt x="1150" y="293"/>
                  <a:pt x="1150" y="298"/>
                </a:cubicBezTo>
                <a:cubicBezTo>
                  <a:pt x="1150" y="299"/>
                  <a:pt x="1150" y="300"/>
                  <a:pt x="1151" y="302"/>
                </a:cubicBezTo>
                <a:cubicBezTo>
                  <a:pt x="1153" y="307"/>
                  <a:pt x="1159" y="311"/>
                  <a:pt x="1167" y="312"/>
                </a:cubicBezTo>
                <a:cubicBezTo>
                  <a:pt x="1166" y="314"/>
                  <a:pt x="1164" y="316"/>
                  <a:pt x="1164" y="319"/>
                </a:cubicBezTo>
                <a:cubicBezTo>
                  <a:pt x="1164" y="320"/>
                  <a:pt x="1163" y="322"/>
                  <a:pt x="1163" y="323"/>
                </a:cubicBezTo>
                <a:cubicBezTo>
                  <a:pt x="1164" y="332"/>
                  <a:pt x="1167" y="339"/>
                  <a:pt x="1171" y="350"/>
                </a:cubicBezTo>
                <a:cubicBezTo>
                  <a:pt x="1174" y="357"/>
                  <a:pt x="1177" y="369"/>
                  <a:pt x="1177" y="377"/>
                </a:cubicBezTo>
                <a:cubicBezTo>
                  <a:pt x="1177" y="379"/>
                  <a:pt x="1177" y="381"/>
                  <a:pt x="1176" y="381"/>
                </a:cubicBezTo>
                <a:cubicBezTo>
                  <a:pt x="1168" y="383"/>
                  <a:pt x="1166" y="385"/>
                  <a:pt x="1158" y="387"/>
                </a:cubicBezTo>
                <a:cubicBezTo>
                  <a:pt x="1157" y="388"/>
                  <a:pt x="1157" y="388"/>
                  <a:pt x="1157" y="388"/>
                </a:cubicBezTo>
                <a:cubicBezTo>
                  <a:pt x="1157" y="388"/>
                  <a:pt x="1157" y="388"/>
                  <a:pt x="1157" y="388"/>
                </a:cubicBezTo>
                <a:cubicBezTo>
                  <a:pt x="1156" y="388"/>
                  <a:pt x="1156" y="387"/>
                  <a:pt x="1155" y="385"/>
                </a:cubicBezTo>
                <a:cubicBezTo>
                  <a:pt x="1155" y="383"/>
                  <a:pt x="1154" y="381"/>
                  <a:pt x="1154" y="377"/>
                </a:cubicBezTo>
                <a:cubicBezTo>
                  <a:pt x="1154" y="367"/>
                  <a:pt x="1152" y="359"/>
                  <a:pt x="1152" y="355"/>
                </a:cubicBezTo>
                <a:cubicBezTo>
                  <a:pt x="1152" y="354"/>
                  <a:pt x="1152" y="354"/>
                  <a:pt x="1152" y="354"/>
                </a:cubicBezTo>
                <a:cubicBezTo>
                  <a:pt x="1152" y="354"/>
                  <a:pt x="1152" y="354"/>
                  <a:pt x="1152" y="354"/>
                </a:cubicBezTo>
                <a:cubicBezTo>
                  <a:pt x="1153" y="353"/>
                  <a:pt x="1153" y="352"/>
                  <a:pt x="1154" y="350"/>
                </a:cubicBezTo>
                <a:cubicBezTo>
                  <a:pt x="1154" y="348"/>
                  <a:pt x="1152" y="345"/>
                  <a:pt x="1150" y="344"/>
                </a:cubicBezTo>
                <a:cubicBezTo>
                  <a:pt x="1148" y="343"/>
                  <a:pt x="1147" y="343"/>
                  <a:pt x="1146" y="343"/>
                </a:cubicBezTo>
                <a:cubicBezTo>
                  <a:pt x="1141" y="343"/>
                  <a:pt x="1137" y="345"/>
                  <a:pt x="1131" y="345"/>
                </a:cubicBezTo>
                <a:cubicBezTo>
                  <a:pt x="1129" y="345"/>
                  <a:pt x="1128" y="345"/>
                  <a:pt x="1126" y="344"/>
                </a:cubicBezTo>
                <a:cubicBezTo>
                  <a:pt x="1124" y="344"/>
                  <a:pt x="1122" y="344"/>
                  <a:pt x="1120" y="344"/>
                </a:cubicBezTo>
                <a:cubicBezTo>
                  <a:pt x="1116" y="344"/>
                  <a:pt x="1112" y="345"/>
                  <a:pt x="1109" y="346"/>
                </a:cubicBezTo>
                <a:cubicBezTo>
                  <a:pt x="1106" y="348"/>
                  <a:pt x="1103" y="351"/>
                  <a:pt x="1103" y="356"/>
                </a:cubicBezTo>
                <a:cubicBezTo>
                  <a:pt x="1103" y="362"/>
                  <a:pt x="1108" y="365"/>
                  <a:pt x="1113" y="367"/>
                </a:cubicBezTo>
                <a:cubicBezTo>
                  <a:pt x="1117" y="369"/>
                  <a:pt x="1119" y="373"/>
                  <a:pt x="1119" y="376"/>
                </a:cubicBezTo>
                <a:cubicBezTo>
                  <a:pt x="1119" y="379"/>
                  <a:pt x="1118" y="381"/>
                  <a:pt x="1116" y="382"/>
                </a:cubicBezTo>
                <a:cubicBezTo>
                  <a:pt x="1114" y="382"/>
                  <a:pt x="1107" y="383"/>
                  <a:pt x="1099" y="383"/>
                </a:cubicBezTo>
                <a:cubicBezTo>
                  <a:pt x="1083" y="383"/>
                  <a:pt x="1062" y="381"/>
                  <a:pt x="1052" y="381"/>
                </a:cubicBezTo>
                <a:cubicBezTo>
                  <a:pt x="1045" y="381"/>
                  <a:pt x="1037" y="382"/>
                  <a:pt x="1030" y="382"/>
                </a:cubicBezTo>
                <a:cubicBezTo>
                  <a:pt x="1027" y="382"/>
                  <a:pt x="1024" y="382"/>
                  <a:pt x="1023" y="381"/>
                </a:cubicBezTo>
                <a:cubicBezTo>
                  <a:pt x="1021" y="381"/>
                  <a:pt x="1021" y="381"/>
                  <a:pt x="1021" y="381"/>
                </a:cubicBezTo>
                <a:cubicBezTo>
                  <a:pt x="1021" y="380"/>
                  <a:pt x="1021" y="380"/>
                  <a:pt x="1021" y="380"/>
                </a:cubicBezTo>
                <a:cubicBezTo>
                  <a:pt x="1021" y="380"/>
                  <a:pt x="1021" y="380"/>
                  <a:pt x="1022" y="380"/>
                </a:cubicBezTo>
                <a:cubicBezTo>
                  <a:pt x="1023" y="378"/>
                  <a:pt x="1031" y="375"/>
                  <a:pt x="1035" y="375"/>
                </a:cubicBezTo>
                <a:cubicBezTo>
                  <a:pt x="1036" y="375"/>
                  <a:pt x="1038" y="375"/>
                  <a:pt x="1040" y="375"/>
                </a:cubicBezTo>
                <a:cubicBezTo>
                  <a:pt x="1051" y="375"/>
                  <a:pt x="1073" y="375"/>
                  <a:pt x="1085" y="357"/>
                </a:cubicBezTo>
                <a:cubicBezTo>
                  <a:pt x="1087" y="354"/>
                  <a:pt x="1088" y="350"/>
                  <a:pt x="1088" y="346"/>
                </a:cubicBezTo>
                <a:cubicBezTo>
                  <a:pt x="1088" y="337"/>
                  <a:pt x="1080" y="333"/>
                  <a:pt x="1075" y="331"/>
                </a:cubicBezTo>
                <a:cubicBezTo>
                  <a:pt x="1068" y="329"/>
                  <a:pt x="1062" y="328"/>
                  <a:pt x="1057" y="328"/>
                </a:cubicBezTo>
                <a:cubicBezTo>
                  <a:pt x="1050" y="328"/>
                  <a:pt x="1045" y="326"/>
                  <a:pt x="1034" y="313"/>
                </a:cubicBezTo>
                <a:cubicBezTo>
                  <a:pt x="1032" y="311"/>
                  <a:pt x="1032" y="309"/>
                  <a:pt x="1032" y="308"/>
                </a:cubicBezTo>
                <a:cubicBezTo>
                  <a:pt x="1032" y="307"/>
                  <a:pt x="1033" y="305"/>
                  <a:pt x="1035" y="302"/>
                </a:cubicBezTo>
                <a:cubicBezTo>
                  <a:pt x="1037" y="299"/>
                  <a:pt x="1040" y="297"/>
                  <a:pt x="1040" y="290"/>
                </a:cubicBezTo>
                <a:cubicBezTo>
                  <a:pt x="1040" y="289"/>
                  <a:pt x="1040" y="288"/>
                  <a:pt x="1040" y="287"/>
                </a:cubicBezTo>
                <a:cubicBezTo>
                  <a:pt x="1039" y="285"/>
                  <a:pt x="1038" y="284"/>
                  <a:pt x="1037" y="282"/>
                </a:cubicBezTo>
                <a:cubicBezTo>
                  <a:pt x="1037" y="282"/>
                  <a:pt x="1037" y="282"/>
                  <a:pt x="1037" y="282"/>
                </a:cubicBezTo>
                <a:cubicBezTo>
                  <a:pt x="1038" y="282"/>
                  <a:pt x="1039" y="282"/>
                  <a:pt x="1040" y="282"/>
                </a:cubicBezTo>
                <a:cubicBezTo>
                  <a:pt x="1049" y="279"/>
                  <a:pt x="1050" y="272"/>
                  <a:pt x="1053" y="267"/>
                </a:cubicBezTo>
                <a:cubicBezTo>
                  <a:pt x="1054" y="265"/>
                  <a:pt x="1055" y="263"/>
                  <a:pt x="1055" y="262"/>
                </a:cubicBezTo>
                <a:cubicBezTo>
                  <a:pt x="1055" y="262"/>
                  <a:pt x="1055" y="262"/>
                  <a:pt x="1056" y="262"/>
                </a:cubicBezTo>
                <a:cubicBezTo>
                  <a:pt x="1060" y="261"/>
                  <a:pt x="1067" y="260"/>
                  <a:pt x="1074" y="260"/>
                </a:cubicBezTo>
                <a:cubicBezTo>
                  <a:pt x="1076" y="260"/>
                  <a:pt x="1079" y="260"/>
                  <a:pt x="1080" y="260"/>
                </a:cubicBezTo>
                <a:cubicBezTo>
                  <a:pt x="1082" y="261"/>
                  <a:pt x="1082" y="261"/>
                  <a:pt x="1082" y="261"/>
                </a:cubicBezTo>
                <a:cubicBezTo>
                  <a:pt x="1083" y="265"/>
                  <a:pt x="1084" y="267"/>
                  <a:pt x="1086" y="269"/>
                </a:cubicBezTo>
                <a:cubicBezTo>
                  <a:pt x="1087" y="272"/>
                  <a:pt x="1091" y="273"/>
                  <a:pt x="1094" y="273"/>
                </a:cubicBezTo>
                <a:cubicBezTo>
                  <a:pt x="1096" y="273"/>
                  <a:pt x="1098" y="272"/>
                  <a:pt x="1100" y="272"/>
                </a:cubicBezTo>
                <a:cubicBezTo>
                  <a:pt x="1101" y="272"/>
                  <a:pt x="1102" y="272"/>
                  <a:pt x="1103" y="272"/>
                </a:cubicBezTo>
                <a:cubicBezTo>
                  <a:pt x="1103" y="272"/>
                  <a:pt x="1104" y="273"/>
                  <a:pt x="1104" y="273"/>
                </a:cubicBezTo>
                <a:cubicBezTo>
                  <a:pt x="1113" y="272"/>
                  <a:pt x="1119" y="268"/>
                  <a:pt x="1123" y="263"/>
                </a:cubicBezTo>
                <a:cubicBezTo>
                  <a:pt x="1127" y="258"/>
                  <a:pt x="1130" y="253"/>
                  <a:pt x="1131" y="248"/>
                </a:cubicBezTo>
                <a:cubicBezTo>
                  <a:pt x="1131" y="248"/>
                  <a:pt x="1131" y="247"/>
                  <a:pt x="1131" y="247"/>
                </a:cubicBezTo>
                <a:cubicBezTo>
                  <a:pt x="1131" y="237"/>
                  <a:pt x="1122" y="228"/>
                  <a:pt x="1107" y="228"/>
                </a:cubicBezTo>
                <a:cubicBezTo>
                  <a:pt x="1106" y="228"/>
                  <a:pt x="1104" y="228"/>
                  <a:pt x="1102" y="228"/>
                </a:cubicBezTo>
                <a:cubicBezTo>
                  <a:pt x="1100" y="228"/>
                  <a:pt x="1096" y="229"/>
                  <a:pt x="1091" y="229"/>
                </a:cubicBezTo>
                <a:cubicBezTo>
                  <a:pt x="1083" y="229"/>
                  <a:pt x="1072" y="228"/>
                  <a:pt x="1062" y="228"/>
                </a:cubicBezTo>
                <a:cubicBezTo>
                  <a:pt x="1055" y="228"/>
                  <a:pt x="1048" y="228"/>
                  <a:pt x="1043" y="229"/>
                </a:cubicBezTo>
                <a:cubicBezTo>
                  <a:pt x="1038" y="230"/>
                  <a:pt x="1034" y="230"/>
                  <a:pt x="1029" y="234"/>
                </a:cubicBezTo>
                <a:cubicBezTo>
                  <a:pt x="1029" y="234"/>
                  <a:pt x="1029" y="234"/>
                  <a:pt x="1029" y="234"/>
                </a:cubicBezTo>
                <a:cubicBezTo>
                  <a:pt x="1025" y="239"/>
                  <a:pt x="1025" y="244"/>
                  <a:pt x="1025" y="249"/>
                </a:cubicBezTo>
                <a:cubicBezTo>
                  <a:pt x="1025" y="255"/>
                  <a:pt x="1025" y="261"/>
                  <a:pt x="1025" y="264"/>
                </a:cubicBezTo>
                <a:cubicBezTo>
                  <a:pt x="1024" y="266"/>
                  <a:pt x="1024" y="268"/>
                  <a:pt x="1024" y="269"/>
                </a:cubicBezTo>
                <a:cubicBezTo>
                  <a:pt x="1024" y="272"/>
                  <a:pt x="1025" y="275"/>
                  <a:pt x="1027" y="278"/>
                </a:cubicBezTo>
                <a:cubicBezTo>
                  <a:pt x="1028" y="278"/>
                  <a:pt x="1028" y="279"/>
                  <a:pt x="1029" y="280"/>
                </a:cubicBezTo>
                <a:cubicBezTo>
                  <a:pt x="1028" y="280"/>
                  <a:pt x="1028" y="280"/>
                  <a:pt x="1027" y="280"/>
                </a:cubicBezTo>
                <a:cubicBezTo>
                  <a:pt x="1020" y="280"/>
                  <a:pt x="1014" y="281"/>
                  <a:pt x="1008" y="281"/>
                </a:cubicBezTo>
                <a:cubicBezTo>
                  <a:pt x="1008" y="281"/>
                  <a:pt x="1008" y="281"/>
                  <a:pt x="1008" y="281"/>
                </a:cubicBezTo>
                <a:cubicBezTo>
                  <a:pt x="1008" y="280"/>
                  <a:pt x="1009" y="280"/>
                  <a:pt x="1011" y="278"/>
                </a:cubicBezTo>
                <a:cubicBezTo>
                  <a:pt x="1013" y="277"/>
                  <a:pt x="1017" y="274"/>
                  <a:pt x="1018" y="268"/>
                </a:cubicBezTo>
                <a:cubicBezTo>
                  <a:pt x="1019" y="263"/>
                  <a:pt x="1023" y="244"/>
                  <a:pt x="1023" y="244"/>
                </a:cubicBezTo>
                <a:cubicBezTo>
                  <a:pt x="1023" y="242"/>
                  <a:pt x="1023" y="241"/>
                  <a:pt x="1022" y="240"/>
                </a:cubicBezTo>
                <a:cubicBezTo>
                  <a:pt x="1022" y="240"/>
                  <a:pt x="1019" y="230"/>
                  <a:pt x="1008" y="229"/>
                </a:cubicBezTo>
                <a:cubicBezTo>
                  <a:pt x="1005" y="229"/>
                  <a:pt x="1003" y="230"/>
                  <a:pt x="1000" y="231"/>
                </a:cubicBezTo>
                <a:cubicBezTo>
                  <a:pt x="993" y="235"/>
                  <a:pt x="991" y="237"/>
                  <a:pt x="990" y="237"/>
                </a:cubicBezTo>
                <a:cubicBezTo>
                  <a:pt x="989" y="237"/>
                  <a:pt x="988" y="237"/>
                  <a:pt x="987" y="236"/>
                </a:cubicBezTo>
                <a:cubicBezTo>
                  <a:pt x="987" y="236"/>
                  <a:pt x="987" y="236"/>
                  <a:pt x="987" y="236"/>
                </a:cubicBezTo>
                <a:cubicBezTo>
                  <a:pt x="987" y="236"/>
                  <a:pt x="985" y="233"/>
                  <a:pt x="983" y="229"/>
                </a:cubicBezTo>
                <a:cubicBezTo>
                  <a:pt x="980" y="226"/>
                  <a:pt x="975" y="221"/>
                  <a:pt x="968" y="221"/>
                </a:cubicBezTo>
                <a:cubicBezTo>
                  <a:pt x="967" y="221"/>
                  <a:pt x="965" y="221"/>
                  <a:pt x="964" y="221"/>
                </a:cubicBezTo>
                <a:cubicBezTo>
                  <a:pt x="948" y="225"/>
                  <a:pt x="943" y="238"/>
                  <a:pt x="941" y="239"/>
                </a:cubicBezTo>
                <a:cubicBezTo>
                  <a:pt x="940" y="240"/>
                  <a:pt x="934" y="243"/>
                  <a:pt x="932" y="243"/>
                </a:cubicBezTo>
                <a:cubicBezTo>
                  <a:pt x="932" y="243"/>
                  <a:pt x="932" y="243"/>
                  <a:pt x="932" y="243"/>
                </a:cubicBezTo>
                <a:cubicBezTo>
                  <a:pt x="928" y="240"/>
                  <a:pt x="911" y="228"/>
                  <a:pt x="911" y="228"/>
                </a:cubicBezTo>
                <a:cubicBezTo>
                  <a:pt x="910" y="228"/>
                  <a:pt x="909" y="227"/>
                  <a:pt x="908" y="227"/>
                </a:cubicBezTo>
                <a:cubicBezTo>
                  <a:pt x="915" y="227"/>
                  <a:pt x="923" y="224"/>
                  <a:pt x="928" y="224"/>
                </a:cubicBezTo>
                <a:cubicBezTo>
                  <a:pt x="929" y="224"/>
                  <a:pt x="929" y="224"/>
                  <a:pt x="930" y="224"/>
                </a:cubicBezTo>
                <a:cubicBezTo>
                  <a:pt x="933" y="227"/>
                  <a:pt x="937" y="228"/>
                  <a:pt x="940" y="228"/>
                </a:cubicBezTo>
                <a:cubicBezTo>
                  <a:pt x="944" y="228"/>
                  <a:pt x="947" y="227"/>
                  <a:pt x="950" y="225"/>
                </a:cubicBezTo>
                <a:cubicBezTo>
                  <a:pt x="953" y="224"/>
                  <a:pt x="957" y="221"/>
                  <a:pt x="957" y="215"/>
                </a:cubicBezTo>
                <a:cubicBezTo>
                  <a:pt x="957" y="215"/>
                  <a:pt x="957" y="215"/>
                  <a:pt x="957" y="214"/>
                </a:cubicBezTo>
                <a:cubicBezTo>
                  <a:pt x="957" y="214"/>
                  <a:pt x="957" y="214"/>
                  <a:pt x="957" y="214"/>
                </a:cubicBezTo>
                <a:cubicBezTo>
                  <a:pt x="957" y="212"/>
                  <a:pt x="958" y="206"/>
                  <a:pt x="958" y="200"/>
                </a:cubicBezTo>
                <a:cubicBezTo>
                  <a:pt x="958" y="197"/>
                  <a:pt x="957" y="194"/>
                  <a:pt x="956" y="190"/>
                </a:cubicBezTo>
                <a:cubicBezTo>
                  <a:pt x="955" y="187"/>
                  <a:pt x="951" y="183"/>
                  <a:pt x="946" y="183"/>
                </a:cubicBezTo>
                <a:cubicBezTo>
                  <a:pt x="946" y="183"/>
                  <a:pt x="945" y="183"/>
                  <a:pt x="944" y="183"/>
                </a:cubicBezTo>
                <a:cubicBezTo>
                  <a:pt x="930" y="184"/>
                  <a:pt x="918" y="195"/>
                  <a:pt x="905" y="200"/>
                </a:cubicBezTo>
                <a:cubicBezTo>
                  <a:pt x="898" y="203"/>
                  <a:pt x="894" y="209"/>
                  <a:pt x="894" y="215"/>
                </a:cubicBezTo>
                <a:cubicBezTo>
                  <a:pt x="894" y="220"/>
                  <a:pt x="897" y="225"/>
                  <a:pt x="903" y="227"/>
                </a:cubicBezTo>
                <a:cubicBezTo>
                  <a:pt x="899" y="227"/>
                  <a:pt x="894" y="226"/>
                  <a:pt x="888" y="225"/>
                </a:cubicBezTo>
                <a:cubicBezTo>
                  <a:pt x="883" y="225"/>
                  <a:pt x="878" y="224"/>
                  <a:pt x="875" y="223"/>
                </a:cubicBezTo>
                <a:cubicBezTo>
                  <a:pt x="873" y="223"/>
                  <a:pt x="872" y="223"/>
                  <a:pt x="872" y="222"/>
                </a:cubicBezTo>
                <a:cubicBezTo>
                  <a:pt x="869" y="215"/>
                  <a:pt x="861" y="205"/>
                  <a:pt x="844" y="205"/>
                </a:cubicBezTo>
                <a:cubicBezTo>
                  <a:pt x="843" y="205"/>
                  <a:pt x="841" y="205"/>
                  <a:pt x="839" y="206"/>
                </a:cubicBezTo>
                <a:cubicBezTo>
                  <a:pt x="829" y="207"/>
                  <a:pt x="817" y="211"/>
                  <a:pt x="806" y="214"/>
                </a:cubicBezTo>
                <a:cubicBezTo>
                  <a:pt x="801" y="216"/>
                  <a:pt x="796" y="217"/>
                  <a:pt x="792" y="219"/>
                </a:cubicBezTo>
                <a:cubicBezTo>
                  <a:pt x="790" y="219"/>
                  <a:pt x="788" y="220"/>
                  <a:pt x="787" y="220"/>
                </a:cubicBezTo>
                <a:cubicBezTo>
                  <a:pt x="787" y="220"/>
                  <a:pt x="786" y="220"/>
                  <a:pt x="786" y="220"/>
                </a:cubicBezTo>
                <a:cubicBezTo>
                  <a:pt x="786" y="220"/>
                  <a:pt x="786" y="220"/>
                  <a:pt x="786" y="220"/>
                </a:cubicBezTo>
                <a:cubicBezTo>
                  <a:pt x="784" y="220"/>
                  <a:pt x="782" y="221"/>
                  <a:pt x="780" y="222"/>
                </a:cubicBezTo>
                <a:cubicBezTo>
                  <a:pt x="778" y="224"/>
                  <a:pt x="778" y="227"/>
                  <a:pt x="778" y="228"/>
                </a:cubicBezTo>
                <a:cubicBezTo>
                  <a:pt x="778" y="230"/>
                  <a:pt x="778" y="231"/>
                  <a:pt x="779" y="232"/>
                </a:cubicBezTo>
                <a:cubicBezTo>
                  <a:pt x="776" y="232"/>
                  <a:pt x="774" y="233"/>
                  <a:pt x="771" y="234"/>
                </a:cubicBezTo>
                <a:cubicBezTo>
                  <a:pt x="767" y="235"/>
                  <a:pt x="763" y="240"/>
                  <a:pt x="762" y="245"/>
                </a:cubicBezTo>
                <a:cubicBezTo>
                  <a:pt x="761" y="246"/>
                  <a:pt x="761" y="247"/>
                  <a:pt x="761" y="248"/>
                </a:cubicBezTo>
                <a:cubicBezTo>
                  <a:pt x="761" y="251"/>
                  <a:pt x="763" y="254"/>
                  <a:pt x="765" y="256"/>
                </a:cubicBezTo>
                <a:cubicBezTo>
                  <a:pt x="772" y="259"/>
                  <a:pt x="778" y="258"/>
                  <a:pt x="785" y="259"/>
                </a:cubicBezTo>
                <a:cubicBezTo>
                  <a:pt x="785" y="259"/>
                  <a:pt x="785" y="259"/>
                  <a:pt x="786" y="259"/>
                </a:cubicBezTo>
                <a:cubicBezTo>
                  <a:pt x="791" y="259"/>
                  <a:pt x="798" y="259"/>
                  <a:pt x="805" y="258"/>
                </a:cubicBezTo>
                <a:cubicBezTo>
                  <a:pt x="811" y="258"/>
                  <a:pt x="817" y="258"/>
                  <a:pt x="822" y="255"/>
                </a:cubicBezTo>
                <a:cubicBezTo>
                  <a:pt x="823" y="254"/>
                  <a:pt x="835" y="250"/>
                  <a:pt x="840" y="250"/>
                </a:cubicBezTo>
                <a:cubicBezTo>
                  <a:pt x="840" y="250"/>
                  <a:pt x="841" y="250"/>
                  <a:pt x="841" y="250"/>
                </a:cubicBezTo>
                <a:cubicBezTo>
                  <a:pt x="841" y="254"/>
                  <a:pt x="842" y="256"/>
                  <a:pt x="843" y="259"/>
                </a:cubicBezTo>
                <a:cubicBezTo>
                  <a:pt x="843" y="259"/>
                  <a:pt x="842" y="259"/>
                  <a:pt x="842" y="259"/>
                </a:cubicBezTo>
                <a:cubicBezTo>
                  <a:pt x="840" y="259"/>
                  <a:pt x="839" y="259"/>
                  <a:pt x="838" y="259"/>
                </a:cubicBezTo>
                <a:cubicBezTo>
                  <a:pt x="831" y="259"/>
                  <a:pt x="825" y="262"/>
                  <a:pt x="822" y="264"/>
                </a:cubicBezTo>
                <a:cubicBezTo>
                  <a:pt x="818" y="266"/>
                  <a:pt x="817" y="267"/>
                  <a:pt x="813" y="267"/>
                </a:cubicBezTo>
                <a:cubicBezTo>
                  <a:pt x="812" y="267"/>
                  <a:pt x="811" y="267"/>
                  <a:pt x="809" y="266"/>
                </a:cubicBezTo>
                <a:cubicBezTo>
                  <a:pt x="804" y="266"/>
                  <a:pt x="800" y="265"/>
                  <a:pt x="796" y="265"/>
                </a:cubicBezTo>
                <a:cubicBezTo>
                  <a:pt x="788" y="265"/>
                  <a:pt x="783" y="267"/>
                  <a:pt x="776" y="267"/>
                </a:cubicBezTo>
                <a:cubicBezTo>
                  <a:pt x="774" y="267"/>
                  <a:pt x="772" y="267"/>
                  <a:pt x="769" y="266"/>
                </a:cubicBezTo>
                <a:cubicBezTo>
                  <a:pt x="763" y="266"/>
                  <a:pt x="758" y="265"/>
                  <a:pt x="753" y="265"/>
                </a:cubicBezTo>
                <a:cubicBezTo>
                  <a:pt x="749" y="265"/>
                  <a:pt x="745" y="266"/>
                  <a:pt x="742" y="268"/>
                </a:cubicBezTo>
                <a:cubicBezTo>
                  <a:pt x="738" y="270"/>
                  <a:pt x="735" y="274"/>
                  <a:pt x="734" y="279"/>
                </a:cubicBezTo>
                <a:cubicBezTo>
                  <a:pt x="733" y="284"/>
                  <a:pt x="731" y="290"/>
                  <a:pt x="729" y="296"/>
                </a:cubicBezTo>
                <a:cubicBezTo>
                  <a:pt x="728" y="298"/>
                  <a:pt x="727" y="300"/>
                  <a:pt x="726" y="301"/>
                </a:cubicBezTo>
                <a:cubicBezTo>
                  <a:pt x="726" y="301"/>
                  <a:pt x="725" y="302"/>
                  <a:pt x="725" y="302"/>
                </a:cubicBezTo>
                <a:cubicBezTo>
                  <a:pt x="722" y="302"/>
                  <a:pt x="719" y="303"/>
                  <a:pt x="717" y="304"/>
                </a:cubicBezTo>
                <a:cubicBezTo>
                  <a:pt x="714" y="306"/>
                  <a:pt x="712" y="309"/>
                  <a:pt x="711" y="314"/>
                </a:cubicBezTo>
                <a:cubicBezTo>
                  <a:pt x="711" y="318"/>
                  <a:pt x="715" y="322"/>
                  <a:pt x="718" y="323"/>
                </a:cubicBezTo>
                <a:cubicBezTo>
                  <a:pt x="722" y="325"/>
                  <a:pt x="726" y="326"/>
                  <a:pt x="733" y="326"/>
                </a:cubicBezTo>
                <a:cubicBezTo>
                  <a:pt x="743" y="327"/>
                  <a:pt x="742" y="329"/>
                  <a:pt x="744" y="331"/>
                </a:cubicBezTo>
                <a:cubicBezTo>
                  <a:pt x="744" y="332"/>
                  <a:pt x="746" y="335"/>
                  <a:pt x="749" y="337"/>
                </a:cubicBezTo>
                <a:cubicBezTo>
                  <a:pt x="752" y="339"/>
                  <a:pt x="756" y="340"/>
                  <a:pt x="761" y="340"/>
                </a:cubicBezTo>
                <a:cubicBezTo>
                  <a:pt x="762" y="340"/>
                  <a:pt x="763" y="340"/>
                  <a:pt x="764" y="340"/>
                </a:cubicBezTo>
                <a:cubicBezTo>
                  <a:pt x="775" y="339"/>
                  <a:pt x="785" y="338"/>
                  <a:pt x="793" y="337"/>
                </a:cubicBezTo>
                <a:cubicBezTo>
                  <a:pt x="802" y="335"/>
                  <a:pt x="810" y="331"/>
                  <a:pt x="814" y="322"/>
                </a:cubicBezTo>
                <a:cubicBezTo>
                  <a:pt x="814" y="321"/>
                  <a:pt x="815" y="320"/>
                  <a:pt x="815" y="319"/>
                </a:cubicBezTo>
                <a:cubicBezTo>
                  <a:pt x="821" y="328"/>
                  <a:pt x="834" y="347"/>
                  <a:pt x="835" y="347"/>
                </a:cubicBezTo>
                <a:cubicBezTo>
                  <a:pt x="835" y="348"/>
                  <a:pt x="835" y="348"/>
                  <a:pt x="835" y="348"/>
                </a:cubicBezTo>
                <a:cubicBezTo>
                  <a:pt x="836" y="348"/>
                  <a:pt x="844" y="357"/>
                  <a:pt x="851" y="362"/>
                </a:cubicBezTo>
                <a:cubicBezTo>
                  <a:pt x="850" y="362"/>
                  <a:pt x="849" y="363"/>
                  <a:pt x="848" y="363"/>
                </a:cubicBezTo>
                <a:cubicBezTo>
                  <a:pt x="848" y="363"/>
                  <a:pt x="847" y="363"/>
                  <a:pt x="846" y="362"/>
                </a:cubicBezTo>
                <a:cubicBezTo>
                  <a:pt x="839" y="357"/>
                  <a:pt x="832" y="356"/>
                  <a:pt x="825" y="354"/>
                </a:cubicBezTo>
                <a:cubicBezTo>
                  <a:pt x="818" y="353"/>
                  <a:pt x="813" y="351"/>
                  <a:pt x="811" y="349"/>
                </a:cubicBezTo>
                <a:cubicBezTo>
                  <a:pt x="806" y="345"/>
                  <a:pt x="800" y="343"/>
                  <a:pt x="793" y="342"/>
                </a:cubicBezTo>
                <a:cubicBezTo>
                  <a:pt x="786" y="341"/>
                  <a:pt x="778" y="341"/>
                  <a:pt x="771" y="341"/>
                </a:cubicBezTo>
                <a:cubicBezTo>
                  <a:pt x="765" y="341"/>
                  <a:pt x="760" y="341"/>
                  <a:pt x="757" y="342"/>
                </a:cubicBezTo>
                <a:cubicBezTo>
                  <a:pt x="756" y="342"/>
                  <a:pt x="755" y="342"/>
                  <a:pt x="755" y="342"/>
                </a:cubicBezTo>
                <a:cubicBezTo>
                  <a:pt x="751" y="342"/>
                  <a:pt x="746" y="341"/>
                  <a:pt x="742" y="340"/>
                </a:cubicBezTo>
                <a:cubicBezTo>
                  <a:pt x="737" y="338"/>
                  <a:pt x="733" y="337"/>
                  <a:pt x="729" y="337"/>
                </a:cubicBezTo>
                <a:cubicBezTo>
                  <a:pt x="725" y="337"/>
                  <a:pt x="723" y="339"/>
                  <a:pt x="721" y="340"/>
                </a:cubicBezTo>
                <a:cubicBezTo>
                  <a:pt x="717" y="342"/>
                  <a:pt x="713" y="345"/>
                  <a:pt x="710" y="348"/>
                </a:cubicBezTo>
                <a:cubicBezTo>
                  <a:pt x="708" y="344"/>
                  <a:pt x="706" y="340"/>
                  <a:pt x="704" y="337"/>
                </a:cubicBezTo>
                <a:cubicBezTo>
                  <a:pt x="703" y="335"/>
                  <a:pt x="700" y="332"/>
                  <a:pt x="696" y="332"/>
                </a:cubicBezTo>
                <a:cubicBezTo>
                  <a:pt x="690" y="333"/>
                  <a:pt x="688" y="336"/>
                  <a:pt x="686" y="338"/>
                </a:cubicBezTo>
                <a:cubicBezTo>
                  <a:pt x="685" y="339"/>
                  <a:pt x="684" y="340"/>
                  <a:pt x="683" y="341"/>
                </a:cubicBezTo>
                <a:cubicBezTo>
                  <a:pt x="683" y="341"/>
                  <a:pt x="683" y="341"/>
                  <a:pt x="682" y="341"/>
                </a:cubicBezTo>
                <a:cubicBezTo>
                  <a:pt x="679" y="340"/>
                  <a:pt x="669" y="334"/>
                  <a:pt x="658" y="334"/>
                </a:cubicBezTo>
                <a:cubicBezTo>
                  <a:pt x="654" y="334"/>
                  <a:pt x="651" y="335"/>
                  <a:pt x="647" y="336"/>
                </a:cubicBezTo>
                <a:cubicBezTo>
                  <a:pt x="640" y="339"/>
                  <a:pt x="636" y="342"/>
                  <a:pt x="634" y="344"/>
                </a:cubicBezTo>
                <a:cubicBezTo>
                  <a:pt x="632" y="345"/>
                  <a:pt x="631" y="346"/>
                  <a:pt x="625" y="346"/>
                </a:cubicBezTo>
                <a:cubicBezTo>
                  <a:pt x="623" y="346"/>
                  <a:pt x="621" y="346"/>
                  <a:pt x="619" y="346"/>
                </a:cubicBezTo>
                <a:cubicBezTo>
                  <a:pt x="602" y="345"/>
                  <a:pt x="597" y="341"/>
                  <a:pt x="589" y="341"/>
                </a:cubicBezTo>
                <a:cubicBezTo>
                  <a:pt x="587" y="341"/>
                  <a:pt x="586" y="341"/>
                  <a:pt x="584" y="342"/>
                </a:cubicBezTo>
                <a:cubicBezTo>
                  <a:pt x="577" y="343"/>
                  <a:pt x="577" y="343"/>
                  <a:pt x="577" y="343"/>
                </a:cubicBezTo>
                <a:cubicBezTo>
                  <a:pt x="574" y="344"/>
                  <a:pt x="572" y="347"/>
                  <a:pt x="572" y="350"/>
                </a:cubicBezTo>
                <a:cubicBezTo>
                  <a:pt x="572" y="350"/>
                  <a:pt x="572" y="352"/>
                  <a:pt x="567" y="356"/>
                </a:cubicBezTo>
                <a:cubicBezTo>
                  <a:pt x="564" y="358"/>
                  <a:pt x="562" y="360"/>
                  <a:pt x="559" y="361"/>
                </a:cubicBezTo>
                <a:cubicBezTo>
                  <a:pt x="559" y="362"/>
                  <a:pt x="558" y="363"/>
                  <a:pt x="557" y="363"/>
                </a:cubicBezTo>
                <a:cubicBezTo>
                  <a:pt x="557" y="363"/>
                  <a:pt x="557" y="363"/>
                  <a:pt x="557" y="363"/>
                </a:cubicBezTo>
                <a:cubicBezTo>
                  <a:pt x="556" y="363"/>
                  <a:pt x="556" y="363"/>
                  <a:pt x="555" y="362"/>
                </a:cubicBezTo>
                <a:cubicBezTo>
                  <a:pt x="549" y="352"/>
                  <a:pt x="541" y="350"/>
                  <a:pt x="539" y="349"/>
                </a:cubicBezTo>
                <a:cubicBezTo>
                  <a:pt x="539" y="349"/>
                  <a:pt x="537" y="348"/>
                  <a:pt x="533" y="346"/>
                </a:cubicBezTo>
                <a:cubicBezTo>
                  <a:pt x="530" y="344"/>
                  <a:pt x="525" y="343"/>
                  <a:pt x="519" y="343"/>
                </a:cubicBezTo>
                <a:cubicBezTo>
                  <a:pt x="516" y="343"/>
                  <a:pt x="512" y="343"/>
                  <a:pt x="508" y="345"/>
                </a:cubicBezTo>
                <a:cubicBezTo>
                  <a:pt x="506" y="345"/>
                  <a:pt x="503" y="345"/>
                  <a:pt x="501" y="345"/>
                </a:cubicBezTo>
                <a:cubicBezTo>
                  <a:pt x="494" y="345"/>
                  <a:pt x="486" y="344"/>
                  <a:pt x="480" y="342"/>
                </a:cubicBezTo>
                <a:cubicBezTo>
                  <a:pt x="473" y="340"/>
                  <a:pt x="469" y="339"/>
                  <a:pt x="464" y="338"/>
                </a:cubicBezTo>
                <a:cubicBezTo>
                  <a:pt x="460" y="339"/>
                  <a:pt x="415" y="335"/>
                  <a:pt x="407" y="333"/>
                </a:cubicBezTo>
                <a:cubicBezTo>
                  <a:pt x="400" y="331"/>
                  <a:pt x="389" y="330"/>
                  <a:pt x="378" y="330"/>
                </a:cubicBezTo>
                <a:cubicBezTo>
                  <a:pt x="371" y="330"/>
                  <a:pt x="364" y="330"/>
                  <a:pt x="359" y="331"/>
                </a:cubicBezTo>
                <a:cubicBezTo>
                  <a:pt x="352" y="332"/>
                  <a:pt x="334" y="333"/>
                  <a:pt x="328" y="333"/>
                </a:cubicBezTo>
                <a:cubicBezTo>
                  <a:pt x="326" y="331"/>
                  <a:pt x="323" y="329"/>
                  <a:pt x="320" y="326"/>
                </a:cubicBezTo>
                <a:cubicBezTo>
                  <a:pt x="317" y="325"/>
                  <a:pt x="314" y="323"/>
                  <a:pt x="312" y="321"/>
                </a:cubicBezTo>
                <a:cubicBezTo>
                  <a:pt x="309" y="320"/>
                  <a:pt x="308" y="318"/>
                  <a:pt x="303" y="318"/>
                </a:cubicBezTo>
                <a:cubicBezTo>
                  <a:pt x="300" y="318"/>
                  <a:pt x="298" y="319"/>
                  <a:pt x="295" y="320"/>
                </a:cubicBezTo>
                <a:cubicBezTo>
                  <a:pt x="293" y="321"/>
                  <a:pt x="290" y="321"/>
                  <a:pt x="288" y="321"/>
                </a:cubicBezTo>
                <a:cubicBezTo>
                  <a:pt x="286" y="321"/>
                  <a:pt x="286" y="321"/>
                  <a:pt x="285" y="320"/>
                </a:cubicBezTo>
                <a:cubicBezTo>
                  <a:pt x="277" y="311"/>
                  <a:pt x="266" y="307"/>
                  <a:pt x="265" y="307"/>
                </a:cubicBezTo>
                <a:cubicBezTo>
                  <a:pt x="264" y="306"/>
                  <a:pt x="262" y="306"/>
                  <a:pt x="260" y="307"/>
                </a:cubicBezTo>
                <a:cubicBezTo>
                  <a:pt x="259" y="307"/>
                  <a:pt x="257" y="309"/>
                  <a:pt x="257" y="311"/>
                </a:cubicBezTo>
                <a:cubicBezTo>
                  <a:pt x="257" y="311"/>
                  <a:pt x="256" y="314"/>
                  <a:pt x="254" y="318"/>
                </a:cubicBezTo>
                <a:cubicBezTo>
                  <a:pt x="252" y="322"/>
                  <a:pt x="249" y="325"/>
                  <a:pt x="247" y="326"/>
                </a:cubicBezTo>
                <a:cubicBezTo>
                  <a:pt x="241" y="328"/>
                  <a:pt x="227" y="332"/>
                  <a:pt x="222" y="332"/>
                </a:cubicBezTo>
                <a:cubicBezTo>
                  <a:pt x="222" y="332"/>
                  <a:pt x="222" y="332"/>
                  <a:pt x="222" y="332"/>
                </a:cubicBezTo>
                <a:cubicBezTo>
                  <a:pt x="220" y="331"/>
                  <a:pt x="218" y="331"/>
                  <a:pt x="217" y="331"/>
                </a:cubicBezTo>
                <a:cubicBezTo>
                  <a:pt x="211" y="331"/>
                  <a:pt x="203" y="334"/>
                  <a:pt x="195" y="337"/>
                </a:cubicBezTo>
                <a:cubicBezTo>
                  <a:pt x="187" y="340"/>
                  <a:pt x="180" y="343"/>
                  <a:pt x="180" y="343"/>
                </a:cubicBezTo>
                <a:cubicBezTo>
                  <a:pt x="179" y="345"/>
                  <a:pt x="179" y="345"/>
                  <a:pt x="179" y="345"/>
                </a:cubicBezTo>
                <a:cubicBezTo>
                  <a:pt x="179" y="345"/>
                  <a:pt x="174" y="349"/>
                  <a:pt x="169" y="353"/>
                </a:cubicBezTo>
                <a:cubicBezTo>
                  <a:pt x="167" y="355"/>
                  <a:pt x="164" y="357"/>
                  <a:pt x="162" y="359"/>
                </a:cubicBezTo>
                <a:cubicBezTo>
                  <a:pt x="161" y="360"/>
                  <a:pt x="160" y="360"/>
                  <a:pt x="159" y="360"/>
                </a:cubicBezTo>
                <a:cubicBezTo>
                  <a:pt x="159" y="360"/>
                  <a:pt x="159" y="360"/>
                  <a:pt x="159" y="360"/>
                </a:cubicBezTo>
                <a:cubicBezTo>
                  <a:pt x="155" y="359"/>
                  <a:pt x="149" y="358"/>
                  <a:pt x="143" y="358"/>
                </a:cubicBezTo>
                <a:cubicBezTo>
                  <a:pt x="141" y="358"/>
                  <a:pt x="139" y="359"/>
                  <a:pt x="136" y="359"/>
                </a:cubicBezTo>
                <a:cubicBezTo>
                  <a:pt x="134" y="360"/>
                  <a:pt x="130" y="362"/>
                  <a:pt x="130" y="367"/>
                </a:cubicBezTo>
                <a:cubicBezTo>
                  <a:pt x="130" y="369"/>
                  <a:pt x="130" y="370"/>
                  <a:pt x="131" y="371"/>
                </a:cubicBezTo>
                <a:cubicBezTo>
                  <a:pt x="131" y="372"/>
                  <a:pt x="131" y="377"/>
                  <a:pt x="134" y="383"/>
                </a:cubicBezTo>
                <a:cubicBezTo>
                  <a:pt x="138" y="389"/>
                  <a:pt x="145" y="393"/>
                  <a:pt x="156" y="393"/>
                </a:cubicBezTo>
                <a:cubicBezTo>
                  <a:pt x="165" y="393"/>
                  <a:pt x="169" y="394"/>
                  <a:pt x="171" y="396"/>
                </a:cubicBezTo>
                <a:cubicBezTo>
                  <a:pt x="174" y="398"/>
                  <a:pt x="177" y="401"/>
                  <a:pt x="183" y="403"/>
                </a:cubicBezTo>
                <a:cubicBezTo>
                  <a:pt x="187" y="404"/>
                  <a:pt x="190" y="404"/>
                  <a:pt x="191" y="404"/>
                </a:cubicBezTo>
                <a:cubicBezTo>
                  <a:pt x="192" y="405"/>
                  <a:pt x="194" y="406"/>
                  <a:pt x="198" y="410"/>
                </a:cubicBezTo>
                <a:cubicBezTo>
                  <a:pt x="200" y="412"/>
                  <a:pt x="201" y="414"/>
                  <a:pt x="202" y="415"/>
                </a:cubicBezTo>
                <a:cubicBezTo>
                  <a:pt x="202" y="415"/>
                  <a:pt x="201" y="415"/>
                  <a:pt x="201" y="415"/>
                </a:cubicBezTo>
                <a:cubicBezTo>
                  <a:pt x="191" y="414"/>
                  <a:pt x="179" y="410"/>
                  <a:pt x="174" y="405"/>
                </a:cubicBezTo>
                <a:cubicBezTo>
                  <a:pt x="167" y="398"/>
                  <a:pt x="167" y="398"/>
                  <a:pt x="167" y="398"/>
                </a:cubicBezTo>
                <a:cubicBezTo>
                  <a:pt x="165" y="396"/>
                  <a:pt x="162" y="395"/>
                  <a:pt x="159" y="397"/>
                </a:cubicBezTo>
                <a:cubicBezTo>
                  <a:pt x="147" y="403"/>
                  <a:pt x="147" y="403"/>
                  <a:pt x="147" y="403"/>
                </a:cubicBezTo>
                <a:cubicBezTo>
                  <a:pt x="128" y="405"/>
                  <a:pt x="107" y="415"/>
                  <a:pt x="107" y="416"/>
                </a:cubicBezTo>
                <a:cubicBezTo>
                  <a:pt x="104" y="417"/>
                  <a:pt x="102" y="421"/>
                  <a:pt x="104" y="424"/>
                </a:cubicBezTo>
                <a:cubicBezTo>
                  <a:pt x="104" y="424"/>
                  <a:pt x="110" y="438"/>
                  <a:pt x="123" y="449"/>
                </a:cubicBezTo>
                <a:cubicBezTo>
                  <a:pt x="136" y="459"/>
                  <a:pt x="160" y="458"/>
                  <a:pt x="164" y="459"/>
                </a:cubicBezTo>
                <a:cubicBezTo>
                  <a:pt x="164" y="459"/>
                  <a:pt x="164" y="459"/>
                  <a:pt x="164" y="459"/>
                </a:cubicBezTo>
                <a:cubicBezTo>
                  <a:pt x="159" y="461"/>
                  <a:pt x="154" y="464"/>
                  <a:pt x="149" y="468"/>
                </a:cubicBezTo>
                <a:cubicBezTo>
                  <a:pt x="145" y="472"/>
                  <a:pt x="141" y="474"/>
                  <a:pt x="138" y="477"/>
                </a:cubicBezTo>
                <a:cubicBezTo>
                  <a:pt x="134" y="480"/>
                  <a:pt x="130" y="484"/>
                  <a:pt x="130" y="491"/>
                </a:cubicBezTo>
                <a:cubicBezTo>
                  <a:pt x="130" y="494"/>
                  <a:pt x="131" y="496"/>
                  <a:pt x="132" y="499"/>
                </a:cubicBezTo>
                <a:cubicBezTo>
                  <a:pt x="134" y="504"/>
                  <a:pt x="137" y="508"/>
                  <a:pt x="141" y="513"/>
                </a:cubicBezTo>
                <a:cubicBezTo>
                  <a:pt x="139" y="512"/>
                  <a:pt x="138" y="512"/>
                  <a:pt x="136" y="512"/>
                </a:cubicBezTo>
                <a:cubicBezTo>
                  <a:pt x="135" y="512"/>
                  <a:pt x="135" y="512"/>
                  <a:pt x="135" y="512"/>
                </a:cubicBezTo>
                <a:cubicBezTo>
                  <a:pt x="131" y="512"/>
                  <a:pt x="129" y="512"/>
                  <a:pt x="127" y="513"/>
                </a:cubicBezTo>
                <a:cubicBezTo>
                  <a:pt x="124" y="514"/>
                  <a:pt x="123" y="515"/>
                  <a:pt x="117" y="517"/>
                </a:cubicBezTo>
                <a:cubicBezTo>
                  <a:pt x="115" y="517"/>
                  <a:pt x="112" y="521"/>
                  <a:pt x="112" y="524"/>
                </a:cubicBezTo>
                <a:cubicBezTo>
                  <a:pt x="112" y="528"/>
                  <a:pt x="114" y="530"/>
                  <a:pt x="115" y="532"/>
                </a:cubicBezTo>
                <a:cubicBezTo>
                  <a:pt x="117" y="534"/>
                  <a:pt x="120" y="536"/>
                  <a:pt x="123" y="538"/>
                </a:cubicBezTo>
                <a:cubicBezTo>
                  <a:pt x="126" y="539"/>
                  <a:pt x="129" y="541"/>
                  <a:pt x="133" y="541"/>
                </a:cubicBezTo>
                <a:cubicBezTo>
                  <a:pt x="139" y="541"/>
                  <a:pt x="141" y="537"/>
                  <a:pt x="143" y="534"/>
                </a:cubicBezTo>
                <a:cubicBezTo>
                  <a:pt x="146" y="531"/>
                  <a:pt x="147" y="527"/>
                  <a:pt x="147" y="523"/>
                </a:cubicBezTo>
                <a:cubicBezTo>
                  <a:pt x="147" y="522"/>
                  <a:pt x="147" y="521"/>
                  <a:pt x="147" y="520"/>
                </a:cubicBezTo>
                <a:cubicBezTo>
                  <a:pt x="150" y="523"/>
                  <a:pt x="152" y="525"/>
                  <a:pt x="153" y="527"/>
                </a:cubicBezTo>
                <a:cubicBezTo>
                  <a:pt x="154" y="529"/>
                  <a:pt x="155" y="529"/>
                  <a:pt x="155" y="530"/>
                </a:cubicBezTo>
                <a:cubicBezTo>
                  <a:pt x="156" y="531"/>
                  <a:pt x="156" y="531"/>
                  <a:pt x="156" y="531"/>
                </a:cubicBezTo>
                <a:cubicBezTo>
                  <a:pt x="156" y="536"/>
                  <a:pt x="163" y="540"/>
                  <a:pt x="166" y="539"/>
                </a:cubicBezTo>
                <a:cubicBezTo>
                  <a:pt x="171" y="539"/>
                  <a:pt x="176" y="536"/>
                  <a:pt x="181" y="533"/>
                </a:cubicBezTo>
                <a:cubicBezTo>
                  <a:pt x="186" y="530"/>
                  <a:pt x="190" y="527"/>
                  <a:pt x="192" y="522"/>
                </a:cubicBezTo>
                <a:cubicBezTo>
                  <a:pt x="192" y="523"/>
                  <a:pt x="192" y="525"/>
                  <a:pt x="192" y="526"/>
                </a:cubicBezTo>
                <a:cubicBezTo>
                  <a:pt x="191" y="528"/>
                  <a:pt x="191" y="530"/>
                  <a:pt x="191" y="532"/>
                </a:cubicBezTo>
                <a:cubicBezTo>
                  <a:pt x="191" y="540"/>
                  <a:pt x="196" y="546"/>
                  <a:pt x="200" y="549"/>
                </a:cubicBezTo>
                <a:cubicBezTo>
                  <a:pt x="205" y="552"/>
                  <a:pt x="209" y="553"/>
                  <a:pt x="209" y="553"/>
                </a:cubicBezTo>
                <a:cubicBezTo>
                  <a:pt x="212" y="553"/>
                  <a:pt x="215" y="552"/>
                  <a:pt x="216" y="549"/>
                </a:cubicBezTo>
                <a:cubicBezTo>
                  <a:pt x="216" y="549"/>
                  <a:pt x="217" y="546"/>
                  <a:pt x="219" y="544"/>
                </a:cubicBezTo>
                <a:cubicBezTo>
                  <a:pt x="219" y="543"/>
                  <a:pt x="220" y="543"/>
                  <a:pt x="220" y="542"/>
                </a:cubicBezTo>
                <a:cubicBezTo>
                  <a:pt x="222" y="544"/>
                  <a:pt x="224" y="546"/>
                  <a:pt x="226" y="548"/>
                </a:cubicBezTo>
                <a:cubicBezTo>
                  <a:pt x="229" y="552"/>
                  <a:pt x="232" y="555"/>
                  <a:pt x="232" y="555"/>
                </a:cubicBezTo>
                <a:cubicBezTo>
                  <a:pt x="235" y="558"/>
                  <a:pt x="239" y="558"/>
                  <a:pt x="241" y="556"/>
                </a:cubicBezTo>
                <a:cubicBezTo>
                  <a:pt x="241" y="556"/>
                  <a:pt x="243" y="554"/>
                  <a:pt x="246" y="553"/>
                </a:cubicBezTo>
                <a:cubicBezTo>
                  <a:pt x="248" y="551"/>
                  <a:pt x="251" y="550"/>
                  <a:pt x="253" y="550"/>
                </a:cubicBezTo>
                <a:cubicBezTo>
                  <a:pt x="253" y="550"/>
                  <a:pt x="253" y="550"/>
                  <a:pt x="253" y="550"/>
                </a:cubicBezTo>
                <a:cubicBezTo>
                  <a:pt x="253" y="551"/>
                  <a:pt x="252" y="553"/>
                  <a:pt x="249" y="555"/>
                </a:cubicBezTo>
                <a:cubicBezTo>
                  <a:pt x="247" y="557"/>
                  <a:pt x="243" y="560"/>
                  <a:pt x="240" y="561"/>
                </a:cubicBezTo>
                <a:cubicBezTo>
                  <a:pt x="237" y="563"/>
                  <a:pt x="228" y="567"/>
                  <a:pt x="220" y="571"/>
                </a:cubicBezTo>
                <a:cubicBezTo>
                  <a:pt x="211" y="576"/>
                  <a:pt x="203" y="579"/>
                  <a:pt x="199" y="582"/>
                </a:cubicBezTo>
                <a:cubicBezTo>
                  <a:pt x="197" y="584"/>
                  <a:pt x="189" y="589"/>
                  <a:pt x="182" y="592"/>
                </a:cubicBezTo>
                <a:cubicBezTo>
                  <a:pt x="179" y="594"/>
                  <a:pt x="175" y="596"/>
                  <a:pt x="172" y="597"/>
                </a:cubicBezTo>
                <a:cubicBezTo>
                  <a:pt x="171" y="598"/>
                  <a:pt x="169" y="598"/>
                  <a:pt x="168" y="598"/>
                </a:cubicBezTo>
                <a:cubicBezTo>
                  <a:pt x="168" y="599"/>
                  <a:pt x="168" y="599"/>
                  <a:pt x="167" y="599"/>
                </a:cubicBezTo>
                <a:cubicBezTo>
                  <a:pt x="167" y="599"/>
                  <a:pt x="167" y="599"/>
                  <a:pt x="167" y="599"/>
                </a:cubicBezTo>
                <a:cubicBezTo>
                  <a:pt x="162" y="599"/>
                  <a:pt x="159" y="602"/>
                  <a:pt x="158" y="605"/>
                </a:cubicBezTo>
                <a:cubicBezTo>
                  <a:pt x="156" y="608"/>
                  <a:pt x="156" y="611"/>
                  <a:pt x="156" y="614"/>
                </a:cubicBezTo>
                <a:cubicBezTo>
                  <a:pt x="156" y="617"/>
                  <a:pt x="156" y="620"/>
                  <a:pt x="158" y="623"/>
                </a:cubicBezTo>
                <a:cubicBezTo>
                  <a:pt x="160" y="626"/>
                  <a:pt x="164" y="628"/>
                  <a:pt x="168" y="628"/>
                </a:cubicBezTo>
                <a:cubicBezTo>
                  <a:pt x="169" y="628"/>
                  <a:pt x="170" y="628"/>
                  <a:pt x="170" y="628"/>
                </a:cubicBezTo>
                <a:cubicBezTo>
                  <a:pt x="184" y="626"/>
                  <a:pt x="213" y="613"/>
                  <a:pt x="223" y="608"/>
                </a:cubicBezTo>
                <a:cubicBezTo>
                  <a:pt x="223" y="608"/>
                  <a:pt x="224" y="608"/>
                  <a:pt x="224" y="608"/>
                </a:cubicBezTo>
                <a:cubicBezTo>
                  <a:pt x="224" y="608"/>
                  <a:pt x="224" y="608"/>
                  <a:pt x="224" y="608"/>
                </a:cubicBezTo>
                <a:cubicBezTo>
                  <a:pt x="224" y="608"/>
                  <a:pt x="224" y="608"/>
                  <a:pt x="225" y="608"/>
                </a:cubicBezTo>
                <a:cubicBezTo>
                  <a:pt x="226" y="608"/>
                  <a:pt x="228" y="608"/>
                  <a:pt x="230" y="608"/>
                </a:cubicBezTo>
                <a:cubicBezTo>
                  <a:pt x="235" y="608"/>
                  <a:pt x="240" y="606"/>
                  <a:pt x="250" y="600"/>
                </a:cubicBezTo>
                <a:cubicBezTo>
                  <a:pt x="261" y="594"/>
                  <a:pt x="270" y="588"/>
                  <a:pt x="276" y="584"/>
                </a:cubicBezTo>
                <a:cubicBezTo>
                  <a:pt x="279" y="582"/>
                  <a:pt x="282" y="580"/>
                  <a:pt x="284" y="579"/>
                </a:cubicBezTo>
                <a:cubicBezTo>
                  <a:pt x="286" y="578"/>
                  <a:pt x="287" y="578"/>
                  <a:pt x="287" y="578"/>
                </a:cubicBezTo>
                <a:cubicBezTo>
                  <a:pt x="287" y="578"/>
                  <a:pt x="288" y="578"/>
                  <a:pt x="288" y="578"/>
                </a:cubicBezTo>
                <a:cubicBezTo>
                  <a:pt x="290" y="580"/>
                  <a:pt x="294" y="589"/>
                  <a:pt x="304" y="592"/>
                </a:cubicBezTo>
                <a:cubicBezTo>
                  <a:pt x="306" y="593"/>
                  <a:pt x="307" y="593"/>
                  <a:pt x="309" y="593"/>
                </a:cubicBezTo>
                <a:cubicBezTo>
                  <a:pt x="322" y="592"/>
                  <a:pt x="330" y="581"/>
                  <a:pt x="334" y="578"/>
                </a:cubicBezTo>
                <a:cubicBezTo>
                  <a:pt x="341" y="572"/>
                  <a:pt x="344" y="563"/>
                  <a:pt x="345" y="556"/>
                </a:cubicBezTo>
                <a:cubicBezTo>
                  <a:pt x="345" y="554"/>
                  <a:pt x="344" y="552"/>
                  <a:pt x="343" y="550"/>
                </a:cubicBezTo>
                <a:cubicBezTo>
                  <a:pt x="342" y="548"/>
                  <a:pt x="339" y="546"/>
                  <a:pt x="336" y="546"/>
                </a:cubicBezTo>
                <a:cubicBezTo>
                  <a:pt x="335" y="546"/>
                  <a:pt x="334" y="546"/>
                  <a:pt x="334" y="546"/>
                </a:cubicBezTo>
                <a:cubicBezTo>
                  <a:pt x="333" y="546"/>
                  <a:pt x="332" y="546"/>
                  <a:pt x="330" y="546"/>
                </a:cubicBezTo>
                <a:cubicBezTo>
                  <a:pt x="333" y="543"/>
                  <a:pt x="336" y="539"/>
                  <a:pt x="337" y="533"/>
                </a:cubicBezTo>
                <a:cubicBezTo>
                  <a:pt x="337" y="528"/>
                  <a:pt x="339" y="521"/>
                  <a:pt x="342" y="517"/>
                </a:cubicBezTo>
                <a:cubicBezTo>
                  <a:pt x="342" y="519"/>
                  <a:pt x="341" y="521"/>
                  <a:pt x="340" y="524"/>
                </a:cubicBezTo>
                <a:cubicBezTo>
                  <a:pt x="339" y="527"/>
                  <a:pt x="339" y="529"/>
                  <a:pt x="339" y="532"/>
                </a:cubicBezTo>
                <a:cubicBezTo>
                  <a:pt x="339" y="535"/>
                  <a:pt x="340" y="538"/>
                  <a:pt x="342" y="540"/>
                </a:cubicBezTo>
                <a:cubicBezTo>
                  <a:pt x="345" y="543"/>
                  <a:pt x="348" y="543"/>
                  <a:pt x="350" y="543"/>
                </a:cubicBezTo>
                <a:cubicBezTo>
                  <a:pt x="358" y="543"/>
                  <a:pt x="365" y="538"/>
                  <a:pt x="371" y="533"/>
                </a:cubicBezTo>
                <a:cubicBezTo>
                  <a:pt x="373" y="531"/>
                  <a:pt x="374" y="531"/>
                  <a:pt x="378" y="530"/>
                </a:cubicBezTo>
                <a:cubicBezTo>
                  <a:pt x="382" y="529"/>
                  <a:pt x="388" y="528"/>
                  <a:pt x="396" y="522"/>
                </a:cubicBezTo>
                <a:cubicBezTo>
                  <a:pt x="403" y="517"/>
                  <a:pt x="407" y="512"/>
                  <a:pt x="409" y="509"/>
                </a:cubicBezTo>
                <a:cubicBezTo>
                  <a:pt x="412" y="507"/>
                  <a:pt x="411" y="507"/>
                  <a:pt x="413" y="507"/>
                </a:cubicBezTo>
                <a:cubicBezTo>
                  <a:pt x="413" y="507"/>
                  <a:pt x="413" y="507"/>
                  <a:pt x="413" y="507"/>
                </a:cubicBezTo>
                <a:cubicBezTo>
                  <a:pt x="415" y="508"/>
                  <a:pt x="419" y="510"/>
                  <a:pt x="423" y="513"/>
                </a:cubicBezTo>
                <a:cubicBezTo>
                  <a:pt x="427" y="516"/>
                  <a:pt x="431" y="519"/>
                  <a:pt x="437" y="519"/>
                </a:cubicBezTo>
                <a:cubicBezTo>
                  <a:pt x="440" y="519"/>
                  <a:pt x="443" y="518"/>
                  <a:pt x="445" y="516"/>
                </a:cubicBezTo>
                <a:cubicBezTo>
                  <a:pt x="445" y="516"/>
                  <a:pt x="445" y="516"/>
                  <a:pt x="445" y="516"/>
                </a:cubicBezTo>
                <a:cubicBezTo>
                  <a:pt x="445" y="516"/>
                  <a:pt x="446" y="516"/>
                  <a:pt x="446" y="516"/>
                </a:cubicBezTo>
                <a:cubicBezTo>
                  <a:pt x="449" y="516"/>
                  <a:pt x="455" y="518"/>
                  <a:pt x="461" y="520"/>
                </a:cubicBezTo>
                <a:cubicBezTo>
                  <a:pt x="468" y="522"/>
                  <a:pt x="475" y="525"/>
                  <a:pt x="481" y="525"/>
                </a:cubicBezTo>
                <a:cubicBezTo>
                  <a:pt x="485" y="525"/>
                  <a:pt x="498" y="529"/>
                  <a:pt x="510" y="534"/>
                </a:cubicBezTo>
                <a:cubicBezTo>
                  <a:pt x="517" y="536"/>
                  <a:pt x="522" y="539"/>
                  <a:pt x="528" y="541"/>
                </a:cubicBezTo>
                <a:cubicBezTo>
                  <a:pt x="533" y="542"/>
                  <a:pt x="536" y="544"/>
                  <a:pt x="540" y="544"/>
                </a:cubicBezTo>
                <a:cubicBezTo>
                  <a:pt x="541" y="544"/>
                  <a:pt x="549" y="546"/>
                  <a:pt x="554" y="550"/>
                </a:cubicBezTo>
                <a:cubicBezTo>
                  <a:pt x="560" y="555"/>
                  <a:pt x="564" y="560"/>
                  <a:pt x="565" y="567"/>
                </a:cubicBezTo>
                <a:cubicBezTo>
                  <a:pt x="565" y="576"/>
                  <a:pt x="567" y="582"/>
                  <a:pt x="571" y="587"/>
                </a:cubicBezTo>
                <a:cubicBezTo>
                  <a:pt x="575" y="591"/>
                  <a:pt x="581" y="591"/>
                  <a:pt x="584" y="591"/>
                </a:cubicBezTo>
                <a:cubicBezTo>
                  <a:pt x="585" y="591"/>
                  <a:pt x="586" y="591"/>
                  <a:pt x="587" y="591"/>
                </a:cubicBezTo>
                <a:cubicBezTo>
                  <a:pt x="589" y="591"/>
                  <a:pt x="595" y="593"/>
                  <a:pt x="599" y="595"/>
                </a:cubicBezTo>
                <a:cubicBezTo>
                  <a:pt x="601" y="596"/>
                  <a:pt x="603" y="597"/>
                  <a:pt x="604" y="599"/>
                </a:cubicBezTo>
                <a:cubicBezTo>
                  <a:pt x="605" y="599"/>
                  <a:pt x="605" y="599"/>
                  <a:pt x="605" y="600"/>
                </a:cubicBezTo>
                <a:cubicBezTo>
                  <a:pt x="605" y="602"/>
                  <a:pt x="604" y="610"/>
                  <a:pt x="604" y="618"/>
                </a:cubicBezTo>
                <a:cubicBezTo>
                  <a:pt x="604" y="629"/>
                  <a:pt x="605" y="642"/>
                  <a:pt x="616" y="649"/>
                </a:cubicBezTo>
                <a:cubicBezTo>
                  <a:pt x="621" y="652"/>
                  <a:pt x="626" y="656"/>
                  <a:pt x="630" y="659"/>
                </a:cubicBezTo>
                <a:cubicBezTo>
                  <a:pt x="635" y="663"/>
                  <a:pt x="639" y="666"/>
                  <a:pt x="645" y="666"/>
                </a:cubicBezTo>
                <a:cubicBezTo>
                  <a:pt x="647" y="667"/>
                  <a:pt x="649" y="666"/>
                  <a:pt x="650" y="665"/>
                </a:cubicBezTo>
                <a:cubicBezTo>
                  <a:pt x="656" y="661"/>
                  <a:pt x="655" y="657"/>
                  <a:pt x="656" y="653"/>
                </a:cubicBezTo>
                <a:cubicBezTo>
                  <a:pt x="656" y="650"/>
                  <a:pt x="655" y="647"/>
                  <a:pt x="654" y="643"/>
                </a:cubicBezTo>
                <a:cubicBezTo>
                  <a:pt x="655" y="644"/>
                  <a:pt x="656" y="645"/>
                  <a:pt x="657" y="646"/>
                </a:cubicBezTo>
                <a:cubicBezTo>
                  <a:pt x="659" y="648"/>
                  <a:pt x="662" y="651"/>
                  <a:pt x="666" y="651"/>
                </a:cubicBezTo>
                <a:cubicBezTo>
                  <a:pt x="667" y="652"/>
                  <a:pt x="667" y="652"/>
                  <a:pt x="668" y="653"/>
                </a:cubicBezTo>
                <a:cubicBezTo>
                  <a:pt x="672" y="656"/>
                  <a:pt x="677" y="665"/>
                  <a:pt x="677" y="669"/>
                </a:cubicBezTo>
                <a:cubicBezTo>
                  <a:pt x="677" y="670"/>
                  <a:pt x="677" y="670"/>
                  <a:pt x="677" y="671"/>
                </a:cubicBezTo>
                <a:cubicBezTo>
                  <a:pt x="676" y="673"/>
                  <a:pt x="675" y="676"/>
                  <a:pt x="675" y="679"/>
                </a:cubicBezTo>
                <a:cubicBezTo>
                  <a:pt x="675" y="690"/>
                  <a:pt x="683" y="704"/>
                  <a:pt x="697" y="704"/>
                </a:cubicBezTo>
                <a:cubicBezTo>
                  <a:pt x="699" y="704"/>
                  <a:pt x="705" y="708"/>
                  <a:pt x="710" y="713"/>
                </a:cubicBezTo>
                <a:cubicBezTo>
                  <a:pt x="713" y="715"/>
                  <a:pt x="715" y="718"/>
                  <a:pt x="717" y="720"/>
                </a:cubicBezTo>
                <a:cubicBezTo>
                  <a:pt x="720" y="723"/>
                  <a:pt x="721" y="725"/>
                  <a:pt x="725" y="726"/>
                </a:cubicBezTo>
                <a:cubicBezTo>
                  <a:pt x="726" y="726"/>
                  <a:pt x="728" y="728"/>
                  <a:pt x="729" y="730"/>
                </a:cubicBezTo>
                <a:cubicBezTo>
                  <a:pt x="730" y="731"/>
                  <a:pt x="731" y="732"/>
                  <a:pt x="731" y="732"/>
                </a:cubicBezTo>
                <a:cubicBezTo>
                  <a:pt x="731" y="733"/>
                  <a:pt x="731" y="733"/>
                  <a:pt x="731" y="733"/>
                </a:cubicBezTo>
                <a:cubicBezTo>
                  <a:pt x="732" y="733"/>
                  <a:pt x="732" y="733"/>
                  <a:pt x="732" y="733"/>
                </a:cubicBezTo>
                <a:cubicBezTo>
                  <a:pt x="732" y="737"/>
                  <a:pt x="733" y="744"/>
                  <a:pt x="735" y="752"/>
                </a:cubicBezTo>
                <a:cubicBezTo>
                  <a:pt x="736" y="760"/>
                  <a:pt x="738" y="769"/>
                  <a:pt x="738" y="773"/>
                </a:cubicBezTo>
                <a:cubicBezTo>
                  <a:pt x="738" y="782"/>
                  <a:pt x="734" y="824"/>
                  <a:pt x="733" y="840"/>
                </a:cubicBezTo>
                <a:cubicBezTo>
                  <a:pt x="733" y="841"/>
                  <a:pt x="733" y="842"/>
                  <a:pt x="733" y="843"/>
                </a:cubicBezTo>
                <a:cubicBezTo>
                  <a:pt x="733" y="862"/>
                  <a:pt x="744" y="888"/>
                  <a:pt x="756" y="903"/>
                </a:cubicBezTo>
                <a:cubicBezTo>
                  <a:pt x="762" y="910"/>
                  <a:pt x="768" y="920"/>
                  <a:pt x="773" y="930"/>
                </a:cubicBezTo>
                <a:cubicBezTo>
                  <a:pt x="778" y="940"/>
                  <a:pt x="782" y="948"/>
                  <a:pt x="788" y="953"/>
                </a:cubicBezTo>
                <a:cubicBezTo>
                  <a:pt x="790" y="954"/>
                  <a:pt x="793" y="959"/>
                  <a:pt x="797" y="964"/>
                </a:cubicBezTo>
                <a:cubicBezTo>
                  <a:pt x="800" y="969"/>
                  <a:pt x="805" y="975"/>
                  <a:pt x="814" y="975"/>
                </a:cubicBezTo>
                <a:cubicBezTo>
                  <a:pt x="815" y="975"/>
                  <a:pt x="815" y="975"/>
                  <a:pt x="816" y="975"/>
                </a:cubicBezTo>
                <a:cubicBezTo>
                  <a:pt x="817" y="975"/>
                  <a:pt x="817" y="975"/>
                  <a:pt x="817" y="975"/>
                </a:cubicBezTo>
                <a:cubicBezTo>
                  <a:pt x="820" y="975"/>
                  <a:pt x="822" y="976"/>
                  <a:pt x="826" y="980"/>
                </a:cubicBezTo>
                <a:cubicBezTo>
                  <a:pt x="829" y="984"/>
                  <a:pt x="833" y="991"/>
                  <a:pt x="838" y="1001"/>
                </a:cubicBezTo>
                <a:cubicBezTo>
                  <a:pt x="842" y="1010"/>
                  <a:pt x="847" y="1024"/>
                  <a:pt x="852" y="1036"/>
                </a:cubicBezTo>
                <a:cubicBezTo>
                  <a:pt x="854" y="1041"/>
                  <a:pt x="857" y="1047"/>
                  <a:pt x="859" y="1051"/>
                </a:cubicBezTo>
                <a:cubicBezTo>
                  <a:pt x="861" y="1055"/>
                  <a:pt x="863" y="1059"/>
                  <a:pt x="868" y="1061"/>
                </a:cubicBezTo>
                <a:cubicBezTo>
                  <a:pt x="870" y="1062"/>
                  <a:pt x="874" y="1064"/>
                  <a:pt x="876" y="1066"/>
                </a:cubicBezTo>
                <a:cubicBezTo>
                  <a:pt x="878" y="1069"/>
                  <a:pt x="879" y="1071"/>
                  <a:pt x="879" y="1071"/>
                </a:cubicBezTo>
                <a:cubicBezTo>
                  <a:pt x="879" y="1071"/>
                  <a:pt x="879" y="1071"/>
                  <a:pt x="879" y="1072"/>
                </a:cubicBezTo>
                <a:cubicBezTo>
                  <a:pt x="875" y="1078"/>
                  <a:pt x="868" y="1086"/>
                  <a:pt x="868" y="1095"/>
                </a:cubicBezTo>
                <a:cubicBezTo>
                  <a:pt x="868" y="1097"/>
                  <a:pt x="868" y="1100"/>
                  <a:pt x="871" y="1103"/>
                </a:cubicBezTo>
                <a:cubicBezTo>
                  <a:pt x="873" y="1105"/>
                  <a:pt x="876" y="1106"/>
                  <a:pt x="879" y="1106"/>
                </a:cubicBezTo>
                <a:cubicBezTo>
                  <a:pt x="887" y="1106"/>
                  <a:pt x="891" y="1103"/>
                  <a:pt x="892" y="1104"/>
                </a:cubicBezTo>
                <a:cubicBezTo>
                  <a:pt x="893" y="1104"/>
                  <a:pt x="893" y="1103"/>
                  <a:pt x="897" y="1109"/>
                </a:cubicBezTo>
                <a:cubicBezTo>
                  <a:pt x="902" y="1115"/>
                  <a:pt x="906" y="1121"/>
                  <a:pt x="910" y="1125"/>
                </a:cubicBezTo>
                <a:cubicBezTo>
                  <a:pt x="913" y="1129"/>
                  <a:pt x="915" y="1132"/>
                  <a:pt x="914" y="1133"/>
                </a:cubicBezTo>
                <a:cubicBezTo>
                  <a:pt x="914" y="1133"/>
                  <a:pt x="914" y="1134"/>
                  <a:pt x="914" y="1134"/>
                </a:cubicBezTo>
                <a:cubicBezTo>
                  <a:pt x="914" y="1134"/>
                  <a:pt x="914" y="1135"/>
                  <a:pt x="914" y="1136"/>
                </a:cubicBezTo>
                <a:cubicBezTo>
                  <a:pt x="914" y="1143"/>
                  <a:pt x="919" y="1148"/>
                  <a:pt x="923" y="1150"/>
                </a:cubicBezTo>
                <a:cubicBezTo>
                  <a:pt x="927" y="1152"/>
                  <a:pt x="931" y="1153"/>
                  <a:pt x="933" y="1154"/>
                </a:cubicBezTo>
                <a:cubicBezTo>
                  <a:pt x="933" y="1154"/>
                  <a:pt x="933" y="1154"/>
                  <a:pt x="933" y="1154"/>
                </a:cubicBezTo>
                <a:cubicBezTo>
                  <a:pt x="935" y="1156"/>
                  <a:pt x="938" y="1160"/>
                  <a:pt x="941" y="1165"/>
                </a:cubicBezTo>
                <a:cubicBezTo>
                  <a:pt x="945" y="1168"/>
                  <a:pt x="949" y="1173"/>
                  <a:pt x="957" y="1173"/>
                </a:cubicBezTo>
                <a:cubicBezTo>
                  <a:pt x="961" y="1173"/>
                  <a:pt x="964" y="1171"/>
                  <a:pt x="967" y="1168"/>
                </a:cubicBezTo>
                <a:cubicBezTo>
                  <a:pt x="970" y="1165"/>
                  <a:pt x="972" y="1161"/>
                  <a:pt x="972" y="1157"/>
                </a:cubicBezTo>
                <a:cubicBezTo>
                  <a:pt x="971" y="1148"/>
                  <a:pt x="965" y="1142"/>
                  <a:pt x="960" y="1136"/>
                </a:cubicBezTo>
                <a:cubicBezTo>
                  <a:pt x="954" y="1130"/>
                  <a:pt x="948" y="1125"/>
                  <a:pt x="945" y="1123"/>
                </a:cubicBezTo>
                <a:cubicBezTo>
                  <a:pt x="944" y="1122"/>
                  <a:pt x="943" y="1117"/>
                  <a:pt x="942" y="1110"/>
                </a:cubicBezTo>
                <a:cubicBezTo>
                  <a:pt x="941" y="1102"/>
                  <a:pt x="938" y="1092"/>
                  <a:pt x="928" y="1083"/>
                </a:cubicBezTo>
                <a:cubicBezTo>
                  <a:pt x="921" y="1076"/>
                  <a:pt x="917" y="1070"/>
                  <a:pt x="915" y="1065"/>
                </a:cubicBezTo>
                <a:cubicBezTo>
                  <a:pt x="924" y="1076"/>
                  <a:pt x="935" y="1088"/>
                  <a:pt x="942" y="1095"/>
                </a:cubicBezTo>
                <a:cubicBezTo>
                  <a:pt x="946" y="1100"/>
                  <a:pt x="954" y="1113"/>
                  <a:pt x="961" y="1125"/>
                </a:cubicBezTo>
                <a:cubicBezTo>
                  <a:pt x="965" y="1131"/>
                  <a:pt x="968" y="1136"/>
                  <a:pt x="971" y="1141"/>
                </a:cubicBezTo>
                <a:cubicBezTo>
                  <a:pt x="973" y="1143"/>
                  <a:pt x="974" y="1145"/>
                  <a:pt x="976" y="1146"/>
                </a:cubicBezTo>
                <a:cubicBezTo>
                  <a:pt x="978" y="1148"/>
                  <a:pt x="979" y="1149"/>
                  <a:pt x="983" y="1150"/>
                </a:cubicBezTo>
                <a:cubicBezTo>
                  <a:pt x="984" y="1150"/>
                  <a:pt x="990" y="1156"/>
                  <a:pt x="993" y="1160"/>
                </a:cubicBezTo>
                <a:cubicBezTo>
                  <a:pt x="997" y="1165"/>
                  <a:pt x="1000" y="1169"/>
                  <a:pt x="1001" y="1170"/>
                </a:cubicBezTo>
                <a:cubicBezTo>
                  <a:pt x="1002" y="1171"/>
                  <a:pt x="1003" y="1174"/>
                  <a:pt x="1004" y="1177"/>
                </a:cubicBezTo>
                <a:cubicBezTo>
                  <a:pt x="1006" y="1181"/>
                  <a:pt x="1007" y="1186"/>
                  <a:pt x="1007" y="1188"/>
                </a:cubicBezTo>
                <a:cubicBezTo>
                  <a:pt x="1007" y="1189"/>
                  <a:pt x="1007" y="1189"/>
                  <a:pt x="1007" y="1189"/>
                </a:cubicBezTo>
                <a:cubicBezTo>
                  <a:pt x="1006" y="1191"/>
                  <a:pt x="1006" y="1194"/>
                  <a:pt x="1006" y="1196"/>
                </a:cubicBezTo>
                <a:cubicBezTo>
                  <a:pt x="1006" y="1208"/>
                  <a:pt x="1013" y="1223"/>
                  <a:pt x="1023" y="1231"/>
                </a:cubicBezTo>
                <a:cubicBezTo>
                  <a:pt x="1032" y="1237"/>
                  <a:pt x="1066" y="1256"/>
                  <a:pt x="1071" y="1259"/>
                </a:cubicBezTo>
                <a:cubicBezTo>
                  <a:pt x="1072" y="1260"/>
                  <a:pt x="1076" y="1266"/>
                  <a:pt x="1081" y="1272"/>
                </a:cubicBezTo>
                <a:cubicBezTo>
                  <a:pt x="1086" y="1278"/>
                  <a:pt x="1092" y="1285"/>
                  <a:pt x="1102" y="1285"/>
                </a:cubicBezTo>
                <a:cubicBezTo>
                  <a:pt x="1116" y="1285"/>
                  <a:pt x="1125" y="1288"/>
                  <a:pt x="1125" y="1289"/>
                </a:cubicBezTo>
                <a:cubicBezTo>
                  <a:pt x="1126" y="1290"/>
                  <a:pt x="1128" y="1294"/>
                  <a:pt x="1132" y="1298"/>
                </a:cubicBezTo>
                <a:cubicBezTo>
                  <a:pt x="1135" y="1301"/>
                  <a:pt x="1139" y="1306"/>
                  <a:pt x="1146" y="1306"/>
                </a:cubicBezTo>
                <a:cubicBezTo>
                  <a:pt x="1150" y="1306"/>
                  <a:pt x="1155" y="1304"/>
                  <a:pt x="1157" y="1300"/>
                </a:cubicBezTo>
                <a:cubicBezTo>
                  <a:pt x="1161" y="1295"/>
                  <a:pt x="1163" y="1291"/>
                  <a:pt x="1164" y="1290"/>
                </a:cubicBezTo>
                <a:cubicBezTo>
                  <a:pt x="1166" y="1289"/>
                  <a:pt x="1166" y="1288"/>
                  <a:pt x="1171" y="1288"/>
                </a:cubicBezTo>
                <a:cubicBezTo>
                  <a:pt x="1175" y="1288"/>
                  <a:pt x="1177" y="1289"/>
                  <a:pt x="1180" y="1292"/>
                </a:cubicBezTo>
                <a:cubicBezTo>
                  <a:pt x="1182" y="1295"/>
                  <a:pt x="1185" y="1299"/>
                  <a:pt x="1188" y="1303"/>
                </a:cubicBezTo>
                <a:cubicBezTo>
                  <a:pt x="1191" y="1307"/>
                  <a:pt x="1197" y="1314"/>
                  <a:pt x="1203" y="1319"/>
                </a:cubicBezTo>
                <a:cubicBezTo>
                  <a:pt x="1210" y="1325"/>
                  <a:pt x="1216" y="1330"/>
                  <a:pt x="1224" y="1331"/>
                </a:cubicBezTo>
                <a:cubicBezTo>
                  <a:pt x="1225" y="1331"/>
                  <a:pt x="1226" y="1331"/>
                  <a:pt x="1226" y="1331"/>
                </a:cubicBezTo>
                <a:cubicBezTo>
                  <a:pt x="1226" y="1331"/>
                  <a:pt x="1227" y="1331"/>
                  <a:pt x="1227" y="1331"/>
                </a:cubicBezTo>
                <a:cubicBezTo>
                  <a:pt x="1228" y="1331"/>
                  <a:pt x="1231" y="1332"/>
                  <a:pt x="1235" y="1334"/>
                </a:cubicBezTo>
                <a:cubicBezTo>
                  <a:pt x="1239" y="1336"/>
                  <a:pt x="1242" y="1339"/>
                  <a:pt x="1248" y="1339"/>
                </a:cubicBezTo>
                <a:cubicBezTo>
                  <a:pt x="1250" y="1339"/>
                  <a:pt x="1253" y="1338"/>
                  <a:pt x="1255" y="1337"/>
                </a:cubicBezTo>
                <a:cubicBezTo>
                  <a:pt x="1255" y="1337"/>
                  <a:pt x="1255" y="1337"/>
                  <a:pt x="1256" y="1337"/>
                </a:cubicBezTo>
                <a:cubicBezTo>
                  <a:pt x="1258" y="1336"/>
                  <a:pt x="1265" y="1340"/>
                  <a:pt x="1269" y="1343"/>
                </a:cubicBezTo>
                <a:cubicBezTo>
                  <a:pt x="1273" y="1346"/>
                  <a:pt x="1287" y="1355"/>
                  <a:pt x="1286" y="1367"/>
                </a:cubicBezTo>
                <a:cubicBezTo>
                  <a:pt x="1286" y="1367"/>
                  <a:pt x="1286" y="1367"/>
                  <a:pt x="1286" y="1368"/>
                </a:cubicBezTo>
                <a:cubicBezTo>
                  <a:pt x="1286" y="1369"/>
                  <a:pt x="1286" y="1370"/>
                  <a:pt x="1286" y="1371"/>
                </a:cubicBezTo>
                <a:cubicBezTo>
                  <a:pt x="1286" y="1390"/>
                  <a:pt x="1301" y="1397"/>
                  <a:pt x="1307" y="1400"/>
                </a:cubicBezTo>
                <a:cubicBezTo>
                  <a:pt x="1313" y="1404"/>
                  <a:pt x="1323" y="1414"/>
                  <a:pt x="1328" y="1421"/>
                </a:cubicBezTo>
                <a:cubicBezTo>
                  <a:pt x="1333" y="1426"/>
                  <a:pt x="1339" y="1429"/>
                  <a:pt x="1343" y="1431"/>
                </a:cubicBezTo>
                <a:cubicBezTo>
                  <a:pt x="1346" y="1432"/>
                  <a:pt x="1348" y="1432"/>
                  <a:pt x="1350" y="1433"/>
                </a:cubicBezTo>
                <a:cubicBezTo>
                  <a:pt x="1350" y="1433"/>
                  <a:pt x="1351" y="1434"/>
                  <a:pt x="1351" y="1434"/>
                </a:cubicBezTo>
                <a:cubicBezTo>
                  <a:pt x="1352" y="1434"/>
                  <a:pt x="1352" y="1434"/>
                  <a:pt x="1352" y="1434"/>
                </a:cubicBezTo>
                <a:cubicBezTo>
                  <a:pt x="1352" y="1435"/>
                  <a:pt x="1354" y="1437"/>
                  <a:pt x="1356" y="1440"/>
                </a:cubicBezTo>
                <a:cubicBezTo>
                  <a:pt x="1358" y="1442"/>
                  <a:pt x="1361" y="1445"/>
                  <a:pt x="1366" y="1445"/>
                </a:cubicBezTo>
                <a:cubicBezTo>
                  <a:pt x="1370" y="1445"/>
                  <a:pt x="1374" y="1444"/>
                  <a:pt x="1377" y="1441"/>
                </a:cubicBezTo>
                <a:cubicBezTo>
                  <a:pt x="1386" y="1436"/>
                  <a:pt x="1388" y="1427"/>
                  <a:pt x="1389" y="1421"/>
                </a:cubicBezTo>
                <a:cubicBezTo>
                  <a:pt x="1389" y="1421"/>
                  <a:pt x="1389" y="1421"/>
                  <a:pt x="1389" y="1421"/>
                </a:cubicBezTo>
                <a:cubicBezTo>
                  <a:pt x="1392" y="1421"/>
                  <a:pt x="1395" y="1422"/>
                  <a:pt x="1396" y="1423"/>
                </a:cubicBezTo>
                <a:cubicBezTo>
                  <a:pt x="1398" y="1424"/>
                  <a:pt x="1400" y="1430"/>
                  <a:pt x="1402" y="1436"/>
                </a:cubicBezTo>
                <a:cubicBezTo>
                  <a:pt x="1403" y="1439"/>
                  <a:pt x="1405" y="1441"/>
                  <a:pt x="1406" y="1444"/>
                </a:cubicBezTo>
                <a:cubicBezTo>
                  <a:pt x="1407" y="1447"/>
                  <a:pt x="1407" y="1449"/>
                  <a:pt x="1410" y="1451"/>
                </a:cubicBezTo>
                <a:cubicBezTo>
                  <a:pt x="1410" y="1451"/>
                  <a:pt x="1410" y="1451"/>
                  <a:pt x="1410" y="1451"/>
                </a:cubicBezTo>
                <a:cubicBezTo>
                  <a:pt x="1411" y="1452"/>
                  <a:pt x="1412" y="1455"/>
                  <a:pt x="1413" y="1459"/>
                </a:cubicBezTo>
                <a:cubicBezTo>
                  <a:pt x="1415" y="1464"/>
                  <a:pt x="1416" y="1470"/>
                  <a:pt x="1416" y="1475"/>
                </a:cubicBezTo>
                <a:cubicBezTo>
                  <a:pt x="1416" y="1479"/>
                  <a:pt x="1415" y="1483"/>
                  <a:pt x="1414" y="1486"/>
                </a:cubicBezTo>
                <a:cubicBezTo>
                  <a:pt x="1412" y="1494"/>
                  <a:pt x="1411" y="1503"/>
                  <a:pt x="1410" y="1509"/>
                </a:cubicBezTo>
                <a:cubicBezTo>
                  <a:pt x="1409" y="1511"/>
                  <a:pt x="1409" y="1513"/>
                  <a:pt x="1409" y="1514"/>
                </a:cubicBezTo>
                <a:cubicBezTo>
                  <a:pt x="1406" y="1515"/>
                  <a:pt x="1404" y="1517"/>
                  <a:pt x="1403" y="1519"/>
                </a:cubicBezTo>
                <a:cubicBezTo>
                  <a:pt x="1400" y="1523"/>
                  <a:pt x="1398" y="1527"/>
                  <a:pt x="1396" y="1531"/>
                </a:cubicBezTo>
                <a:cubicBezTo>
                  <a:pt x="1394" y="1534"/>
                  <a:pt x="1391" y="1538"/>
                  <a:pt x="1390" y="1538"/>
                </a:cubicBezTo>
                <a:cubicBezTo>
                  <a:pt x="1385" y="1541"/>
                  <a:pt x="1379" y="1547"/>
                  <a:pt x="1373" y="1554"/>
                </a:cubicBezTo>
                <a:cubicBezTo>
                  <a:pt x="1367" y="1561"/>
                  <a:pt x="1362" y="1567"/>
                  <a:pt x="1361" y="1575"/>
                </a:cubicBezTo>
                <a:cubicBezTo>
                  <a:pt x="1361" y="1575"/>
                  <a:pt x="1361" y="1576"/>
                  <a:pt x="1361" y="1577"/>
                </a:cubicBezTo>
                <a:cubicBezTo>
                  <a:pt x="1362" y="1582"/>
                  <a:pt x="1365" y="1587"/>
                  <a:pt x="1367" y="1594"/>
                </a:cubicBezTo>
                <a:cubicBezTo>
                  <a:pt x="1369" y="1601"/>
                  <a:pt x="1371" y="1608"/>
                  <a:pt x="1371" y="1612"/>
                </a:cubicBezTo>
                <a:cubicBezTo>
                  <a:pt x="1371" y="1613"/>
                  <a:pt x="1371" y="1613"/>
                  <a:pt x="1371" y="1614"/>
                </a:cubicBezTo>
                <a:cubicBezTo>
                  <a:pt x="1371" y="1616"/>
                  <a:pt x="1367" y="1621"/>
                  <a:pt x="1364" y="1627"/>
                </a:cubicBezTo>
                <a:cubicBezTo>
                  <a:pt x="1360" y="1633"/>
                  <a:pt x="1356" y="1640"/>
                  <a:pt x="1356" y="1649"/>
                </a:cubicBezTo>
                <a:cubicBezTo>
                  <a:pt x="1356" y="1651"/>
                  <a:pt x="1356" y="1653"/>
                  <a:pt x="1356" y="1655"/>
                </a:cubicBezTo>
                <a:cubicBezTo>
                  <a:pt x="1359" y="1666"/>
                  <a:pt x="1369" y="1672"/>
                  <a:pt x="1375" y="1677"/>
                </a:cubicBezTo>
                <a:cubicBezTo>
                  <a:pt x="1383" y="1682"/>
                  <a:pt x="1387" y="1686"/>
                  <a:pt x="1387" y="1690"/>
                </a:cubicBezTo>
                <a:cubicBezTo>
                  <a:pt x="1388" y="1699"/>
                  <a:pt x="1393" y="1710"/>
                  <a:pt x="1398" y="1722"/>
                </a:cubicBezTo>
                <a:cubicBezTo>
                  <a:pt x="1403" y="1734"/>
                  <a:pt x="1408" y="1746"/>
                  <a:pt x="1409" y="1752"/>
                </a:cubicBezTo>
                <a:cubicBezTo>
                  <a:pt x="1411" y="1762"/>
                  <a:pt x="1417" y="1769"/>
                  <a:pt x="1423" y="1778"/>
                </a:cubicBezTo>
                <a:cubicBezTo>
                  <a:pt x="1428" y="1786"/>
                  <a:pt x="1432" y="1794"/>
                  <a:pt x="1432" y="1802"/>
                </a:cubicBezTo>
                <a:cubicBezTo>
                  <a:pt x="1433" y="1816"/>
                  <a:pt x="1442" y="1826"/>
                  <a:pt x="1451" y="1832"/>
                </a:cubicBezTo>
                <a:cubicBezTo>
                  <a:pt x="1460" y="1839"/>
                  <a:pt x="1468" y="1843"/>
                  <a:pt x="1473" y="1844"/>
                </a:cubicBezTo>
                <a:cubicBezTo>
                  <a:pt x="1473" y="1844"/>
                  <a:pt x="1478" y="1847"/>
                  <a:pt x="1482" y="1851"/>
                </a:cubicBezTo>
                <a:cubicBezTo>
                  <a:pt x="1487" y="1855"/>
                  <a:pt x="1492" y="1859"/>
                  <a:pt x="1497" y="1862"/>
                </a:cubicBezTo>
                <a:cubicBezTo>
                  <a:pt x="1504" y="1866"/>
                  <a:pt x="1511" y="1873"/>
                  <a:pt x="1517" y="1885"/>
                </a:cubicBezTo>
                <a:cubicBezTo>
                  <a:pt x="1520" y="1891"/>
                  <a:pt x="1521" y="1902"/>
                  <a:pt x="1521" y="1909"/>
                </a:cubicBezTo>
                <a:cubicBezTo>
                  <a:pt x="1521" y="1912"/>
                  <a:pt x="1521" y="1914"/>
                  <a:pt x="1521" y="1915"/>
                </a:cubicBezTo>
                <a:cubicBezTo>
                  <a:pt x="1521" y="1919"/>
                  <a:pt x="1517" y="1965"/>
                  <a:pt x="1513" y="1991"/>
                </a:cubicBezTo>
                <a:cubicBezTo>
                  <a:pt x="1513" y="1996"/>
                  <a:pt x="1512" y="2002"/>
                  <a:pt x="1512" y="2007"/>
                </a:cubicBezTo>
                <a:cubicBezTo>
                  <a:pt x="1513" y="2019"/>
                  <a:pt x="1514" y="2029"/>
                  <a:pt x="1514" y="2035"/>
                </a:cubicBezTo>
                <a:cubicBezTo>
                  <a:pt x="1514" y="2040"/>
                  <a:pt x="1513" y="2042"/>
                  <a:pt x="1513" y="2042"/>
                </a:cubicBezTo>
                <a:cubicBezTo>
                  <a:pt x="1508" y="2047"/>
                  <a:pt x="1499" y="2052"/>
                  <a:pt x="1499" y="2063"/>
                </a:cubicBezTo>
                <a:cubicBezTo>
                  <a:pt x="1498" y="2067"/>
                  <a:pt x="1500" y="2071"/>
                  <a:pt x="1503" y="2074"/>
                </a:cubicBezTo>
                <a:cubicBezTo>
                  <a:pt x="1503" y="2074"/>
                  <a:pt x="1503" y="2074"/>
                  <a:pt x="1503" y="2075"/>
                </a:cubicBezTo>
                <a:cubicBezTo>
                  <a:pt x="1503" y="2075"/>
                  <a:pt x="1501" y="2077"/>
                  <a:pt x="1499" y="2079"/>
                </a:cubicBezTo>
                <a:cubicBezTo>
                  <a:pt x="1498" y="2080"/>
                  <a:pt x="1497" y="2081"/>
                  <a:pt x="1496" y="2082"/>
                </a:cubicBezTo>
                <a:cubicBezTo>
                  <a:pt x="1494" y="2083"/>
                  <a:pt x="1493" y="2085"/>
                  <a:pt x="1493" y="2089"/>
                </a:cubicBezTo>
                <a:cubicBezTo>
                  <a:pt x="1493" y="2093"/>
                  <a:pt x="1494" y="2097"/>
                  <a:pt x="1496" y="2103"/>
                </a:cubicBezTo>
                <a:cubicBezTo>
                  <a:pt x="1497" y="2109"/>
                  <a:pt x="1499" y="2115"/>
                  <a:pt x="1499" y="2120"/>
                </a:cubicBezTo>
                <a:cubicBezTo>
                  <a:pt x="1499" y="2122"/>
                  <a:pt x="1498" y="2124"/>
                  <a:pt x="1498" y="2124"/>
                </a:cubicBezTo>
                <a:cubicBezTo>
                  <a:pt x="1493" y="2136"/>
                  <a:pt x="1489" y="2150"/>
                  <a:pt x="1486" y="2158"/>
                </a:cubicBezTo>
                <a:cubicBezTo>
                  <a:pt x="1483" y="2165"/>
                  <a:pt x="1475" y="2174"/>
                  <a:pt x="1475" y="2187"/>
                </a:cubicBezTo>
                <a:cubicBezTo>
                  <a:pt x="1475" y="2189"/>
                  <a:pt x="1475" y="2191"/>
                  <a:pt x="1475" y="2193"/>
                </a:cubicBezTo>
                <a:cubicBezTo>
                  <a:pt x="1476" y="2194"/>
                  <a:pt x="1476" y="2195"/>
                  <a:pt x="1476" y="2195"/>
                </a:cubicBezTo>
                <a:cubicBezTo>
                  <a:pt x="1475" y="2197"/>
                  <a:pt x="1476" y="2196"/>
                  <a:pt x="1473" y="2198"/>
                </a:cubicBezTo>
                <a:cubicBezTo>
                  <a:pt x="1470" y="2200"/>
                  <a:pt x="1465" y="2206"/>
                  <a:pt x="1466" y="2214"/>
                </a:cubicBezTo>
                <a:cubicBezTo>
                  <a:pt x="1465" y="2222"/>
                  <a:pt x="1470" y="2227"/>
                  <a:pt x="1472" y="2229"/>
                </a:cubicBezTo>
                <a:cubicBezTo>
                  <a:pt x="1475" y="2231"/>
                  <a:pt x="1474" y="2230"/>
                  <a:pt x="1475" y="2233"/>
                </a:cubicBezTo>
                <a:cubicBezTo>
                  <a:pt x="1475" y="2234"/>
                  <a:pt x="1474" y="2235"/>
                  <a:pt x="1474" y="2236"/>
                </a:cubicBezTo>
                <a:cubicBezTo>
                  <a:pt x="1473" y="2244"/>
                  <a:pt x="1471" y="2248"/>
                  <a:pt x="1469" y="2253"/>
                </a:cubicBezTo>
                <a:cubicBezTo>
                  <a:pt x="1468" y="2257"/>
                  <a:pt x="1466" y="2263"/>
                  <a:pt x="1466" y="2270"/>
                </a:cubicBezTo>
                <a:cubicBezTo>
                  <a:pt x="1466" y="2277"/>
                  <a:pt x="1467" y="2284"/>
                  <a:pt x="1469" y="2290"/>
                </a:cubicBezTo>
                <a:cubicBezTo>
                  <a:pt x="1470" y="2296"/>
                  <a:pt x="1472" y="2302"/>
                  <a:pt x="1472" y="2302"/>
                </a:cubicBezTo>
                <a:cubicBezTo>
                  <a:pt x="1472" y="2302"/>
                  <a:pt x="1471" y="2307"/>
                  <a:pt x="1468" y="2312"/>
                </a:cubicBezTo>
                <a:cubicBezTo>
                  <a:pt x="1466" y="2317"/>
                  <a:pt x="1462" y="2324"/>
                  <a:pt x="1458" y="2329"/>
                </a:cubicBezTo>
                <a:cubicBezTo>
                  <a:pt x="1451" y="2340"/>
                  <a:pt x="1444" y="2347"/>
                  <a:pt x="1443" y="2358"/>
                </a:cubicBezTo>
                <a:cubicBezTo>
                  <a:pt x="1443" y="2359"/>
                  <a:pt x="1443" y="2360"/>
                  <a:pt x="1444" y="2361"/>
                </a:cubicBezTo>
                <a:cubicBezTo>
                  <a:pt x="1444" y="2366"/>
                  <a:pt x="1447" y="2370"/>
                  <a:pt x="1449" y="2373"/>
                </a:cubicBezTo>
                <a:cubicBezTo>
                  <a:pt x="1450" y="2375"/>
                  <a:pt x="1451" y="2377"/>
                  <a:pt x="1452" y="2378"/>
                </a:cubicBezTo>
                <a:cubicBezTo>
                  <a:pt x="1452" y="2378"/>
                  <a:pt x="1452" y="2379"/>
                  <a:pt x="1452" y="2379"/>
                </a:cubicBezTo>
                <a:cubicBezTo>
                  <a:pt x="1451" y="2380"/>
                  <a:pt x="1449" y="2385"/>
                  <a:pt x="1447" y="2389"/>
                </a:cubicBezTo>
                <a:cubicBezTo>
                  <a:pt x="1444" y="2394"/>
                  <a:pt x="1441" y="2401"/>
                  <a:pt x="1441" y="2408"/>
                </a:cubicBezTo>
                <a:cubicBezTo>
                  <a:pt x="1441" y="2409"/>
                  <a:pt x="1441" y="2409"/>
                  <a:pt x="1441" y="2410"/>
                </a:cubicBezTo>
                <a:cubicBezTo>
                  <a:pt x="1442" y="2418"/>
                  <a:pt x="1449" y="2423"/>
                  <a:pt x="1452" y="2423"/>
                </a:cubicBezTo>
                <a:cubicBezTo>
                  <a:pt x="1454" y="2424"/>
                  <a:pt x="1455" y="2424"/>
                  <a:pt x="1456" y="2424"/>
                </a:cubicBezTo>
                <a:cubicBezTo>
                  <a:pt x="1455" y="2425"/>
                  <a:pt x="1454" y="2427"/>
                  <a:pt x="1452" y="2428"/>
                </a:cubicBezTo>
                <a:cubicBezTo>
                  <a:pt x="1450" y="2431"/>
                  <a:pt x="1447" y="2434"/>
                  <a:pt x="1447" y="2439"/>
                </a:cubicBezTo>
                <a:cubicBezTo>
                  <a:pt x="1446" y="2443"/>
                  <a:pt x="1448" y="2446"/>
                  <a:pt x="1450" y="2448"/>
                </a:cubicBezTo>
                <a:cubicBezTo>
                  <a:pt x="1455" y="2452"/>
                  <a:pt x="1459" y="2454"/>
                  <a:pt x="1461" y="2455"/>
                </a:cubicBezTo>
                <a:cubicBezTo>
                  <a:pt x="1463" y="2457"/>
                  <a:pt x="1463" y="2457"/>
                  <a:pt x="1464" y="2462"/>
                </a:cubicBezTo>
                <a:cubicBezTo>
                  <a:pt x="1464" y="2463"/>
                  <a:pt x="1463" y="2464"/>
                  <a:pt x="1463" y="2466"/>
                </a:cubicBezTo>
                <a:cubicBezTo>
                  <a:pt x="1463" y="2468"/>
                  <a:pt x="1463" y="2469"/>
                  <a:pt x="1463" y="2470"/>
                </a:cubicBezTo>
                <a:cubicBezTo>
                  <a:pt x="1463" y="2490"/>
                  <a:pt x="1482" y="2496"/>
                  <a:pt x="1482" y="2497"/>
                </a:cubicBezTo>
                <a:cubicBezTo>
                  <a:pt x="1483" y="2499"/>
                  <a:pt x="1486" y="2503"/>
                  <a:pt x="1490" y="2507"/>
                </a:cubicBezTo>
                <a:cubicBezTo>
                  <a:pt x="1493" y="2510"/>
                  <a:pt x="1497" y="2514"/>
                  <a:pt x="1503" y="2514"/>
                </a:cubicBezTo>
                <a:cubicBezTo>
                  <a:pt x="1503" y="2516"/>
                  <a:pt x="1504" y="2518"/>
                  <a:pt x="1506" y="2519"/>
                </a:cubicBezTo>
                <a:cubicBezTo>
                  <a:pt x="1507" y="2520"/>
                  <a:pt x="1509" y="2520"/>
                  <a:pt x="1510" y="2520"/>
                </a:cubicBezTo>
                <a:cubicBezTo>
                  <a:pt x="1511" y="2521"/>
                  <a:pt x="1517" y="2524"/>
                  <a:pt x="1522" y="2526"/>
                </a:cubicBezTo>
                <a:cubicBezTo>
                  <a:pt x="1529" y="2529"/>
                  <a:pt x="1535" y="2532"/>
                  <a:pt x="1542" y="2532"/>
                </a:cubicBezTo>
                <a:cubicBezTo>
                  <a:pt x="1554" y="2532"/>
                  <a:pt x="1573" y="2526"/>
                  <a:pt x="1578" y="2524"/>
                </a:cubicBezTo>
                <a:cubicBezTo>
                  <a:pt x="1578" y="2524"/>
                  <a:pt x="1586" y="2522"/>
                  <a:pt x="1594" y="2521"/>
                </a:cubicBezTo>
                <a:cubicBezTo>
                  <a:pt x="1598" y="2520"/>
                  <a:pt x="1601" y="2519"/>
                  <a:pt x="1605" y="2517"/>
                </a:cubicBezTo>
                <a:cubicBezTo>
                  <a:pt x="1608" y="2516"/>
                  <a:pt x="1611" y="2516"/>
                  <a:pt x="1614" y="2511"/>
                </a:cubicBezTo>
                <a:cubicBezTo>
                  <a:pt x="1614" y="2510"/>
                  <a:pt x="1615" y="2509"/>
                  <a:pt x="1615" y="2507"/>
                </a:cubicBezTo>
                <a:cubicBezTo>
                  <a:pt x="1615" y="2503"/>
                  <a:pt x="1612" y="2501"/>
                  <a:pt x="1611" y="2501"/>
                </a:cubicBezTo>
                <a:cubicBezTo>
                  <a:pt x="1606" y="2498"/>
                  <a:pt x="1601" y="2498"/>
                  <a:pt x="1594" y="2498"/>
                </a:cubicBezTo>
                <a:cubicBezTo>
                  <a:pt x="1588" y="2497"/>
                  <a:pt x="1582" y="2496"/>
                  <a:pt x="1579" y="2495"/>
                </a:cubicBezTo>
                <a:cubicBezTo>
                  <a:pt x="1575" y="2493"/>
                  <a:pt x="1567" y="2487"/>
                  <a:pt x="1561" y="2480"/>
                </a:cubicBezTo>
                <a:cubicBezTo>
                  <a:pt x="1555" y="2474"/>
                  <a:pt x="1550" y="2466"/>
                  <a:pt x="1549" y="2464"/>
                </a:cubicBezTo>
                <a:cubicBezTo>
                  <a:pt x="1549" y="2461"/>
                  <a:pt x="1548" y="2458"/>
                  <a:pt x="1548" y="2454"/>
                </a:cubicBezTo>
                <a:cubicBezTo>
                  <a:pt x="1548" y="2447"/>
                  <a:pt x="1551" y="2440"/>
                  <a:pt x="1553" y="2438"/>
                </a:cubicBezTo>
                <a:cubicBezTo>
                  <a:pt x="1563" y="2432"/>
                  <a:pt x="1583" y="2411"/>
                  <a:pt x="1588" y="2407"/>
                </a:cubicBezTo>
                <a:cubicBezTo>
                  <a:pt x="1592" y="2403"/>
                  <a:pt x="1594" y="2399"/>
                  <a:pt x="1596" y="2393"/>
                </a:cubicBezTo>
                <a:cubicBezTo>
                  <a:pt x="1598" y="2388"/>
                  <a:pt x="1600" y="2383"/>
                  <a:pt x="1600" y="2378"/>
                </a:cubicBezTo>
                <a:cubicBezTo>
                  <a:pt x="1600" y="2375"/>
                  <a:pt x="1600" y="2372"/>
                  <a:pt x="1596" y="2369"/>
                </a:cubicBezTo>
                <a:cubicBezTo>
                  <a:pt x="1593" y="2367"/>
                  <a:pt x="1591" y="2367"/>
                  <a:pt x="1588" y="2366"/>
                </a:cubicBezTo>
                <a:cubicBezTo>
                  <a:pt x="1584" y="2366"/>
                  <a:pt x="1579" y="2366"/>
                  <a:pt x="1576" y="2366"/>
                </a:cubicBezTo>
                <a:cubicBezTo>
                  <a:pt x="1575" y="2366"/>
                  <a:pt x="1574" y="2366"/>
                  <a:pt x="1573" y="2365"/>
                </a:cubicBezTo>
                <a:cubicBezTo>
                  <a:pt x="1573" y="2365"/>
                  <a:pt x="1573" y="2365"/>
                  <a:pt x="1573" y="2365"/>
                </a:cubicBezTo>
                <a:cubicBezTo>
                  <a:pt x="1573" y="2365"/>
                  <a:pt x="1574" y="2361"/>
                  <a:pt x="1582" y="2354"/>
                </a:cubicBezTo>
                <a:cubicBezTo>
                  <a:pt x="1589" y="2348"/>
                  <a:pt x="1594" y="2342"/>
                  <a:pt x="1597" y="2336"/>
                </a:cubicBezTo>
                <a:cubicBezTo>
                  <a:pt x="1601" y="2330"/>
                  <a:pt x="1604" y="2325"/>
                  <a:pt x="1605" y="2325"/>
                </a:cubicBezTo>
                <a:cubicBezTo>
                  <a:pt x="1610" y="2320"/>
                  <a:pt x="1621" y="2311"/>
                  <a:pt x="1625" y="2298"/>
                </a:cubicBezTo>
                <a:cubicBezTo>
                  <a:pt x="1626" y="2296"/>
                  <a:pt x="1627" y="2294"/>
                  <a:pt x="1627" y="2292"/>
                </a:cubicBezTo>
                <a:cubicBezTo>
                  <a:pt x="1627" y="2290"/>
                  <a:pt x="1626" y="2288"/>
                  <a:pt x="1624" y="2286"/>
                </a:cubicBezTo>
                <a:cubicBezTo>
                  <a:pt x="1622" y="2284"/>
                  <a:pt x="1620" y="2284"/>
                  <a:pt x="1618" y="2284"/>
                </a:cubicBezTo>
                <a:cubicBezTo>
                  <a:pt x="1614" y="2284"/>
                  <a:pt x="1611" y="2285"/>
                  <a:pt x="1609" y="2285"/>
                </a:cubicBezTo>
                <a:cubicBezTo>
                  <a:pt x="1608" y="2285"/>
                  <a:pt x="1608" y="2285"/>
                  <a:pt x="1608" y="2284"/>
                </a:cubicBezTo>
                <a:cubicBezTo>
                  <a:pt x="1606" y="2281"/>
                  <a:pt x="1605" y="2277"/>
                  <a:pt x="1604" y="2273"/>
                </a:cubicBezTo>
                <a:cubicBezTo>
                  <a:pt x="1606" y="2273"/>
                  <a:pt x="1609" y="2274"/>
                  <a:pt x="1611" y="2275"/>
                </a:cubicBezTo>
                <a:cubicBezTo>
                  <a:pt x="1616" y="2277"/>
                  <a:pt x="1622" y="2279"/>
                  <a:pt x="1628" y="2281"/>
                </a:cubicBezTo>
                <a:cubicBezTo>
                  <a:pt x="1630" y="2281"/>
                  <a:pt x="1631" y="2281"/>
                  <a:pt x="1633" y="2281"/>
                </a:cubicBezTo>
                <a:cubicBezTo>
                  <a:pt x="1636" y="2281"/>
                  <a:pt x="1639" y="2280"/>
                  <a:pt x="1641" y="2278"/>
                </a:cubicBezTo>
                <a:cubicBezTo>
                  <a:pt x="1644" y="2276"/>
                  <a:pt x="1644" y="2273"/>
                  <a:pt x="1644" y="2271"/>
                </a:cubicBezTo>
                <a:cubicBezTo>
                  <a:pt x="1644" y="2265"/>
                  <a:pt x="1642" y="2261"/>
                  <a:pt x="1642" y="2257"/>
                </a:cubicBezTo>
                <a:cubicBezTo>
                  <a:pt x="1642" y="2256"/>
                  <a:pt x="1642" y="2256"/>
                  <a:pt x="1642" y="2255"/>
                </a:cubicBezTo>
                <a:cubicBezTo>
                  <a:pt x="1642" y="2252"/>
                  <a:pt x="1642" y="2248"/>
                  <a:pt x="1643" y="2246"/>
                </a:cubicBezTo>
                <a:cubicBezTo>
                  <a:pt x="1643" y="2246"/>
                  <a:pt x="1643" y="2245"/>
                  <a:pt x="1643" y="2245"/>
                </a:cubicBezTo>
                <a:cubicBezTo>
                  <a:pt x="1647" y="2247"/>
                  <a:pt x="1651" y="2247"/>
                  <a:pt x="1656" y="2247"/>
                </a:cubicBezTo>
                <a:cubicBezTo>
                  <a:pt x="1671" y="2247"/>
                  <a:pt x="1692" y="2244"/>
                  <a:pt x="1697" y="2242"/>
                </a:cubicBezTo>
                <a:cubicBezTo>
                  <a:pt x="1702" y="2240"/>
                  <a:pt x="1703" y="2238"/>
                  <a:pt x="1706" y="2235"/>
                </a:cubicBezTo>
                <a:cubicBezTo>
                  <a:pt x="1712" y="2226"/>
                  <a:pt x="1721" y="2209"/>
                  <a:pt x="1724" y="2204"/>
                </a:cubicBezTo>
                <a:cubicBezTo>
                  <a:pt x="1727" y="2200"/>
                  <a:pt x="1729" y="2195"/>
                  <a:pt x="1729" y="2189"/>
                </a:cubicBezTo>
                <a:cubicBezTo>
                  <a:pt x="1730" y="2185"/>
                  <a:pt x="1727" y="2179"/>
                  <a:pt x="1723" y="2176"/>
                </a:cubicBezTo>
                <a:cubicBezTo>
                  <a:pt x="1722" y="2176"/>
                  <a:pt x="1721" y="2175"/>
                  <a:pt x="1721" y="2174"/>
                </a:cubicBezTo>
                <a:cubicBezTo>
                  <a:pt x="1726" y="2176"/>
                  <a:pt x="1732" y="2178"/>
                  <a:pt x="1738" y="2178"/>
                </a:cubicBezTo>
                <a:cubicBezTo>
                  <a:pt x="1748" y="2178"/>
                  <a:pt x="1757" y="2173"/>
                  <a:pt x="1767" y="2162"/>
                </a:cubicBezTo>
                <a:cubicBezTo>
                  <a:pt x="1782" y="2145"/>
                  <a:pt x="1795" y="2133"/>
                  <a:pt x="1798" y="2118"/>
                </a:cubicBezTo>
                <a:cubicBezTo>
                  <a:pt x="1798" y="2108"/>
                  <a:pt x="1802" y="2098"/>
                  <a:pt x="1805" y="2095"/>
                </a:cubicBezTo>
                <a:cubicBezTo>
                  <a:pt x="1806" y="2096"/>
                  <a:pt x="1808" y="2097"/>
                  <a:pt x="1812" y="2098"/>
                </a:cubicBezTo>
                <a:cubicBezTo>
                  <a:pt x="1815" y="2098"/>
                  <a:pt x="1819" y="2096"/>
                  <a:pt x="1820" y="2093"/>
                </a:cubicBezTo>
                <a:cubicBezTo>
                  <a:pt x="1822" y="2091"/>
                  <a:pt x="1824" y="2088"/>
                  <a:pt x="1825" y="2084"/>
                </a:cubicBezTo>
                <a:cubicBezTo>
                  <a:pt x="1829" y="2075"/>
                  <a:pt x="1832" y="2072"/>
                  <a:pt x="1835" y="2068"/>
                </a:cubicBezTo>
                <a:cubicBezTo>
                  <a:pt x="1839" y="2064"/>
                  <a:pt x="1843" y="2059"/>
                  <a:pt x="1847" y="2050"/>
                </a:cubicBezTo>
                <a:cubicBezTo>
                  <a:pt x="1849" y="2047"/>
                  <a:pt x="1850" y="2043"/>
                  <a:pt x="1850" y="2039"/>
                </a:cubicBezTo>
                <a:cubicBezTo>
                  <a:pt x="1849" y="2028"/>
                  <a:pt x="1845" y="2018"/>
                  <a:pt x="1845" y="2011"/>
                </a:cubicBezTo>
                <a:cubicBezTo>
                  <a:pt x="1845" y="2008"/>
                  <a:pt x="1845" y="2007"/>
                  <a:pt x="1848" y="2004"/>
                </a:cubicBezTo>
                <a:cubicBezTo>
                  <a:pt x="1862" y="1993"/>
                  <a:pt x="1888" y="1978"/>
                  <a:pt x="1888" y="1978"/>
                </a:cubicBezTo>
                <a:cubicBezTo>
                  <a:pt x="1888" y="1978"/>
                  <a:pt x="1889" y="1977"/>
                  <a:pt x="1893" y="1976"/>
                </a:cubicBezTo>
                <a:cubicBezTo>
                  <a:pt x="1896" y="1974"/>
                  <a:pt x="1901" y="1972"/>
                  <a:pt x="1908" y="1970"/>
                </a:cubicBezTo>
                <a:cubicBezTo>
                  <a:pt x="1915" y="1968"/>
                  <a:pt x="1922" y="1968"/>
                  <a:pt x="1929" y="1967"/>
                </a:cubicBezTo>
                <a:cubicBezTo>
                  <a:pt x="1936" y="1966"/>
                  <a:pt x="1943" y="1964"/>
                  <a:pt x="1948" y="1957"/>
                </a:cubicBezTo>
                <a:cubicBezTo>
                  <a:pt x="1953" y="1947"/>
                  <a:pt x="1958" y="1928"/>
                  <a:pt x="1965" y="1919"/>
                </a:cubicBezTo>
                <a:cubicBezTo>
                  <a:pt x="1971" y="1910"/>
                  <a:pt x="1979" y="1897"/>
                  <a:pt x="1979" y="1886"/>
                </a:cubicBezTo>
                <a:cubicBezTo>
                  <a:pt x="1979" y="1884"/>
                  <a:pt x="1979" y="1881"/>
                  <a:pt x="1977" y="1879"/>
                </a:cubicBezTo>
                <a:cubicBezTo>
                  <a:pt x="1977" y="1879"/>
                  <a:pt x="1977" y="1878"/>
                  <a:pt x="1977" y="1878"/>
                </a:cubicBezTo>
                <a:cubicBezTo>
                  <a:pt x="1977" y="1874"/>
                  <a:pt x="1979" y="1865"/>
                  <a:pt x="1982" y="1857"/>
                </a:cubicBezTo>
                <a:cubicBezTo>
                  <a:pt x="1984" y="1849"/>
                  <a:pt x="1987" y="1841"/>
                  <a:pt x="1987" y="1834"/>
                </a:cubicBezTo>
                <a:cubicBezTo>
                  <a:pt x="1987" y="1834"/>
                  <a:pt x="1987" y="1833"/>
                  <a:pt x="1987" y="1832"/>
                </a:cubicBezTo>
                <a:cubicBezTo>
                  <a:pt x="1985" y="1826"/>
                  <a:pt x="1982" y="1818"/>
                  <a:pt x="1982" y="1810"/>
                </a:cubicBezTo>
                <a:cubicBezTo>
                  <a:pt x="1982" y="1804"/>
                  <a:pt x="1984" y="1797"/>
                  <a:pt x="1991" y="1791"/>
                </a:cubicBezTo>
                <a:cubicBezTo>
                  <a:pt x="2000" y="1782"/>
                  <a:pt x="2010" y="1770"/>
                  <a:pt x="2018" y="1760"/>
                </a:cubicBezTo>
                <a:cubicBezTo>
                  <a:pt x="2025" y="1750"/>
                  <a:pt x="2030" y="1742"/>
                  <a:pt x="2032" y="1736"/>
                </a:cubicBezTo>
                <a:cubicBezTo>
                  <a:pt x="2032" y="1734"/>
                  <a:pt x="2036" y="1724"/>
                  <a:pt x="2040" y="1714"/>
                </a:cubicBezTo>
                <a:cubicBezTo>
                  <a:pt x="2043" y="1704"/>
                  <a:pt x="2047" y="1693"/>
                  <a:pt x="2047" y="1683"/>
                </a:cubicBezTo>
                <a:cubicBezTo>
                  <a:pt x="2047" y="1683"/>
                  <a:pt x="2047" y="1682"/>
                  <a:pt x="2047" y="1681"/>
                </a:cubicBezTo>
                <a:cubicBezTo>
                  <a:pt x="2045" y="1663"/>
                  <a:pt x="2031" y="1646"/>
                  <a:pt x="2020" y="1639"/>
                </a:cubicBezTo>
                <a:close/>
                <a:moveTo>
                  <a:pt x="1410" y="785"/>
                </a:moveTo>
                <a:cubicBezTo>
                  <a:pt x="1411" y="785"/>
                  <a:pt x="1411" y="785"/>
                  <a:pt x="1411" y="785"/>
                </a:cubicBezTo>
                <a:cubicBezTo>
                  <a:pt x="1410" y="785"/>
                  <a:pt x="1410" y="785"/>
                  <a:pt x="1410" y="785"/>
                </a:cubicBezTo>
                <a:close/>
                <a:moveTo>
                  <a:pt x="1399" y="805"/>
                </a:moveTo>
                <a:cubicBezTo>
                  <a:pt x="1402" y="801"/>
                  <a:pt x="1405" y="797"/>
                  <a:pt x="1408" y="794"/>
                </a:cubicBezTo>
                <a:cubicBezTo>
                  <a:pt x="1409" y="793"/>
                  <a:pt x="1410" y="792"/>
                  <a:pt x="1411" y="791"/>
                </a:cubicBezTo>
                <a:cubicBezTo>
                  <a:pt x="1412" y="792"/>
                  <a:pt x="1413" y="792"/>
                  <a:pt x="1415" y="792"/>
                </a:cubicBezTo>
                <a:cubicBezTo>
                  <a:pt x="1420" y="792"/>
                  <a:pt x="1428" y="791"/>
                  <a:pt x="1434" y="791"/>
                </a:cubicBezTo>
                <a:cubicBezTo>
                  <a:pt x="1435" y="791"/>
                  <a:pt x="1437" y="791"/>
                  <a:pt x="1438" y="791"/>
                </a:cubicBezTo>
                <a:cubicBezTo>
                  <a:pt x="1435" y="792"/>
                  <a:pt x="1430" y="794"/>
                  <a:pt x="1425" y="796"/>
                </a:cubicBezTo>
                <a:cubicBezTo>
                  <a:pt x="1419" y="799"/>
                  <a:pt x="1416" y="800"/>
                  <a:pt x="1412" y="802"/>
                </a:cubicBezTo>
                <a:cubicBezTo>
                  <a:pt x="1408" y="803"/>
                  <a:pt x="1404" y="806"/>
                  <a:pt x="1402" y="810"/>
                </a:cubicBezTo>
                <a:cubicBezTo>
                  <a:pt x="1401" y="812"/>
                  <a:pt x="1397" y="815"/>
                  <a:pt x="1391" y="817"/>
                </a:cubicBezTo>
                <a:cubicBezTo>
                  <a:pt x="1390" y="818"/>
                  <a:pt x="1389" y="818"/>
                  <a:pt x="1388" y="819"/>
                </a:cubicBezTo>
                <a:cubicBezTo>
                  <a:pt x="1390" y="816"/>
                  <a:pt x="1394" y="810"/>
                  <a:pt x="1399" y="805"/>
                </a:cubicBezTo>
                <a:close/>
                <a:moveTo>
                  <a:pt x="1380" y="766"/>
                </a:moveTo>
                <a:cubicBezTo>
                  <a:pt x="1381" y="768"/>
                  <a:pt x="1382" y="770"/>
                  <a:pt x="1382" y="771"/>
                </a:cubicBezTo>
                <a:cubicBezTo>
                  <a:pt x="1382" y="771"/>
                  <a:pt x="1382" y="771"/>
                  <a:pt x="1382" y="771"/>
                </a:cubicBezTo>
                <a:cubicBezTo>
                  <a:pt x="1380" y="769"/>
                  <a:pt x="1379" y="767"/>
                  <a:pt x="1379" y="765"/>
                </a:cubicBezTo>
                <a:cubicBezTo>
                  <a:pt x="1379" y="765"/>
                  <a:pt x="1379" y="765"/>
                  <a:pt x="1380" y="766"/>
                </a:cubicBezTo>
                <a:close/>
                <a:moveTo>
                  <a:pt x="1376" y="827"/>
                </a:moveTo>
                <a:cubicBezTo>
                  <a:pt x="1375" y="828"/>
                  <a:pt x="1374" y="828"/>
                  <a:pt x="1374" y="829"/>
                </a:cubicBezTo>
                <a:cubicBezTo>
                  <a:pt x="1371" y="833"/>
                  <a:pt x="1365" y="836"/>
                  <a:pt x="1362" y="837"/>
                </a:cubicBezTo>
                <a:cubicBezTo>
                  <a:pt x="1363" y="836"/>
                  <a:pt x="1364" y="835"/>
                  <a:pt x="1364" y="834"/>
                </a:cubicBezTo>
                <a:cubicBezTo>
                  <a:pt x="1364" y="834"/>
                  <a:pt x="1364" y="834"/>
                  <a:pt x="1364" y="834"/>
                </a:cubicBezTo>
                <a:cubicBezTo>
                  <a:pt x="1367" y="832"/>
                  <a:pt x="1371" y="829"/>
                  <a:pt x="1376" y="827"/>
                </a:cubicBezTo>
                <a:close/>
                <a:moveTo>
                  <a:pt x="1343" y="757"/>
                </a:moveTo>
                <a:cubicBezTo>
                  <a:pt x="1344" y="757"/>
                  <a:pt x="1345" y="757"/>
                  <a:pt x="1347" y="757"/>
                </a:cubicBezTo>
                <a:cubicBezTo>
                  <a:pt x="1344" y="751"/>
                  <a:pt x="1344" y="751"/>
                  <a:pt x="1344" y="751"/>
                </a:cubicBezTo>
                <a:cubicBezTo>
                  <a:pt x="1347" y="757"/>
                  <a:pt x="1347" y="757"/>
                  <a:pt x="1347" y="757"/>
                </a:cubicBezTo>
                <a:cubicBezTo>
                  <a:pt x="1347" y="757"/>
                  <a:pt x="1347" y="757"/>
                  <a:pt x="1347" y="757"/>
                </a:cubicBezTo>
                <a:cubicBezTo>
                  <a:pt x="1348" y="756"/>
                  <a:pt x="1352" y="756"/>
                  <a:pt x="1357" y="756"/>
                </a:cubicBezTo>
                <a:cubicBezTo>
                  <a:pt x="1361" y="756"/>
                  <a:pt x="1365" y="756"/>
                  <a:pt x="1368" y="757"/>
                </a:cubicBezTo>
                <a:cubicBezTo>
                  <a:pt x="1367" y="757"/>
                  <a:pt x="1367" y="759"/>
                  <a:pt x="1366" y="759"/>
                </a:cubicBezTo>
                <a:cubicBezTo>
                  <a:pt x="1364" y="762"/>
                  <a:pt x="1364" y="765"/>
                  <a:pt x="1363" y="770"/>
                </a:cubicBezTo>
                <a:cubicBezTo>
                  <a:pt x="1362" y="774"/>
                  <a:pt x="1361" y="779"/>
                  <a:pt x="1361" y="784"/>
                </a:cubicBezTo>
                <a:cubicBezTo>
                  <a:pt x="1361" y="788"/>
                  <a:pt x="1361" y="791"/>
                  <a:pt x="1363" y="795"/>
                </a:cubicBezTo>
                <a:cubicBezTo>
                  <a:pt x="1363" y="795"/>
                  <a:pt x="1363" y="795"/>
                  <a:pt x="1363" y="796"/>
                </a:cubicBezTo>
                <a:cubicBezTo>
                  <a:pt x="1364" y="796"/>
                  <a:pt x="1362" y="799"/>
                  <a:pt x="1359" y="801"/>
                </a:cubicBezTo>
                <a:cubicBezTo>
                  <a:pt x="1358" y="802"/>
                  <a:pt x="1357" y="803"/>
                  <a:pt x="1356" y="804"/>
                </a:cubicBezTo>
                <a:cubicBezTo>
                  <a:pt x="1356" y="804"/>
                  <a:pt x="1355" y="804"/>
                  <a:pt x="1355" y="804"/>
                </a:cubicBezTo>
                <a:cubicBezTo>
                  <a:pt x="1354" y="802"/>
                  <a:pt x="1353" y="796"/>
                  <a:pt x="1353" y="790"/>
                </a:cubicBezTo>
                <a:cubicBezTo>
                  <a:pt x="1353" y="788"/>
                  <a:pt x="1353" y="787"/>
                  <a:pt x="1353" y="785"/>
                </a:cubicBezTo>
                <a:cubicBezTo>
                  <a:pt x="1353" y="784"/>
                  <a:pt x="1353" y="783"/>
                  <a:pt x="1353" y="782"/>
                </a:cubicBezTo>
                <a:cubicBezTo>
                  <a:pt x="1353" y="772"/>
                  <a:pt x="1348" y="761"/>
                  <a:pt x="1339" y="757"/>
                </a:cubicBezTo>
                <a:cubicBezTo>
                  <a:pt x="1340" y="757"/>
                  <a:pt x="1342" y="757"/>
                  <a:pt x="1343" y="757"/>
                </a:cubicBezTo>
                <a:close/>
                <a:moveTo>
                  <a:pt x="1329" y="754"/>
                </a:moveTo>
                <a:cubicBezTo>
                  <a:pt x="1329" y="754"/>
                  <a:pt x="1329" y="754"/>
                  <a:pt x="1328" y="754"/>
                </a:cubicBezTo>
                <a:cubicBezTo>
                  <a:pt x="1327" y="754"/>
                  <a:pt x="1326" y="754"/>
                  <a:pt x="1325" y="755"/>
                </a:cubicBezTo>
                <a:cubicBezTo>
                  <a:pt x="1308" y="757"/>
                  <a:pt x="1300" y="773"/>
                  <a:pt x="1297" y="775"/>
                </a:cubicBezTo>
                <a:cubicBezTo>
                  <a:pt x="1293" y="780"/>
                  <a:pt x="1293" y="784"/>
                  <a:pt x="1292" y="789"/>
                </a:cubicBezTo>
                <a:cubicBezTo>
                  <a:pt x="1291" y="794"/>
                  <a:pt x="1291" y="800"/>
                  <a:pt x="1291" y="805"/>
                </a:cubicBezTo>
                <a:cubicBezTo>
                  <a:pt x="1291" y="810"/>
                  <a:pt x="1291" y="814"/>
                  <a:pt x="1291" y="817"/>
                </a:cubicBezTo>
                <a:cubicBezTo>
                  <a:pt x="1292" y="818"/>
                  <a:pt x="1292" y="820"/>
                  <a:pt x="1292" y="822"/>
                </a:cubicBezTo>
                <a:cubicBezTo>
                  <a:pt x="1292" y="825"/>
                  <a:pt x="1291" y="829"/>
                  <a:pt x="1290" y="832"/>
                </a:cubicBezTo>
                <a:cubicBezTo>
                  <a:pt x="1289" y="834"/>
                  <a:pt x="1289" y="834"/>
                  <a:pt x="1288" y="834"/>
                </a:cubicBezTo>
                <a:cubicBezTo>
                  <a:pt x="1288" y="834"/>
                  <a:pt x="1288" y="834"/>
                  <a:pt x="1287" y="834"/>
                </a:cubicBezTo>
                <a:cubicBezTo>
                  <a:pt x="1287" y="834"/>
                  <a:pt x="1287" y="834"/>
                  <a:pt x="1286" y="831"/>
                </a:cubicBezTo>
                <a:cubicBezTo>
                  <a:pt x="1285" y="829"/>
                  <a:pt x="1285" y="825"/>
                  <a:pt x="1285" y="820"/>
                </a:cubicBezTo>
                <a:cubicBezTo>
                  <a:pt x="1285" y="815"/>
                  <a:pt x="1285" y="809"/>
                  <a:pt x="1286" y="806"/>
                </a:cubicBezTo>
                <a:cubicBezTo>
                  <a:pt x="1286" y="805"/>
                  <a:pt x="1286" y="803"/>
                  <a:pt x="1286" y="801"/>
                </a:cubicBezTo>
                <a:cubicBezTo>
                  <a:pt x="1286" y="795"/>
                  <a:pt x="1285" y="786"/>
                  <a:pt x="1285" y="778"/>
                </a:cubicBezTo>
                <a:cubicBezTo>
                  <a:pt x="1285" y="772"/>
                  <a:pt x="1285" y="768"/>
                  <a:pt x="1286" y="765"/>
                </a:cubicBezTo>
                <a:cubicBezTo>
                  <a:pt x="1289" y="757"/>
                  <a:pt x="1302" y="752"/>
                  <a:pt x="1311" y="751"/>
                </a:cubicBezTo>
                <a:cubicBezTo>
                  <a:pt x="1311" y="751"/>
                  <a:pt x="1312" y="751"/>
                  <a:pt x="1312" y="751"/>
                </a:cubicBezTo>
                <a:cubicBezTo>
                  <a:pt x="1316" y="751"/>
                  <a:pt x="1322" y="753"/>
                  <a:pt x="1328" y="754"/>
                </a:cubicBezTo>
                <a:cubicBezTo>
                  <a:pt x="1328" y="754"/>
                  <a:pt x="1329" y="754"/>
                  <a:pt x="1329" y="754"/>
                </a:cubicBezTo>
                <a:close/>
                <a:moveTo>
                  <a:pt x="1235" y="724"/>
                </a:moveTo>
                <a:cubicBezTo>
                  <a:pt x="1235" y="723"/>
                  <a:pt x="1235" y="723"/>
                  <a:pt x="1235" y="723"/>
                </a:cubicBezTo>
                <a:cubicBezTo>
                  <a:pt x="1235" y="723"/>
                  <a:pt x="1242" y="721"/>
                  <a:pt x="1251" y="717"/>
                </a:cubicBezTo>
                <a:cubicBezTo>
                  <a:pt x="1249" y="711"/>
                  <a:pt x="1249" y="711"/>
                  <a:pt x="1249" y="711"/>
                </a:cubicBezTo>
                <a:cubicBezTo>
                  <a:pt x="1251" y="717"/>
                  <a:pt x="1251" y="717"/>
                  <a:pt x="1251" y="717"/>
                </a:cubicBezTo>
                <a:cubicBezTo>
                  <a:pt x="1259" y="713"/>
                  <a:pt x="1266" y="708"/>
                  <a:pt x="1272" y="703"/>
                </a:cubicBezTo>
                <a:cubicBezTo>
                  <a:pt x="1278" y="699"/>
                  <a:pt x="1283" y="696"/>
                  <a:pt x="1284" y="696"/>
                </a:cubicBezTo>
                <a:cubicBezTo>
                  <a:pt x="1292" y="705"/>
                  <a:pt x="1304" y="715"/>
                  <a:pt x="1315" y="718"/>
                </a:cubicBezTo>
                <a:cubicBezTo>
                  <a:pt x="1315" y="720"/>
                  <a:pt x="1314" y="722"/>
                  <a:pt x="1313" y="723"/>
                </a:cubicBezTo>
                <a:cubicBezTo>
                  <a:pt x="1312" y="725"/>
                  <a:pt x="1311" y="726"/>
                  <a:pt x="1310" y="727"/>
                </a:cubicBezTo>
                <a:cubicBezTo>
                  <a:pt x="1310" y="727"/>
                  <a:pt x="1310" y="727"/>
                  <a:pt x="1310" y="727"/>
                </a:cubicBezTo>
                <a:cubicBezTo>
                  <a:pt x="1306" y="727"/>
                  <a:pt x="1294" y="724"/>
                  <a:pt x="1284" y="724"/>
                </a:cubicBezTo>
                <a:cubicBezTo>
                  <a:pt x="1281" y="723"/>
                  <a:pt x="1281" y="723"/>
                  <a:pt x="1281" y="723"/>
                </a:cubicBezTo>
                <a:cubicBezTo>
                  <a:pt x="1280" y="722"/>
                  <a:pt x="1280" y="721"/>
                  <a:pt x="1279" y="720"/>
                </a:cubicBezTo>
                <a:cubicBezTo>
                  <a:pt x="1278" y="719"/>
                  <a:pt x="1275" y="716"/>
                  <a:pt x="1272" y="716"/>
                </a:cubicBezTo>
                <a:cubicBezTo>
                  <a:pt x="1271" y="716"/>
                  <a:pt x="1270" y="716"/>
                  <a:pt x="1269" y="717"/>
                </a:cubicBezTo>
                <a:cubicBezTo>
                  <a:pt x="1264" y="718"/>
                  <a:pt x="1253" y="721"/>
                  <a:pt x="1244" y="726"/>
                </a:cubicBezTo>
                <a:cubicBezTo>
                  <a:pt x="1242" y="727"/>
                  <a:pt x="1240" y="728"/>
                  <a:pt x="1238" y="728"/>
                </a:cubicBezTo>
                <a:cubicBezTo>
                  <a:pt x="1236" y="728"/>
                  <a:pt x="1235" y="727"/>
                  <a:pt x="1234" y="727"/>
                </a:cubicBezTo>
                <a:cubicBezTo>
                  <a:pt x="1234" y="725"/>
                  <a:pt x="1235" y="724"/>
                  <a:pt x="1235" y="724"/>
                </a:cubicBezTo>
                <a:close/>
                <a:moveTo>
                  <a:pt x="1321" y="418"/>
                </a:moveTo>
                <a:cubicBezTo>
                  <a:pt x="1321" y="418"/>
                  <a:pt x="1320" y="418"/>
                  <a:pt x="1319" y="418"/>
                </a:cubicBezTo>
                <a:cubicBezTo>
                  <a:pt x="1318" y="418"/>
                  <a:pt x="1317" y="419"/>
                  <a:pt x="1316" y="419"/>
                </a:cubicBezTo>
                <a:cubicBezTo>
                  <a:pt x="1315" y="418"/>
                  <a:pt x="1315" y="419"/>
                  <a:pt x="1315" y="418"/>
                </a:cubicBezTo>
                <a:cubicBezTo>
                  <a:pt x="1314" y="417"/>
                  <a:pt x="1314" y="417"/>
                  <a:pt x="1313" y="416"/>
                </a:cubicBezTo>
                <a:cubicBezTo>
                  <a:pt x="1316" y="417"/>
                  <a:pt x="1319" y="417"/>
                  <a:pt x="1321" y="418"/>
                </a:cubicBezTo>
                <a:close/>
                <a:moveTo>
                  <a:pt x="1269" y="355"/>
                </a:moveTo>
                <a:cubicBezTo>
                  <a:pt x="1271" y="355"/>
                  <a:pt x="1274" y="355"/>
                  <a:pt x="1276" y="354"/>
                </a:cubicBezTo>
                <a:cubicBezTo>
                  <a:pt x="1278" y="354"/>
                  <a:pt x="1280" y="354"/>
                  <a:pt x="1283" y="354"/>
                </a:cubicBezTo>
                <a:cubicBezTo>
                  <a:pt x="1289" y="354"/>
                  <a:pt x="1294" y="355"/>
                  <a:pt x="1299" y="356"/>
                </a:cubicBezTo>
                <a:cubicBezTo>
                  <a:pt x="1299" y="356"/>
                  <a:pt x="1300" y="356"/>
                  <a:pt x="1301" y="356"/>
                </a:cubicBezTo>
                <a:cubicBezTo>
                  <a:pt x="1301" y="357"/>
                  <a:pt x="1301" y="358"/>
                  <a:pt x="1300" y="359"/>
                </a:cubicBezTo>
                <a:cubicBezTo>
                  <a:pt x="1300" y="361"/>
                  <a:pt x="1300" y="363"/>
                  <a:pt x="1299" y="364"/>
                </a:cubicBezTo>
                <a:cubicBezTo>
                  <a:pt x="1299" y="365"/>
                  <a:pt x="1298" y="365"/>
                  <a:pt x="1298" y="366"/>
                </a:cubicBezTo>
                <a:cubicBezTo>
                  <a:pt x="1296" y="367"/>
                  <a:pt x="1293" y="367"/>
                  <a:pt x="1288" y="369"/>
                </a:cubicBezTo>
                <a:cubicBezTo>
                  <a:pt x="1284" y="371"/>
                  <a:pt x="1279" y="375"/>
                  <a:pt x="1277" y="381"/>
                </a:cubicBezTo>
                <a:cubicBezTo>
                  <a:pt x="1277" y="382"/>
                  <a:pt x="1277" y="382"/>
                  <a:pt x="1276" y="382"/>
                </a:cubicBezTo>
                <a:cubicBezTo>
                  <a:pt x="1277" y="381"/>
                  <a:pt x="1277" y="379"/>
                  <a:pt x="1277" y="377"/>
                </a:cubicBezTo>
                <a:cubicBezTo>
                  <a:pt x="1277" y="372"/>
                  <a:pt x="1276" y="365"/>
                  <a:pt x="1270" y="361"/>
                </a:cubicBezTo>
                <a:cubicBezTo>
                  <a:pt x="1267" y="358"/>
                  <a:pt x="1264" y="355"/>
                  <a:pt x="1260" y="354"/>
                </a:cubicBezTo>
                <a:cubicBezTo>
                  <a:pt x="1263" y="354"/>
                  <a:pt x="1266" y="355"/>
                  <a:pt x="1269" y="355"/>
                </a:cubicBezTo>
                <a:close/>
                <a:moveTo>
                  <a:pt x="1175" y="308"/>
                </a:moveTo>
                <a:cubicBezTo>
                  <a:pt x="1175" y="305"/>
                  <a:pt x="1175" y="305"/>
                  <a:pt x="1175" y="305"/>
                </a:cubicBezTo>
                <a:cubicBezTo>
                  <a:pt x="1175" y="308"/>
                  <a:pt x="1175" y="308"/>
                  <a:pt x="1175" y="308"/>
                </a:cubicBezTo>
                <a:cubicBezTo>
                  <a:pt x="1175" y="308"/>
                  <a:pt x="1175" y="308"/>
                  <a:pt x="1175" y="308"/>
                </a:cubicBezTo>
                <a:close/>
                <a:moveTo>
                  <a:pt x="203" y="451"/>
                </a:moveTo>
                <a:cubicBezTo>
                  <a:pt x="201" y="453"/>
                  <a:pt x="198" y="455"/>
                  <a:pt x="196" y="455"/>
                </a:cubicBezTo>
                <a:cubicBezTo>
                  <a:pt x="195" y="455"/>
                  <a:pt x="195" y="455"/>
                  <a:pt x="195" y="455"/>
                </a:cubicBezTo>
                <a:cubicBezTo>
                  <a:pt x="193" y="455"/>
                  <a:pt x="192" y="454"/>
                  <a:pt x="190" y="454"/>
                </a:cubicBezTo>
                <a:cubicBezTo>
                  <a:pt x="192" y="453"/>
                  <a:pt x="194" y="452"/>
                  <a:pt x="195" y="451"/>
                </a:cubicBezTo>
                <a:cubicBezTo>
                  <a:pt x="198" y="448"/>
                  <a:pt x="201" y="447"/>
                  <a:pt x="204" y="447"/>
                </a:cubicBezTo>
                <a:cubicBezTo>
                  <a:pt x="204" y="447"/>
                  <a:pt x="205" y="447"/>
                  <a:pt x="205" y="447"/>
                </a:cubicBezTo>
                <a:cubicBezTo>
                  <a:pt x="205" y="448"/>
                  <a:pt x="204" y="450"/>
                  <a:pt x="203" y="451"/>
                </a:cubicBezTo>
                <a:close/>
                <a:moveTo>
                  <a:pt x="738" y="696"/>
                </a:moveTo>
                <a:cubicBezTo>
                  <a:pt x="738" y="695"/>
                  <a:pt x="738" y="695"/>
                  <a:pt x="738" y="695"/>
                </a:cubicBezTo>
                <a:cubicBezTo>
                  <a:pt x="738" y="695"/>
                  <a:pt x="738" y="695"/>
                  <a:pt x="738" y="695"/>
                </a:cubicBezTo>
                <a:cubicBezTo>
                  <a:pt x="738" y="695"/>
                  <a:pt x="739" y="696"/>
                  <a:pt x="739" y="696"/>
                </a:cubicBezTo>
                <a:cubicBezTo>
                  <a:pt x="739" y="696"/>
                  <a:pt x="738" y="696"/>
                  <a:pt x="738" y="696"/>
                </a:cubicBezTo>
                <a:close/>
                <a:moveTo>
                  <a:pt x="761" y="717"/>
                </a:moveTo>
                <a:cubicBezTo>
                  <a:pt x="762" y="717"/>
                  <a:pt x="763" y="721"/>
                  <a:pt x="763" y="724"/>
                </a:cubicBezTo>
                <a:cubicBezTo>
                  <a:pt x="763" y="722"/>
                  <a:pt x="762" y="719"/>
                  <a:pt x="761" y="717"/>
                </a:cubicBezTo>
                <a:close/>
                <a:moveTo>
                  <a:pt x="887" y="1026"/>
                </a:moveTo>
                <a:cubicBezTo>
                  <a:pt x="887" y="1024"/>
                  <a:pt x="888" y="1023"/>
                  <a:pt x="891" y="1020"/>
                </a:cubicBezTo>
                <a:cubicBezTo>
                  <a:pt x="891" y="1020"/>
                  <a:pt x="892" y="1020"/>
                  <a:pt x="892" y="1020"/>
                </a:cubicBezTo>
                <a:cubicBezTo>
                  <a:pt x="892" y="1021"/>
                  <a:pt x="894" y="1023"/>
                  <a:pt x="895" y="1027"/>
                </a:cubicBezTo>
                <a:cubicBezTo>
                  <a:pt x="896" y="1031"/>
                  <a:pt x="897" y="1036"/>
                  <a:pt x="899" y="1041"/>
                </a:cubicBezTo>
                <a:cubicBezTo>
                  <a:pt x="899" y="1041"/>
                  <a:pt x="899" y="1041"/>
                  <a:pt x="899" y="1041"/>
                </a:cubicBezTo>
                <a:cubicBezTo>
                  <a:pt x="892" y="1034"/>
                  <a:pt x="887" y="1028"/>
                  <a:pt x="887" y="1026"/>
                </a:cubicBezTo>
                <a:close/>
                <a:moveTo>
                  <a:pt x="957" y="287"/>
                </a:moveTo>
                <a:cubicBezTo>
                  <a:pt x="956" y="287"/>
                  <a:pt x="956" y="287"/>
                  <a:pt x="956" y="287"/>
                </a:cubicBezTo>
                <a:cubicBezTo>
                  <a:pt x="951" y="287"/>
                  <a:pt x="947" y="288"/>
                  <a:pt x="942" y="288"/>
                </a:cubicBezTo>
                <a:cubicBezTo>
                  <a:pt x="931" y="290"/>
                  <a:pt x="914" y="293"/>
                  <a:pt x="907" y="293"/>
                </a:cubicBezTo>
                <a:cubicBezTo>
                  <a:pt x="906" y="293"/>
                  <a:pt x="905" y="293"/>
                  <a:pt x="905" y="293"/>
                </a:cubicBezTo>
                <a:cubicBezTo>
                  <a:pt x="904" y="293"/>
                  <a:pt x="904" y="293"/>
                  <a:pt x="904" y="293"/>
                </a:cubicBezTo>
                <a:cubicBezTo>
                  <a:pt x="903" y="292"/>
                  <a:pt x="900" y="289"/>
                  <a:pt x="892" y="285"/>
                </a:cubicBezTo>
                <a:cubicBezTo>
                  <a:pt x="879" y="278"/>
                  <a:pt x="873" y="278"/>
                  <a:pt x="867" y="274"/>
                </a:cubicBezTo>
                <a:cubicBezTo>
                  <a:pt x="870" y="273"/>
                  <a:pt x="873" y="270"/>
                  <a:pt x="876" y="268"/>
                </a:cubicBezTo>
                <a:cubicBezTo>
                  <a:pt x="878" y="267"/>
                  <a:pt x="879" y="266"/>
                  <a:pt x="881" y="265"/>
                </a:cubicBezTo>
                <a:cubicBezTo>
                  <a:pt x="881" y="265"/>
                  <a:pt x="882" y="265"/>
                  <a:pt x="882" y="265"/>
                </a:cubicBezTo>
                <a:cubicBezTo>
                  <a:pt x="883" y="266"/>
                  <a:pt x="885" y="269"/>
                  <a:pt x="886" y="272"/>
                </a:cubicBezTo>
                <a:cubicBezTo>
                  <a:pt x="888" y="276"/>
                  <a:pt x="889" y="281"/>
                  <a:pt x="895" y="284"/>
                </a:cubicBezTo>
                <a:cubicBezTo>
                  <a:pt x="900" y="287"/>
                  <a:pt x="906" y="287"/>
                  <a:pt x="912" y="287"/>
                </a:cubicBezTo>
                <a:cubicBezTo>
                  <a:pt x="918" y="287"/>
                  <a:pt x="924" y="287"/>
                  <a:pt x="929" y="285"/>
                </a:cubicBezTo>
                <a:cubicBezTo>
                  <a:pt x="931" y="284"/>
                  <a:pt x="939" y="283"/>
                  <a:pt x="947" y="283"/>
                </a:cubicBezTo>
                <a:cubicBezTo>
                  <a:pt x="953" y="283"/>
                  <a:pt x="959" y="283"/>
                  <a:pt x="962" y="284"/>
                </a:cubicBezTo>
                <a:cubicBezTo>
                  <a:pt x="965" y="285"/>
                  <a:pt x="969" y="286"/>
                  <a:pt x="973" y="286"/>
                </a:cubicBezTo>
                <a:cubicBezTo>
                  <a:pt x="973" y="287"/>
                  <a:pt x="973" y="288"/>
                  <a:pt x="973" y="289"/>
                </a:cubicBezTo>
                <a:cubicBezTo>
                  <a:pt x="973" y="291"/>
                  <a:pt x="973" y="292"/>
                  <a:pt x="974" y="294"/>
                </a:cubicBezTo>
                <a:cubicBezTo>
                  <a:pt x="969" y="289"/>
                  <a:pt x="962" y="287"/>
                  <a:pt x="957" y="287"/>
                </a:cubicBezTo>
                <a:close/>
                <a:moveTo>
                  <a:pt x="1805" y="1565"/>
                </a:moveTo>
                <a:cubicBezTo>
                  <a:pt x="1803" y="1567"/>
                  <a:pt x="1804" y="1569"/>
                  <a:pt x="1795" y="1571"/>
                </a:cubicBezTo>
                <a:cubicBezTo>
                  <a:pt x="1792" y="1571"/>
                  <a:pt x="1791" y="1572"/>
                  <a:pt x="1789" y="1572"/>
                </a:cubicBezTo>
                <a:cubicBezTo>
                  <a:pt x="1789" y="1572"/>
                  <a:pt x="1788" y="1572"/>
                  <a:pt x="1788" y="1571"/>
                </a:cubicBezTo>
                <a:cubicBezTo>
                  <a:pt x="1788" y="1571"/>
                  <a:pt x="1789" y="1571"/>
                  <a:pt x="1790" y="1570"/>
                </a:cubicBezTo>
                <a:cubicBezTo>
                  <a:pt x="1795" y="1569"/>
                  <a:pt x="1800" y="1567"/>
                  <a:pt x="1805" y="1564"/>
                </a:cubicBezTo>
                <a:cubicBezTo>
                  <a:pt x="1805" y="1565"/>
                  <a:pt x="1805" y="1565"/>
                  <a:pt x="1805" y="1565"/>
                </a:cubicBezTo>
                <a:close/>
                <a:moveTo>
                  <a:pt x="1827" y="1599"/>
                </a:moveTo>
                <a:cubicBezTo>
                  <a:pt x="1827" y="1599"/>
                  <a:pt x="1827" y="1599"/>
                  <a:pt x="1827" y="1599"/>
                </a:cubicBezTo>
                <a:cubicBezTo>
                  <a:pt x="1827" y="1599"/>
                  <a:pt x="1826" y="1599"/>
                  <a:pt x="1826" y="1599"/>
                </a:cubicBezTo>
                <a:cubicBezTo>
                  <a:pt x="1826" y="1599"/>
                  <a:pt x="1827" y="1599"/>
                  <a:pt x="1827" y="1599"/>
                </a:cubicBezTo>
                <a:cubicBezTo>
                  <a:pt x="1827" y="1599"/>
                  <a:pt x="1827" y="1599"/>
                  <a:pt x="1827" y="1599"/>
                </a:cubicBezTo>
                <a:close/>
                <a:moveTo>
                  <a:pt x="1092" y="283"/>
                </a:moveTo>
                <a:cubicBezTo>
                  <a:pt x="1089" y="283"/>
                  <a:pt x="1082" y="281"/>
                  <a:pt x="1075" y="281"/>
                </a:cubicBezTo>
                <a:cubicBezTo>
                  <a:pt x="1070" y="281"/>
                  <a:pt x="1065" y="282"/>
                  <a:pt x="1060" y="285"/>
                </a:cubicBezTo>
                <a:cubicBezTo>
                  <a:pt x="1056" y="289"/>
                  <a:pt x="1055" y="293"/>
                  <a:pt x="1055" y="297"/>
                </a:cubicBezTo>
                <a:cubicBezTo>
                  <a:pt x="1055" y="305"/>
                  <a:pt x="1059" y="315"/>
                  <a:pt x="1070" y="317"/>
                </a:cubicBezTo>
                <a:cubicBezTo>
                  <a:pt x="1071" y="317"/>
                  <a:pt x="1072" y="317"/>
                  <a:pt x="1072" y="317"/>
                </a:cubicBezTo>
                <a:cubicBezTo>
                  <a:pt x="1080" y="316"/>
                  <a:pt x="1087" y="314"/>
                  <a:pt x="1091" y="313"/>
                </a:cubicBezTo>
                <a:cubicBezTo>
                  <a:pt x="1092" y="317"/>
                  <a:pt x="1094" y="322"/>
                  <a:pt x="1096" y="326"/>
                </a:cubicBezTo>
                <a:cubicBezTo>
                  <a:pt x="1099" y="333"/>
                  <a:pt x="1103" y="340"/>
                  <a:pt x="1113" y="341"/>
                </a:cubicBezTo>
                <a:cubicBezTo>
                  <a:pt x="1116" y="341"/>
                  <a:pt x="1119" y="340"/>
                  <a:pt x="1122" y="338"/>
                </a:cubicBezTo>
                <a:cubicBezTo>
                  <a:pt x="1130" y="333"/>
                  <a:pt x="1135" y="328"/>
                  <a:pt x="1137" y="325"/>
                </a:cubicBezTo>
                <a:cubicBezTo>
                  <a:pt x="1138" y="323"/>
                  <a:pt x="1139" y="322"/>
                  <a:pt x="1140" y="321"/>
                </a:cubicBezTo>
                <a:cubicBezTo>
                  <a:pt x="1142" y="320"/>
                  <a:pt x="1144" y="317"/>
                  <a:pt x="1144" y="316"/>
                </a:cubicBezTo>
                <a:cubicBezTo>
                  <a:pt x="1145" y="314"/>
                  <a:pt x="1145" y="313"/>
                  <a:pt x="1145" y="311"/>
                </a:cubicBezTo>
                <a:cubicBezTo>
                  <a:pt x="1144" y="302"/>
                  <a:pt x="1141" y="289"/>
                  <a:pt x="1133" y="282"/>
                </a:cubicBezTo>
                <a:cubicBezTo>
                  <a:pt x="1128" y="279"/>
                  <a:pt x="1123" y="279"/>
                  <a:pt x="1117" y="278"/>
                </a:cubicBezTo>
                <a:cubicBezTo>
                  <a:pt x="1108" y="279"/>
                  <a:pt x="1099" y="280"/>
                  <a:pt x="1093" y="283"/>
                </a:cubicBezTo>
                <a:cubicBezTo>
                  <a:pt x="1093" y="283"/>
                  <a:pt x="1093" y="283"/>
                  <a:pt x="1093" y="283"/>
                </a:cubicBezTo>
                <a:cubicBezTo>
                  <a:pt x="1093" y="283"/>
                  <a:pt x="1093" y="283"/>
                  <a:pt x="1092" y="283"/>
                </a:cubicBezTo>
                <a:close/>
                <a:moveTo>
                  <a:pt x="2747" y="890"/>
                </a:moveTo>
                <a:cubicBezTo>
                  <a:pt x="2747" y="890"/>
                  <a:pt x="2738" y="888"/>
                  <a:pt x="2730" y="888"/>
                </a:cubicBezTo>
                <a:cubicBezTo>
                  <a:pt x="2726" y="888"/>
                  <a:pt x="2722" y="888"/>
                  <a:pt x="2718" y="891"/>
                </a:cubicBezTo>
                <a:cubicBezTo>
                  <a:pt x="2716" y="892"/>
                  <a:pt x="2714" y="896"/>
                  <a:pt x="2714" y="898"/>
                </a:cubicBezTo>
                <a:cubicBezTo>
                  <a:pt x="2715" y="905"/>
                  <a:pt x="2718" y="907"/>
                  <a:pt x="2722" y="911"/>
                </a:cubicBezTo>
                <a:cubicBezTo>
                  <a:pt x="2725" y="914"/>
                  <a:pt x="2729" y="917"/>
                  <a:pt x="2732" y="918"/>
                </a:cubicBezTo>
                <a:cubicBezTo>
                  <a:pt x="2734" y="919"/>
                  <a:pt x="2736" y="921"/>
                  <a:pt x="2739" y="924"/>
                </a:cubicBezTo>
                <a:cubicBezTo>
                  <a:pt x="2742" y="927"/>
                  <a:pt x="2744" y="930"/>
                  <a:pt x="2749" y="932"/>
                </a:cubicBezTo>
                <a:cubicBezTo>
                  <a:pt x="2749" y="932"/>
                  <a:pt x="2749" y="932"/>
                  <a:pt x="2749" y="932"/>
                </a:cubicBezTo>
                <a:cubicBezTo>
                  <a:pt x="2749" y="932"/>
                  <a:pt x="2749" y="932"/>
                  <a:pt x="2749" y="932"/>
                </a:cubicBezTo>
                <a:cubicBezTo>
                  <a:pt x="2749" y="932"/>
                  <a:pt x="2749" y="932"/>
                  <a:pt x="2749" y="932"/>
                </a:cubicBezTo>
                <a:cubicBezTo>
                  <a:pt x="2751" y="932"/>
                  <a:pt x="2753" y="933"/>
                  <a:pt x="2755" y="933"/>
                </a:cubicBezTo>
                <a:cubicBezTo>
                  <a:pt x="2758" y="933"/>
                  <a:pt x="2763" y="932"/>
                  <a:pt x="2767" y="930"/>
                </a:cubicBezTo>
                <a:cubicBezTo>
                  <a:pt x="2771" y="927"/>
                  <a:pt x="2775" y="922"/>
                  <a:pt x="2774" y="916"/>
                </a:cubicBezTo>
                <a:cubicBezTo>
                  <a:pt x="2774" y="914"/>
                  <a:pt x="2774" y="911"/>
                  <a:pt x="2773" y="909"/>
                </a:cubicBezTo>
                <a:cubicBezTo>
                  <a:pt x="2767" y="891"/>
                  <a:pt x="2751" y="889"/>
                  <a:pt x="2747" y="890"/>
                </a:cubicBezTo>
                <a:close/>
                <a:moveTo>
                  <a:pt x="4351" y="1335"/>
                </a:moveTo>
                <a:cubicBezTo>
                  <a:pt x="4351" y="1335"/>
                  <a:pt x="4351" y="1335"/>
                  <a:pt x="4350" y="1335"/>
                </a:cubicBezTo>
                <a:cubicBezTo>
                  <a:pt x="4346" y="1336"/>
                  <a:pt x="4344" y="1338"/>
                  <a:pt x="4343" y="1340"/>
                </a:cubicBezTo>
                <a:cubicBezTo>
                  <a:pt x="4338" y="1345"/>
                  <a:pt x="4334" y="1353"/>
                  <a:pt x="4334" y="1362"/>
                </a:cubicBezTo>
                <a:cubicBezTo>
                  <a:pt x="4334" y="1364"/>
                  <a:pt x="4334" y="1367"/>
                  <a:pt x="4335" y="1370"/>
                </a:cubicBezTo>
                <a:cubicBezTo>
                  <a:pt x="4335" y="1370"/>
                  <a:pt x="4335" y="1370"/>
                  <a:pt x="4335" y="1369"/>
                </a:cubicBezTo>
                <a:cubicBezTo>
                  <a:pt x="4330" y="1363"/>
                  <a:pt x="4324" y="1357"/>
                  <a:pt x="4314" y="1357"/>
                </a:cubicBezTo>
                <a:cubicBezTo>
                  <a:pt x="4312" y="1357"/>
                  <a:pt x="4310" y="1357"/>
                  <a:pt x="4307" y="1358"/>
                </a:cubicBezTo>
                <a:cubicBezTo>
                  <a:pt x="4304" y="1360"/>
                  <a:pt x="4304" y="1361"/>
                  <a:pt x="4302" y="1363"/>
                </a:cubicBezTo>
                <a:cubicBezTo>
                  <a:pt x="4299" y="1368"/>
                  <a:pt x="4296" y="1376"/>
                  <a:pt x="4296" y="1384"/>
                </a:cubicBezTo>
                <a:cubicBezTo>
                  <a:pt x="4296" y="1387"/>
                  <a:pt x="4296" y="1390"/>
                  <a:pt x="4298" y="1393"/>
                </a:cubicBezTo>
                <a:cubicBezTo>
                  <a:pt x="4301" y="1397"/>
                  <a:pt x="4305" y="1398"/>
                  <a:pt x="4309" y="1398"/>
                </a:cubicBezTo>
                <a:cubicBezTo>
                  <a:pt x="4316" y="1398"/>
                  <a:pt x="4326" y="1400"/>
                  <a:pt x="4333" y="1400"/>
                </a:cubicBezTo>
                <a:cubicBezTo>
                  <a:pt x="4336" y="1400"/>
                  <a:pt x="4338" y="1400"/>
                  <a:pt x="4341" y="1399"/>
                </a:cubicBezTo>
                <a:cubicBezTo>
                  <a:pt x="4342" y="1399"/>
                  <a:pt x="4343" y="1398"/>
                  <a:pt x="4345" y="1397"/>
                </a:cubicBezTo>
                <a:cubicBezTo>
                  <a:pt x="4346" y="1396"/>
                  <a:pt x="4348" y="1393"/>
                  <a:pt x="4348" y="1391"/>
                </a:cubicBezTo>
                <a:cubicBezTo>
                  <a:pt x="4348" y="1388"/>
                  <a:pt x="4347" y="1387"/>
                  <a:pt x="4346" y="1385"/>
                </a:cubicBezTo>
                <a:cubicBezTo>
                  <a:pt x="4345" y="1383"/>
                  <a:pt x="4342" y="1379"/>
                  <a:pt x="4339" y="1374"/>
                </a:cubicBezTo>
                <a:cubicBezTo>
                  <a:pt x="4342" y="1377"/>
                  <a:pt x="4346" y="1378"/>
                  <a:pt x="4350" y="1378"/>
                </a:cubicBezTo>
                <a:cubicBezTo>
                  <a:pt x="4351" y="1378"/>
                  <a:pt x="4351" y="1378"/>
                  <a:pt x="4352" y="1378"/>
                </a:cubicBezTo>
                <a:cubicBezTo>
                  <a:pt x="4365" y="1377"/>
                  <a:pt x="4373" y="1368"/>
                  <a:pt x="4372" y="1359"/>
                </a:cubicBezTo>
                <a:cubicBezTo>
                  <a:pt x="4372" y="1348"/>
                  <a:pt x="4364" y="1337"/>
                  <a:pt x="4351" y="1335"/>
                </a:cubicBezTo>
                <a:close/>
                <a:moveTo>
                  <a:pt x="4685" y="2260"/>
                </a:moveTo>
                <a:cubicBezTo>
                  <a:pt x="4678" y="2260"/>
                  <a:pt x="4673" y="2265"/>
                  <a:pt x="4667" y="2269"/>
                </a:cubicBezTo>
                <a:cubicBezTo>
                  <a:pt x="4664" y="2271"/>
                  <a:pt x="4661" y="2272"/>
                  <a:pt x="4659" y="2274"/>
                </a:cubicBezTo>
                <a:cubicBezTo>
                  <a:pt x="4657" y="2274"/>
                  <a:pt x="4656" y="2275"/>
                  <a:pt x="4656" y="2275"/>
                </a:cubicBezTo>
                <a:cubicBezTo>
                  <a:pt x="4656" y="2275"/>
                  <a:pt x="4656" y="2275"/>
                  <a:pt x="4656" y="2275"/>
                </a:cubicBezTo>
                <a:cubicBezTo>
                  <a:pt x="4650" y="2274"/>
                  <a:pt x="4638" y="2268"/>
                  <a:pt x="4638" y="2268"/>
                </a:cubicBezTo>
                <a:cubicBezTo>
                  <a:pt x="4635" y="2267"/>
                  <a:pt x="4632" y="2268"/>
                  <a:pt x="4630" y="2270"/>
                </a:cubicBezTo>
                <a:cubicBezTo>
                  <a:pt x="4627" y="2274"/>
                  <a:pt x="4625" y="2278"/>
                  <a:pt x="4625" y="2282"/>
                </a:cubicBezTo>
                <a:cubicBezTo>
                  <a:pt x="4625" y="2291"/>
                  <a:pt x="4631" y="2294"/>
                  <a:pt x="4634" y="2297"/>
                </a:cubicBezTo>
                <a:cubicBezTo>
                  <a:pt x="4638" y="2300"/>
                  <a:pt x="4639" y="2302"/>
                  <a:pt x="4639" y="2304"/>
                </a:cubicBezTo>
                <a:cubicBezTo>
                  <a:pt x="4639" y="2304"/>
                  <a:pt x="4639" y="2305"/>
                  <a:pt x="4639" y="2305"/>
                </a:cubicBezTo>
                <a:cubicBezTo>
                  <a:pt x="4638" y="2307"/>
                  <a:pt x="4638" y="2308"/>
                  <a:pt x="4638" y="2310"/>
                </a:cubicBezTo>
                <a:cubicBezTo>
                  <a:pt x="4638" y="2314"/>
                  <a:pt x="4641" y="2319"/>
                  <a:pt x="4644" y="2321"/>
                </a:cubicBezTo>
                <a:cubicBezTo>
                  <a:pt x="4647" y="2323"/>
                  <a:pt x="4651" y="2324"/>
                  <a:pt x="4654" y="2324"/>
                </a:cubicBezTo>
                <a:cubicBezTo>
                  <a:pt x="4662" y="2324"/>
                  <a:pt x="4668" y="2322"/>
                  <a:pt x="4672" y="2320"/>
                </a:cubicBezTo>
                <a:cubicBezTo>
                  <a:pt x="4677" y="2317"/>
                  <a:pt x="4678" y="2315"/>
                  <a:pt x="4680" y="2311"/>
                </a:cubicBezTo>
                <a:cubicBezTo>
                  <a:pt x="4687" y="2300"/>
                  <a:pt x="4695" y="2282"/>
                  <a:pt x="4695" y="2271"/>
                </a:cubicBezTo>
                <a:cubicBezTo>
                  <a:pt x="4695" y="2269"/>
                  <a:pt x="4695" y="2268"/>
                  <a:pt x="4694" y="2267"/>
                </a:cubicBezTo>
                <a:cubicBezTo>
                  <a:pt x="4694" y="2263"/>
                  <a:pt x="4689" y="2259"/>
                  <a:pt x="4685" y="2260"/>
                </a:cubicBezTo>
                <a:close/>
                <a:moveTo>
                  <a:pt x="4359" y="1392"/>
                </a:moveTo>
                <a:cubicBezTo>
                  <a:pt x="4357" y="1390"/>
                  <a:pt x="4355" y="1390"/>
                  <a:pt x="4353" y="1390"/>
                </a:cubicBezTo>
                <a:cubicBezTo>
                  <a:pt x="4352" y="1390"/>
                  <a:pt x="4350" y="1391"/>
                  <a:pt x="4349" y="1393"/>
                </a:cubicBezTo>
                <a:cubicBezTo>
                  <a:pt x="4344" y="1400"/>
                  <a:pt x="4341" y="1405"/>
                  <a:pt x="4338" y="1408"/>
                </a:cubicBezTo>
                <a:cubicBezTo>
                  <a:pt x="4338" y="1409"/>
                  <a:pt x="4337" y="1409"/>
                  <a:pt x="4337" y="1409"/>
                </a:cubicBezTo>
                <a:cubicBezTo>
                  <a:pt x="4335" y="1409"/>
                  <a:pt x="4333" y="1407"/>
                  <a:pt x="4329" y="1405"/>
                </a:cubicBezTo>
                <a:cubicBezTo>
                  <a:pt x="4326" y="1404"/>
                  <a:pt x="4323" y="1403"/>
                  <a:pt x="4321" y="1403"/>
                </a:cubicBezTo>
                <a:cubicBezTo>
                  <a:pt x="4313" y="1404"/>
                  <a:pt x="4306" y="1408"/>
                  <a:pt x="4301" y="1412"/>
                </a:cubicBezTo>
                <a:cubicBezTo>
                  <a:pt x="4295" y="1417"/>
                  <a:pt x="4291" y="1422"/>
                  <a:pt x="4291" y="1430"/>
                </a:cubicBezTo>
                <a:cubicBezTo>
                  <a:pt x="4291" y="1431"/>
                  <a:pt x="4291" y="1433"/>
                  <a:pt x="4292" y="1435"/>
                </a:cubicBezTo>
                <a:cubicBezTo>
                  <a:pt x="4295" y="1440"/>
                  <a:pt x="4300" y="1441"/>
                  <a:pt x="4303" y="1441"/>
                </a:cubicBezTo>
                <a:cubicBezTo>
                  <a:pt x="4309" y="1442"/>
                  <a:pt x="4315" y="1441"/>
                  <a:pt x="4320" y="1442"/>
                </a:cubicBezTo>
                <a:cubicBezTo>
                  <a:pt x="4326" y="1443"/>
                  <a:pt x="4328" y="1444"/>
                  <a:pt x="4329" y="1446"/>
                </a:cubicBezTo>
                <a:cubicBezTo>
                  <a:pt x="4331" y="1451"/>
                  <a:pt x="4332" y="1454"/>
                  <a:pt x="4334" y="1457"/>
                </a:cubicBezTo>
                <a:cubicBezTo>
                  <a:pt x="4336" y="1460"/>
                  <a:pt x="4341" y="1463"/>
                  <a:pt x="4345" y="1463"/>
                </a:cubicBezTo>
                <a:cubicBezTo>
                  <a:pt x="4345" y="1463"/>
                  <a:pt x="4345" y="1463"/>
                  <a:pt x="4345" y="1463"/>
                </a:cubicBezTo>
                <a:cubicBezTo>
                  <a:pt x="4348" y="1463"/>
                  <a:pt x="4351" y="1462"/>
                  <a:pt x="4354" y="1461"/>
                </a:cubicBezTo>
                <a:cubicBezTo>
                  <a:pt x="4362" y="1459"/>
                  <a:pt x="4368" y="1454"/>
                  <a:pt x="4373" y="1447"/>
                </a:cubicBezTo>
                <a:cubicBezTo>
                  <a:pt x="4378" y="1441"/>
                  <a:pt x="4381" y="1433"/>
                  <a:pt x="4381" y="1426"/>
                </a:cubicBezTo>
                <a:cubicBezTo>
                  <a:pt x="4381" y="1423"/>
                  <a:pt x="4381" y="1421"/>
                  <a:pt x="4380" y="1419"/>
                </a:cubicBezTo>
                <a:cubicBezTo>
                  <a:pt x="4375" y="1406"/>
                  <a:pt x="4359" y="1392"/>
                  <a:pt x="4359" y="1392"/>
                </a:cubicBezTo>
                <a:close/>
                <a:moveTo>
                  <a:pt x="4720" y="1945"/>
                </a:moveTo>
                <a:cubicBezTo>
                  <a:pt x="4712" y="1935"/>
                  <a:pt x="4706" y="1925"/>
                  <a:pt x="4707" y="1922"/>
                </a:cubicBezTo>
                <a:cubicBezTo>
                  <a:pt x="4707" y="1922"/>
                  <a:pt x="4707" y="1922"/>
                  <a:pt x="4707" y="1922"/>
                </a:cubicBezTo>
                <a:cubicBezTo>
                  <a:pt x="4707" y="1922"/>
                  <a:pt x="4707" y="1922"/>
                  <a:pt x="4707" y="1922"/>
                </a:cubicBezTo>
                <a:cubicBezTo>
                  <a:pt x="4707" y="1921"/>
                  <a:pt x="4707" y="1921"/>
                  <a:pt x="4707" y="1920"/>
                </a:cubicBezTo>
                <a:cubicBezTo>
                  <a:pt x="4707" y="1915"/>
                  <a:pt x="4704" y="1911"/>
                  <a:pt x="4701" y="1908"/>
                </a:cubicBezTo>
                <a:cubicBezTo>
                  <a:pt x="4692" y="1901"/>
                  <a:pt x="4679" y="1899"/>
                  <a:pt x="4673" y="1893"/>
                </a:cubicBezTo>
                <a:cubicBezTo>
                  <a:pt x="4669" y="1890"/>
                  <a:pt x="4666" y="1881"/>
                  <a:pt x="4664" y="1870"/>
                </a:cubicBezTo>
                <a:cubicBezTo>
                  <a:pt x="4661" y="1859"/>
                  <a:pt x="4660" y="1847"/>
                  <a:pt x="4656" y="1837"/>
                </a:cubicBezTo>
                <a:cubicBezTo>
                  <a:pt x="4649" y="1817"/>
                  <a:pt x="4636" y="1805"/>
                  <a:pt x="4624" y="1789"/>
                </a:cubicBezTo>
                <a:cubicBezTo>
                  <a:pt x="4619" y="1783"/>
                  <a:pt x="4615" y="1771"/>
                  <a:pt x="4612" y="1760"/>
                </a:cubicBezTo>
                <a:cubicBezTo>
                  <a:pt x="4610" y="1755"/>
                  <a:pt x="4608" y="1750"/>
                  <a:pt x="4607" y="1747"/>
                </a:cubicBezTo>
                <a:cubicBezTo>
                  <a:pt x="4606" y="1745"/>
                  <a:pt x="4606" y="1743"/>
                  <a:pt x="4605" y="1742"/>
                </a:cubicBezTo>
                <a:cubicBezTo>
                  <a:pt x="4604" y="1741"/>
                  <a:pt x="4604" y="1740"/>
                  <a:pt x="4602" y="1738"/>
                </a:cubicBezTo>
                <a:cubicBezTo>
                  <a:pt x="4609" y="1735"/>
                  <a:pt x="4612" y="1728"/>
                  <a:pt x="4616" y="1722"/>
                </a:cubicBezTo>
                <a:cubicBezTo>
                  <a:pt x="4620" y="1714"/>
                  <a:pt x="4624" y="1705"/>
                  <a:pt x="4625" y="1703"/>
                </a:cubicBezTo>
                <a:cubicBezTo>
                  <a:pt x="4626" y="1702"/>
                  <a:pt x="4634" y="1698"/>
                  <a:pt x="4640" y="1699"/>
                </a:cubicBezTo>
                <a:cubicBezTo>
                  <a:pt x="4643" y="1699"/>
                  <a:pt x="4645" y="1699"/>
                  <a:pt x="4646" y="1700"/>
                </a:cubicBezTo>
                <a:cubicBezTo>
                  <a:pt x="4647" y="1701"/>
                  <a:pt x="4647" y="1701"/>
                  <a:pt x="4647" y="1702"/>
                </a:cubicBezTo>
                <a:cubicBezTo>
                  <a:pt x="4650" y="1717"/>
                  <a:pt x="4659" y="1732"/>
                  <a:pt x="4675" y="1742"/>
                </a:cubicBezTo>
                <a:cubicBezTo>
                  <a:pt x="4686" y="1748"/>
                  <a:pt x="4698" y="1755"/>
                  <a:pt x="4707" y="1756"/>
                </a:cubicBezTo>
                <a:cubicBezTo>
                  <a:pt x="4711" y="1756"/>
                  <a:pt x="4717" y="1753"/>
                  <a:pt x="4718" y="1747"/>
                </a:cubicBezTo>
                <a:cubicBezTo>
                  <a:pt x="4718" y="1746"/>
                  <a:pt x="4718" y="1745"/>
                  <a:pt x="4718" y="1745"/>
                </a:cubicBezTo>
                <a:cubicBezTo>
                  <a:pt x="4718" y="1738"/>
                  <a:pt x="4716" y="1730"/>
                  <a:pt x="4712" y="1721"/>
                </a:cubicBezTo>
                <a:cubicBezTo>
                  <a:pt x="4709" y="1713"/>
                  <a:pt x="4705" y="1705"/>
                  <a:pt x="4697" y="1701"/>
                </a:cubicBezTo>
                <a:cubicBezTo>
                  <a:pt x="4694" y="1700"/>
                  <a:pt x="4687" y="1693"/>
                  <a:pt x="4682" y="1685"/>
                </a:cubicBezTo>
                <a:cubicBezTo>
                  <a:pt x="4677" y="1678"/>
                  <a:pt x="4673" y="1669"/>
                  <a:pt x="4674" y="1667"/>
                </a:cubicBezTo>
                <a:cubicBezTo>
                  <a:pt x="4674" y="1658"/>
                  <a:pt x="4667" y="1653"/>
                  <a:pt x="4662" y="1650"/>
                </a:cubicBezTo>
                <a:cubicBezTo>
                  <a:pt x="4657" y="1647"/>
                  <a:pt x="4652" y="1644"/>
                  <a:pt x="4650" y="1642"/>
                </a:cubicBezTo>
                <a:cubicBezTo>
                  <a:pt x="4644" y="1637"/>
                  <a:pt x="4637" y="1613"/>
                  <a:pt x="4615" y="1608"/>
                </a:cubicBezTo>
                <a:cubicBezTo>
                  <a:pt x="4598" y="1604"/>
                  <a:pt x="4594" y="1597"/>
                  <a:pt x="4574" y="1585"/>
                </a:cubicBezTo>
                <a:cubicBezTo>
                  <a:pt x="4561" y="1577"/>
                  <a:pt x="4542" y="1575"/>
                  <a:pt x="4526" y="1575"/>
                </a:cubicBezTo>
                <a:cubicBezTo>
                  <a:pt x="4520" y="1575"/>
                  <a:pt x="4515" y="1575"/>
                  <a:pt x="4510" y="1576"/>
                </a:cubicBezTo>
                <a:cubicBezTo>
                  <a:pt x="4508" y="1577"/>
                  <a:pt x="4506" y="1577"/>
                  <a:pt x="4504" y="1578"/>
                </a:cubicBezTo>
                <a:cubicBezTo>
                  <a:pt x="4503" y="1579"/>
                  <a:pt x="4503" y="1579"/>
                  <a:pt x="4502" y="1579"/>
                </a:cubicBezTo>
                <a:cubicBezTo>
                  <a:pt x="4500" y="1578"/>
                  <a:pt x="4497" y="1576"/>
                  <a:pt x="4493" y="1574"/>
                </a:cubicBezTo>
                <a:cubicBezTo>
                  <a:pt x="4484" y="1571"/>
                  <a:pt x="4477" y="1571"/>
                  <a:pt x="4472" y="1570"/>
                </a:cubicBezTo>
                <a:cubicBezTo>
                  <a:pt x="4470" y="1570"/>
                  <a:pt x="4469" y="1570"/>
                  <a:pt x="4468" y="1569"/>
                </a:cubicBezTo>
                <a:cubicBezTo>
                  <a:pt x="4468" y="1569"/>
                  <a:pt x="4468" y="1569"/>
                  <a:pt x="4467" y="1568"/>
                </a:cubicBezTo>
                <a:cubicBezTo>
                  <a:pt x="4465" y="1561"/>
                  <a:pt x="4460" y="1555"/>
                  <a:pt x="4451" y="1555"/>
                </a:cubicBezTo>
                <a:cubicBezTo>
                  <a:pt x="4444" y="1555"/>
                  <a:pt x="4439" y="1559"/>
                  <a:pt x="4433" y="1566"/>
                </a:cubicBezTo>
                <a:cubicBezTo>
                  <a:pt x="4431" y="1568"/>
                  <a:pt x="4429" y="1570"/>
                  <a:pt x="4427" y="1572"/>
                </a:cubicBezTo>
                <a:cubicBezTo>
                  <a:pt x="4426" y="1574"/>
                  <a:pt x="4424" y="1576"/>
                  <a:pt x="4424" y="1580"/>
                </a:cubicBezTo>
                <a:cubicBezTo>
                  <a:pt x="4424" y="1583"/>
                  <a:pt x="4425" y="1585"/>
                  <a:pt x="4427" y="1587"/>
                </a:cubicBezTo>
                <a:cubicBezTo>
                  <a:pt x="4431" y="1590"/>
                  <a:pt x="4435" y="1590"/>
                  <a:pt x="4444" y="1592"/>
                </a:cubicBezTo>
                <a:cubicBezTo>
                  <a:pt x="4451" y="1594"/>
                  <a:pt x="4457" y="1595"/>
                  <a:pt x="4460" y="1596"/>
                </a:cubicBezTo>
                <a:cubicBezTo>
                  <a:pt x="4460" y="1596"/>
                  <a:pt x="4460" y="1596"/>
                  <a:pt x="4460" y="1596"/>
                </a:cubicBezTo>
                <a:cubicBezTo>
                  <a:pt x="4459" y="1597"/>
                  <a:pt x="4459" y="1597"/>
                  <a:pt x="4458" y="1598"/>
                </a:cubicBezTo>
                <a:cubicBezTo>
                  <a:pt x="4452" y="1607"/>
                  <a:pt x="4447" y="1617"/>
                  <a:pt x="4446" y="1625"/>
                </a:cubicBezTo>
                <a:cubicBezTo>
                  <a:pt x="4446" y="1629"/>
                  <a:pt x="4449" y="1636"/>
                  <a:pt x="4455" y="1637"/>
                </a:cubicBezTo>
                <a:cubicBezTo>
                  <a:pt x="4456" y="1637"/>
                  <a:pt x="4457" y="1637"/>
                  <a:pt x="4459" y="1637"/>
                </a:cubicBezTo>
                <a:cubicBezTo>
                  <a:pt x="4466" y="1637"/>
                  <a:pt x="4476" y="1634"/>
                  <a:pt x="4482" y="1634"/>
                </a:cubicBezTo>
                <a:cubicBezTo>
                  <a:pt x="4482" y="1634"/>
                  <a:pt x="4482" y="1634"/>
                  <a:pt x="4482" y="1634"/>
                </a:cubicBezTo>
                <a:cubicBezTo>
                  <a:pt x="4482" y="1635"/>
                  <a:pt x="4482" y="1637"/>
                  <a:pt x="4483" y="1639"/>
                </a:cubicBezTo>
                <a:cubicBezTo>
                  <a:pt x="4485" y="1642"/>
                  <a:pt x="4488" y="1644"/>
                  <a:pt x="4492" y="1645"/>
                </a:cubicBezTo>
                <a:cubicBezTo>
                  <a:pt x="4495" y="1646"/>
                  <a:pt x="4499" y="1647"/>
                  <a:pt x="4507" y="1648"/>
                </a:cubicBezTo>
                <a:cubicBezTo>
                  <a:pt x="4530" y="1653"/>
                  <a:pt x="4531" y="1660"/>
                  <a:pt x="4537" y="1667"/>
                </a:cubicBezTo>
                <a:cubicBezTo>
                  <a:pt x="4539" y="1669"/>
                  <a:pt x="4542" y="1673"/>
                  <a:pt x="4545" y="1677"/>
                </a:cubicBezTo>
                <a:cubicBezTo>
                  <a:pt x="4546" y="1678"/>
                  <a:pt x="4547" y="1680"/>
                  <a:pt x="4547" y="1682"/>
                </a:cubicBezTo>
                <a:cubicBezTo>
                  <a:pt x="4543" y="1683"/>
                  <a:pt x="4540" y="1685"/>
                  <a:pt x="4537" y="1688"/>
                </a:cubicBezTo>
                <a:cubicBezTo>
                  <a:pt x="4533" y="1691"/>
                  <a:pt x="4530" y="1695"/>
                  <a:pt x="4529" y="1701"/>
                </a:cubicBezTo>
                <a:cubicBezTo>
                  <a:pt x="4529" y="1705"/>
                  <a:pt x="4533" y="1710"/>
                  <a:pt x="4537" y="1710"/>
                </a:cubicBezTo>
                <a:cubicBezTo>
                  <a:pt x="4539" y="1710"/>
                  <a:pt x="4540" y="1710"/>
                  <a:pt x="4541" y="1710"/>
                </a:cubicBezTo>
                <a:cubicBezTo>
                  <a:pt x="4549" y="1710"/>
                  <a:pt x="4559" y="1708"/>
                  <a:pt x="4564" y="1708"/>
                </a:cubicBezTo>
                <a:cubicBezTo>
                  <a:pt x="4564" y="1708"/>
                  <a:pt x="4564" y="1708"/>
                  <a:pt x="4564" y="1708"/>
                </a:cubicBezTo>
                <a:cubicBezTo>
                  <a:pt x="4565" y="1712"/>
                  <a:pt x="4568" y="1718"/>
                  <a:pt x="4572" y="1724"/>
                </a:cubicBezTo>
                <a:cubicBezTo>
                  <a:pt x="4577" y="1731"/>
                  <a:pt x="4582" y="1739"/>
                  <a:pt x="4591" y="1741"/>
                </a:cubicBezTo>
                <a:cubicBezTo>
                  <a:pt x="4590" y="1742"/>
                  <a:pt x="4590" y="1744"/>
                  <a:pt x="4589" y="1746"/>
                </a:cubicBezTo>
                <a:cubicBezTo>
                  <a:pt x="4585" y="1756"/>
                  <a:pt x="4581" y="1772"/>
                  <a:pt x="4581" y="1787"/>
                </a:cubicBezTo>
                <a:cubicBezTo>
                  <a:pt x="4582" y="1794"/>
                  <a:pt x="4582" y="1800"/>
                  <a:pt x="4586" y="1806"/>
                </a:cubicBezTo>
                <a:cubicBezTo>
                  <a:pt x="4587" y="1808"/>
                  <a:pt x="4588" y="1810"/>
                  <a:pt x="4588" y="1814"/>
                </a:cubicBezTo>
                <a:cubicBezTo>
                  <a:pt x="4588" y="1825"/>
                  <a:pt x="4580" y="1844"/>
                  <a:pt x="4575" y="1857"/>
                </a:cubicBezTo>
                <a:cubicBezTo>
                  <a:pt x="4575" y="1859"/>
                  <a:pt x="4574" y="1860"/>
                  <a:pt x="4574" y="1860"/>
                </a:cubicBezTo>
                <a:cubicBezTo>
                  <a:pt x="4574" y="1860"/>
                  <a:pt x="4573" y="1860"/>
                  <a:pt x="4572" y="1859"/>
                </a:cubicBezTo>
                <a:cubicBezTo>
                  <a:pt x="4567" y="1856"/>
                  <a:pt x="4559" y="1848"/>
                  <a:pt x="4552" y="1843"/>
                </a:cubicBezTo>
                <a:cubicBezTo>
                  <a:pt x="4538" y="1833"/>
                  <a:pt x="4522" y="1827"/>
                  <a:pt x="4515" y="1819"/>
                </a:cubicBezTo>
                <a:cubicBezTo>
                  <a:pt x="4515" y="1818"/>
                  <a:pt x="4515" y="1818"/>
                  <a:pt x="4515" y="1817"/>
                </a:cubicBezTo>
                <a:cubicBezTo>
                  <a:pt x="4514" y="1813"/>
                  <a:pt x="4517" y="1807"/>
                  <a:pt x="4520" y="1800"/>
                </a:cubicBezTo>
                <a:cubicBezTo>
                  <a:pt x="4523" y="1793"/>
                  <a:pt x="4526" y="1786"/>
                  <a:pt x="4526" y="1779"/>
                </a:cubicBezTo>
                <a:cubicBezTo>
                  <a:pt x="4526" y="1776"/>
                  <a:pt x="4526" y="1774"/>
                  <a:pt x="4524" y="1771"/>
                </a:cubicBezTo>
                <a:cubicBezTo>
                  <a:pt x="4519" y="1763"/>
                  <a:pt x="4511" y="1763"/>
                  <a:pt x="4504" y="1763"/>
                </a:cubicBezTo>
                <a:cubicBezTo>
                  <a:pt x="4497" y="1763"/>
                  <a:pt x="4491" y="1764"/>
                  <a:pt x="4485" y="1765"/>
                </a:cubicBezTo>
                <a:cubicBezTo>
                  <a:pt x="4482" y="1765"/>
                  <a:pt x="4480" y="1766"/>
                  <a:pt x="4478" y="1766"/>
                </a:cubicBezTo>
                <a:cubicBezTo>
                  <a:pt x="4478" y="1766"/>
                  <a:pt x="4477" y="1766"/>
                  <a:pt x="4477" y="1766"/>
                </a:cubicBezTo>
                <a:cubicBezTo>
                  <a:pt x="4476" y="1765"/>
                  <a:pt x="4474" y="1762"/>
                  <a:pt x="4471" y="1760"/>
                </a:cubicBezTo>
                <a:cubicBezTo>
                  <a:pt x="4468" y="1756"/>
                  <a:pt x="4464" y="1752"/>
                  <a:pt x="4457" y="1752"/>
                </a:cubicBezTo>
                <a:cubicBezTo>
                  <a:pt x="4452" y="1752"/>
                  <a:pt x="4449" y="1755"/>
                  <a:pt x="4448" y="1758"/>
                </a:cubicBezTo>
                <a:cubicBezTo>
                  <a:pt x="4447" y="1761"/>
                  <a:pt x="4446" y="1765"/>
                  <a:pt x="4445" y="1769"/>
                </a:cubicBezTo>
                <a:cubicBezTo>
                  <a:pt x="4443" y="1766"/>
                  <a:pt x="4441" y="1763"/>
                  <a:pt x="4438" y="1760"/>
                </a:cubicBezTo>
                <a:cubicBezTo>
                  <a:pt x="4436" y="1758"/>
                  <a:pt x="4435" y="1757"/>
                  <a:pt x="4434" y="1756"/>
                </a:cubicBezTo>
                <a:cubicBezTo>
                  <a:pt x="4433" y="1755"/>
                  <a:pt x="4432" y="1754"/>
                  <a:pt x="4428" y="1753"/>
                </a:cubicBezTo>
                <a:cubicBezTo>
                  <a:pt x="4424" y="1753"/>
                  <a:pt x="4422" y="1757"/>
                  <a:pt x="4422" y="1758"/>
                </a:cubicBezTo>
                <a:cubicBezTo>
                  <a:pt x="4421" y="1760"/>
                  <a:pt x="4421" y="1761"/>
                  <a:pt x="4421" y="1762"/>
                </a:cubicBezTo>
                <a:cubicBezTo>
                  <a:pt x="4421" y="1764"/>
                  <a:pt x="4422" y="1767"/>
                  <a:pt x="4422" y="1769"/>
                </a:cubicBezTo>
                <a:cubicBezTo>
                  <a:pt x="4422" y="1774"/>
                  <a:pt x="4421" y="1779"/>
                  <a:pt x="4418" y="1782"/>
                </a:cubicBezTo>
                <a:cubicBezTo>
                  <a:pt x="4413" y="1788"/>
                  <a:pt x="4410" y="1791"/>
                  <a:pt x="4409" y="1795"/>
                </a:cubicBezTo>
                <a:cubicBezTo>
                  <a:pt x="4407" y="1798"/>
                  <a:pt x="4407" y="1800"/>
                  <a:pt x="4405" y="1808"/>
                </a:cubicBezTo>
                <a:cubicBezTo>
                  <a:pt x="4404" y="1810"/>
                  <a:pt x="4403" y="1811"/>
                  <a:pt x="4403" y="1811"/>
                </a:cubicBezTo>
                <a:cubicBezTo>
                  <a:pt x="4402" y="1812"/>
                  <a:pt x="4402" y="1812"/>
                  <a:pt x="4402" y="1812"/>
                </a:cubicBezTo>
                <a:cubicBezTo>
                  <a:pt x="4402" y="1812"/>
                  <a:pt x="4402" y="1812"/>
                  <a:pt x="4402" y="1812"/>
                </a:cubicBezTo>
                <a:cubicBezTo>
                  <a:pt x="4401" y="1812"/>
                  <a:pt x="4395" y="1808"/>
                  <a:pt x="4389" y="1800"/>
                </a:cubicBezTo>
                <a:cubicBezTo>
                  <a:pt x="4384" y="1793"/>
                  <a:pt x="4379" y="1790"/>
                  <a:pt x="4373" y="1790"/>
                </a:cubicBezTo>
                <a:cubicBezTo>
                  <a:pt x="4363" y="1790"/>
                  <a:pt x="4359" y="1797"/>
                  <a:pt x="4356" y="1798"/>
                </a:cubicBezTo>
                <a:cubicBezTo>
                  <a:pt x="4349" y="1803"/>
                  <a:pt x="4346" y="1811"/>
                  <a:pt x="4343" y="1818"/>
                </a:cubicBezTo>
                <a:cubicBezTo>
                  <a:pt x="4340" y="1826"/>
                  <a:pt x="4337" y="1834"/>
                  <a:pt x="4337" y="1835"/>
                </a:cubicBezTo>
                <a:cubicBezTo>
                  <a:pt x="4337" y="1835"/>
                  <a:pt x="4337" y="1835"/>
                  <a:pt x="4337" y="1835"/>
                </a:cubicBezTo>
                <a:cubicBezTo>
                  <a:pt x="4335" y="1837"/>
                  <a:pt x="4328" y="1840"/>
                  <a:pt x="4321" y="1843"/>
                </a:cubicBezTo>
                <a:cubicBezTo>
                  <a:pt x="4314" y="1847"/>
                  <a:pt x="4306" y="1850"/>
                  <a:pt x="4301" y="1855"/>
                </a:cubicBezTo>
                <a:cubicBezTo>
                  <a:pt x="4297" y="1861"/>
                  <a:pt x="4295" y="1869"/>
                  <a:pt x="4293" y="1877"/>
                </a:cubicBezTo>
                <a:cubicBezTo>
                  <a:pt x="4292" y="1883"/>
                  <a:pt x="4292" y="1889"/>
                  <a:pt x="4291" y="1893"/>
                </a:cubicBezTo>
                <a:cubicBezTo>
                  <a:pt x="4289" y="1894"/>
                  <a:pt x="4284" y="1894"/>
                  <a:pt x="4279" y="1895"/>
                </a:cubicBezTo>
                <a:cubicBezTo>
                  <a:pt x="4272" y="1896"/>
                  <a:pt x="4265" y="1897"/>
                  <a:pt x="4259" y="1902"/>
                </a:cubicBezTo>
                <a:cubicBezTo>
                  <a:pt x="4257" y="1904"/>
                  <a:pt x="4254" y="1904"/>
                  <a:pt x="4250" y="1904"/>
                </a:cubicBezTo>
                <a:cubicBezTo>
                  <a:pt x="4244" y="1904"/>
                  <a:pt x="4238" y="1903"/>
                  <a:pt x="4233" y="1903"/>
                </a:cubicBezTo>
                <a:cubicBezTo>
                  <a:pt x="4227" y="1903"/>
                  <a:pt x="4224" y="1906"/>
                  <a:pt x="4219" y="1909"/>
                </a:cubicBezTo>
                <a:cubicBezTo>
                  <a:pt x="4206" y="1917"/>
                  <a:pt x="4188" y="1935"/>
                  <a:pt x="4181" y="1940"/>
                </a:cubicBezTo>
                <a:cubicBezTo>
                  <a:pt x="4172" y="1947"/>
                  <a:pt x="4171" y="1959"/>
                  <a:pt x="4170" y="1970"/>
                </a:cubicBezTo>
                <a:cubicBezTo>
                  <a:pt x="4170" y="1977"/>
                  <a:pt x="4171" y="1984"/>
                  <a:pt x="4175" y="1990"/>
                </a:cubicBezTo>
                <a:cubicBezTo>
                  <a:pt x="4178" y="1994"/>
                  <a:pt x="4184" y="2005"/>
                  <a:pt x="4184" y="2009"/>
                </a:cubicBezTo>
                <a:cubicBezTo>
                  <a:pt x="4178" y="2014"/>
                  <a:pt x="4177" y="2020"/>
                  <a:pt x="4177" y="2028"/>
                </a:cubicBezTo>
                <a:cubicBezTo>
                  <a:pt x="4177" y="2038"/>
                  <a:pt x="4180" y="2049"/>
                  <a:pt x="4188" y="2059"/>
                </a:cubicBezTo>
                <a:cubicBezTo>
                  <a:pt x="4198" y="2071"/>
                  <a:pt x="4198" y="2074"/>
                  <a:pt x="4198" y="2078"/>
                </a:cubicBezTo>
                <a:cubicBezTo>
                  <a:pt x="4198" y="2079"/>
                  <a:pt x="4198" y="2081"/>
                  <a:pt x="4198" y="2082"/>
                </a:cubicBezTo>
                <a:cubicBezTo>
                  <a:pt x="4198" y="2084"/>
                  <a:pt x="4198" y="2085"/>
                  <a:pt x="4198" y="2087"/>
                </a:cubicBezTo>
                <a:cubicBezTo>
                  <a:pt x="4199" y="2093"/>
                  <a:pt x="4202" y="2097"/>
                  <a:pt x="4205" y="2101"/>
                </a:cubicBezTo>
                <a:cubicBezTo>
                  <a:pt x="4208" y="2105"/>
                  <a:pt x="4212" y="2109"/>
                  <a:pt x="4216" y="2116"/>
                </a:cubicBezTo>
                <a:cubicBezTo>
                  <a:pt x="4217" y="2117"/>
                  <a:pt x="4217" y="2118"/>
                  <a:pt x="4217" y="2119"/>
                </a:cubicBezTo>
                <a:cubicBezTo>
                  <a:pt x="4218" y="2121"/>
                  <a:pt x="4214" y="2126"/>
                  <a:pt x="4209" y="2130"/>
                </a:cubicBezTo>
                <a:cubicBezTo>
                  <a:pt x="4204" y="2135"/>
                  <a:pt x="4198" y="2139"/>
                  <a:pt x="4195" y="2145"/>
                </a:cubicBezTo>
                <a:cubicBezTo>
                  <a:pt x="4194" y="2147"/>
                  <a:pt x="4194" y="2149"/>
                  <a:pt x="4194" y="2151"/>
                </a:cubicBezTo>
                <a:cubicBezTo>
                  <a:pt x="4194" y="2165"/>
                  <a:pt x="4206" y="2175"/>
                  <a:pt x="4212" y="2182"/>
                </a:cubicBezTo>
                <a:cubicBezTo>
                  <a:pt x="4217" y="2186"/>
                  <a:pt x="4223" y="2188"/>
                  <a:pt x="4229" y="2188"/>
                </a:cubicBezTo>
                <a:cubicBezTo>
                  <a:pt x="4239" y="2188"/>
                  <a:pt x="4249" y="2185"/>
                  <a:pt x="4256" y="2182"/>
                </a:cubicBezTo>
                <a:cubicBezTo>
                  <a:pt x="4262" y="2179"/>
                  <a:pt x="4269" y="2175"/>
                  <a:pt x="4274" y="2171"/>
                </a:cubicBezTo>
                <a:cubicBezTo>
                  <a:pt x="4279" y="2167"/>
                  <a:pt x="4284" y="2164"/>
                  <a:pt x="4285" y="2164"/>
                </a:cubicBezTo>
                <a:cubicBezTo>
                  <a:pt x="4288" y="2164"/>
                  <a:pt x="4299" y="2163"/>
                  <a:pt x="4308" y="2162"/>
                </a:cubicBezTo>
                <a:cubicBezTo>
                  <a:pt x="4318" y="2162"/>
                  <a:pt x="4326" y="2162"/>
                  <a:pt x="4326" y="2162"/>
                </a:cubicBezTo>
                <a:cubicBezTo>
                  <a:pt x="4329" y="2161"/>
                  <a:pt x="4331" y="2160"/>
                  <a:pt x="4332" y="2158"/>
                </a:cubicBezTo>
                <a:cubicBezTo>
                  <a:pt x="4332" y="2158"/>
                  <a:pt x="4344" y="2136"/>
                  <a:pt x="4352" y="2125"/>
                </a:cubicBezTo>
                <a:cubicBezTo>
                  <a:pt x="4353" y="2123"/>
                  <a:pt x="4356" y="2122"/>
                  <a:pt x="4361" y="2122"/>
                </a:cubicBezTo>
                <a:cubicBezTo>
                  <a:pt x="4366" y="2122"/>
                  <a:pt x="4370" y="2123"/>
                  <a:pt x="4374" y="2124"/>
                </a:cubicBezTo>
                <a:cubicBezTo>
                  <a:pt x="4378" y="2125"/>
                  <a:pt x="4380" y="2126"/>
                  <a:pt x="4380" y="2126"/>
                </a:cubicBezTo>
                <a:cubicBezTo>
                  <a:pt x="4382" y="2127"/>
                  <a:pt x="4385" y="2126"/>
                  <a:pt x="4386" y="2125"/>
                </a:cubicBezTo>
                <a:cubicBezTo>
                  <a:pt x="4386" y="2125"/>
                  <a:pt x="4387" y="2125"/>
                  <a:pt x="4388" y="2124"/>
                </a:cubicBezTo>
                <a:cubicBezTo>
                  <a:pt x="4392" y="2121"/>
                  <a:pt x="4403" y="2115"/>
                  <a:pt x="4424" y="2110"/>
                </a:cubicBezTo>
                <a:cubicBezTo>
                  <a:pt x="4430" y="2109"/>
                  <a:pt x="4434" y="2108"/>
                  <a:pt x="4436" y="2108"/>
                </a:cubicBezTo>
                <a:cubicBezTo>
                  <a:pt x="4438" y="2108"/>
                  <a:pt x="4438" y="2108"/>
                  <a:pt x="4438" y="2108"/>
                </a:cubicBezTo>
                <a:cubicBezTo>
                  <a:pt x="4438" y="2108"/>
                  <a:pt x="4439" y="2108"/>
                  <a:pt x="4439" y="2109"/>
                </a:cubicBezTo>
                <a:cubicBezTo>
                  <a:pt x="4439" y="2110"/>
                  <a:pt x="4440" y="2118"/>
                  <a:pt x="4449" y="2121"/>
                </a:cubicBezTo>
                <a:cubicBezTo>
                  <a:pt x="4461" y="2126"/>
                  <a:pt x="4475" y="2129"/>
                  <a:pt x="4481" y="2135"/>
                </a:cubicBezTo>
                <a:cubicBezTo>
                  <a:pt x="4482" y="2136"/>
                  <a:pt x="4483" y="2137"/>
                  <a:pt x="4483" y="2140"/>
                </a:cubicBezTo>
                <a:cubicBezTo>
                  <a:pt x="4483" y="2146"/>
                  <a:pt x="4479" y="2155"/>
                  <a:pt x="4478" y="2161"/>
                </a:cubicBezTo>
                <a:cubicBezTo>
                  <a:pt x="4478" y="2162"/>
                  <a:pt x="4478" y="2162"/>
                  <a:pt x="4478" y="2163"/>
                </a:cubicBezTo>
                <a:cubicBezTo>
                  <a:pt x="4478" y="2167"/>
                  <a:pt x="4481" y="2171"/>
                  <a:pt x="4484" y="2172"/>
                </a:cubicBezTo>
                <a:cubicBezTo>
                  <a:pt x="4486" y="2173"/>
                  <a:pt x="4489" y="2173"/>
                  <a:pt x="4491" y="2173"/>
                </a:cubicBezTo>
                <a:cubicBezTo>
                  <a:pt x="4495" y="2173"/>
                  <a:pt x="4500" y="2172"/>
                  <a:pt x="4503" y="2171"/>
                </a:cubicBezTo>
                <a:cubicBezTo>
                  <a:pt x="4507" y="2169"/>
                  <a:pt x="4511" y="2167"/>
                  <a:pt x="4513" y="2161"/>
                </a:cubicBezTo>
                <a:cubicBezTo>
                  <a:pt x="4513" y="2157"/>
                  <a:pt x="4517" y="2151"/>
                  <a:pt x="4526" y="2144"/>
                </a:cubicBezTo>
                <a:cubicBezTo>
                  <a:pt x="4526" y="2147"/>
                  <a:pt x="4525" y="2149"/>
                  <a:pt x="4525" y="2152"/>
                </a:cubicBezTo>
                <a:cubicBezTo>
                  <a:pt x="4525" y="2156"/>
                  <a:pt x="4526" y="2160"/>
                  <a:pt x="4527" y="2165"/>
                </a:cubicBezTo>
                <a:cubicBezTo>
                  <a:pt x="4528" y="2166"/>
                  <a:pt x="4529" y="2168"/>
                  <a:pt x="4530" y="2169"/>
                </a:cubicBezTo>
                <a:cubicBezTo>
                  <a:pt x="4531" y="2171"/>
                  <a:pt x="4534" y="2172"/>
                  <a:pt x="4536" y="2172"/>
                </a:cubicBezTo>
                <a:cubicBezTo>
                  <a:pt x="4539" y="2172"/>
                  <a:pt x="4541" y="2171"/>
                  <a:pt x="4542" y="2170"/>
                </a:cubicBezTo>
                <a:cubicBezTo>
                  <a:pt x="4543" y="2172"/>
                  <a:pt x="4544" y="2173"/>
                  <a:pt x="4544" y="2174"/>
                </a:cubicBezTo>
                <a:cubicBezTo>
                  <a:pt x="4546" y="2179"/>
                  <a:pt x="4549" y="2180"/>
                  <a:pt x="4550" y="2181"/>
                </a:cubicBezTo>
                <a:cubicBezTo>
                  <a:pt x="4553" y="2183"/>
                  <a:pt x="4556" y="2184"/>
                  <a:pt x="4558" y="2186"/>
                </a:cubicBezTo>
                <a:cubicBezTo>
                  <a:pt x="4560" y="2188"/>
                  <a:pt x="4561" y="2190"/>
                  <a:pt x="4561" y="2193"/>
                </a:cubicBezTo>
                <a:cubicBezTo>
                  <a:pt x="4561" y="2201"/>
                  <a:pt x="4561" y="2207"/>
                  <a:pt x="4562" y="2212"/>
                </a:cubicBezTo>
                <a:cubicBezTo>
                  <a:pt x="4562" y="2216"/>
                  <a:pt x="4563" y="2221"/>
                  <a:pt x="4567" y="2225"/>
                </a:cubicBezTo>
                <a:cubicBezTo>
                  <a:pt x="4571" y="2227"/>
                  <a:pt x="4573" y="2227"/>
                  <a:pt x="4576" y="2228"/>
                </a:cubicBezTo>
                <a:cubicBezTo>
                  <a:pt x="4584" y="2229"/>
                  <a:pt x="4593" y="2230"/>
                  <a:pt x="4598" y="2240"/>
                </a:cubicBezTo>
                <a:cubicBezTo>
                  <a:pt x="4601" y="2247"/>
                  <a:pt x="4604" y="2251"/>
                  <a:pt x="4611" y="2252"/>
                </a:cubicBezTo>
                <a:cubicBezTo>
                  <a:pt x="4618" y="2251"/>
                  <a:pt x="4621" y="2247"/>
                  <a:pt x="4623" y="2244"/>
                </a:cubicBezTo>
                <a:cubicBezTo>
                  <a:pt x="4625" y="2241"/>
                  <a:pt x="4627" y="2238"/>
                  <a:pt x="4628" y="2236"/>
                </a:cubicBezTo>
                <a:cubicBezTo>
                  <a:pt x="4628" y="2236"/>
                  <a:pt x="4628" y="2236"/>
                  <a:pt x="4628" y="2236"/>
                </a:cubicBezTo>
                <a:cubicBezTo>
                  <a:pt x="4632" y="2235"/>
                  <a:pt x="4643" y="2242"/>
                  <a:pt x="4645" y="2245"/>
                </a:cubicBezTo>
                <a:cubicBezTo>
                  <a:pt x="4647" y="2247"/>
                  <a:pt x="4650" y="2248"/>
                  <a:pt x="4653" y="2248"/>
                </a:cubicBezTo>
                <a:cubicBezTo>
                  <a:pt x="4660" y="2247"/>
                  <a:pt x="4664" y="2243"/>
                  <a:pt x="4670" y="2239"/>
                </a:cubicBezTo>
                <a:cubicBezTo>
                  <a:pt x="4675" y="2235"/>
                  <a:pt x="4682" y="2231"/>
                  <a:pt x="4689" y="2229"/>
                </a:cubicBezTo>
                <a:cubicBezTo>
                  <a:pt x="4698" y="2226"/>
                  <a:pt x="4702" y="2225"/>
                  <a:pt x="4706" y="2223"/>
                </a:cubicBezTo>
                <a:cubicBezTo>
                  <a:pt x="4710" y="2220"/>
                  <a:pt x="4711" y="2216"/>
                  <a:pt x="4713" y="2213"/>
                </a:cubicBezTo>
                <a:cubicBezTo>
                  <a:pt x="4719" y="2202"/>
                  <a:pt x="4723" y="2179"/>
                  <a:pt x="4733" y="2163"/>
                </a:cubicBezTo>
                <a:cubicBezTo>
                  <a:pt x="4744" y="2145"/>
                  <a:pt x="4759" y="2114"/>
                  <a:pt x="4760" y="2087"/>
                </a:cubicBezTo>
                <a:cubicBezTo>
                  <a:pt x="4759" y="2063"/>
                  <a:pt x="4759" y="2009"/>
                  <a:pt x="4744" y="1981"/>
                </a:cubicBezTo>
                <a:cubicBezTo>
                  <a:pt x="4737" y="1969"/>
                  <a:pt x="4727" y="1956"/>
                  <a:pt x="4720" y="1945"/>
                </a:cubicBezTo>
                <a:close/>
                <a:moveTo>
                  <a:pt x="4325" y="1745"/>
                </a:moveTo>
                <a:cubicBezTo>
                  <a:pt x="4328" y="1747"/>
                  <a:pt x="4331" y="1748"/>
                  <a:pt x="4333" y="1748"/>
                </a:cubicBezTo>
                <a:cubicBezTo>
                  <a:pt x="4333" y="1748"/>
                  <a:pt x="4333" y="1748"/>
                  <a:pt x="4333" y="1748"/>
                </a:cubicBezTo>
                <a:cubicBezTo>
                  <a:pt x="4341" y="1747"/>
                  <a:pt x="4346" y="1743"/>
                  <a:pt x="4351" y="1739"/>
                </a:cubicBezTo>
                <a:cubicBezTo>
                  <a:pt x="4354" y="1737"/>
                  <a:pt x="4357" y="1735"/>
                  <a:pt x="4358" y="1733"/>
                </a:cubicBezTo>
                <a:cubicBezTo>
                  <a:pt x="4361" y="1733"/>
                  <a:pt x="4364" y="1732"/>
                  <a:pt x="4368" y="1730"/>
                </a:cubicBezTo>
                <a:cubicBezTo>
                  <a:pt x="4371" y="1729"/>
                  <a:pt x="4374" y="1728"/>
                  <a:pt x="4376" y="1725"/>
                </a:cubicBezTo>
                <a:cubicBezTo>
                  <a:pt x="4379" y="1723"/>
                  <a:pt x="4382" y="1719"/>
                  <a:pt x="4382" y="1714"/>
                </a:cubicBezTo>
                <a:cubicBezTo>
                  <a:pt x="4381" y="1707"/>
                  <a:pt x="4378" y="1702"/>
                  <a:pt x="4373" y="1698"/>
                </a:cubicBezTo>
                <a:cubicBezTo>
                  <a:pt x="4369" y="1694"/>
                  <a:pt x="4363" y="1691"/>
                  <a:pt x="4356" y="1691"/>
                </a:cubicBezTo>
                <a:cubicBezTo>
                  <a:pt x="4351" y="1691"/>
                  <a:pt x="4346" y="1694"/>
                  <a:pt x="4343" y="1699"/>
                </a:cubicBezTo>
                <a:cubicBezTo>
                  <a:pt x="4339" y="1704"/>
                  <a:pt x="4335" y="1709"/>
                  <a:pt x="4330" y="1715"/>
                </a:cubicBezTo>
                <a:cubicBezTo>
                  <a:pt x="4326" y="1721"/>
                  <a:pt x="4322" y="1727"/>
                  <a:pt x="4322" y="1735"/>
                </a:cubicBezTo>
                <a:cubicBezTo>
                  <a:pt x="4322" y="1735"/>
                  <a:pt x="4322" y="1736"/>
                  <a:pt x="4322" y="1737"/>
                </a:cubicBezTo>
                <a:cubicBezTo>
                  <a:pt x="4322" y="1740"/>
                  <a:pt x="4323" y="1742"/>
                  <a:pt x="4325" y="1745"/>
                </a:cubicBezTo>
                <a:close/>
                <a:moveTo>
                  <a:pt x="4290" y="1568"/>
                </a:moveTo>
                <a:cubicBezTo>
                  <a:pt x="4291" y="1568"/>
                  <a:pt x="4292" y="1568"/>
                  <a:pt x="4293" y="1567"/>
                </a:cubicBezTo>
                <a:cubicBezTo>
                  <a:pt x="4307" y="1566"/>
                  <a:pt x="4336" y="1561"/>
                  <a:pt x="4341" y="1562"/>
                </a:cubicBezTo>
                <a:cubicBezTo>
                  <a:pt x="4348" y="1561"/>
                  <a:pt x="4351" y="1556"/>
                  <a:pt x="4354" y="1552"/>
                </a:cubicBezTo>
                <a:cubicBezTo>
                  <a:pt x="4356" y="1547"/>
                  <a:pt x="4358" y="1543"/>
                  <a:pt x="4358" y="1538"/>
                </a:cubicBezTo>
                <a:cubicBezTo>
                  <a:pt x="4358" y="1537"/>
                  <a:pt x="4358" y="1535"/>
                  <a:pt x="4357" y="1533"/>
                </a:cubicBezTo>
                <a:cubicBezTo>
                  <a:pt x="4356" y="1531"/>
                  <a:pt x="4353" y="1529"/>
                  <a:pt x="4351" y="1530"/>
                </a:cubicBezTo>
                <a:cubicBezTo>
                  <a:pt x="4343" y="1530"/>
                  <a:pt x="4313" y="1536"/>
                  <a:pt x="4306" y="1539"/>
                </a:cubicBezTo>
                <a:cubicBezTo>
                  <a:pt x="4306" y="1539"/>
                  <a:pt x="4305" y="1539"/>
                  <a:pt x="4305" y="1539"/>
                </a:cubicBezTo>
                <a:cubicBezTo>
                  <a:pt x="4302" y="1539"/>
                  <a:pt x="4297" y="1538"/>
                  <a:pt x="4292" y="1537"/>
                </a:cubicBezTo>
                <a:cubicBezTo>
                  <a:pt x="4287" y="1536"/>
                  <a:pt x="4283" y="1536"/>
                  <a:pt x="4283" y="1536"/>
                </a:cubicBezTo>
                <a:cubicBezTo>
                  <a:pt x="4281" y="1535"/>
                  <a:pt x="4278" y="1536"/>
                  <a:pt x="4277" y="1538"/>
                </a:cubicBezTo>
                <a:cubicBezTo>
                  <a:pt x="4273" y="1542"/>
                  <a:pt x="4271" y="1546"/>
                  <a:pt x="4271" y="1551"/>
                </a:cubicBezTo>
                <a:cubicBezTo>
                  <a:pt x="4271" y="1556"/>
                  <a:pt x="4273" y="1561"/>
                  <a:pt x="4277" y="1563"/>
                </a:cubicBezTo>
                <a:cubicBezTo>
                  <a:pt x="4281" y="1566"/>
                  <a:pt x="4285" y="1568"/>
                  <a:pt x="4290" y="1568"/>
                </a:cubicBezTo>
                <a:close/>
                <a:moveTo>
                  <a:pt x="5147" y="1834"/>
                </a:moveTo>
                <a:cubicBezTo>
                  <a:pt x="5147" y="1834"/>
                  <a:pt x="5147" y="1834"/>
                  <a:pt x="5147" y="1834"/>
                </a:cubicBezTo>
                <a:cubicBezTo>
                  <a:pt x="5146" y="1834"/>
                  <a:pt x="5144" y="1834"/>
                  <a:pt x="5143" y="1834"/>
                </a:cubicBezTo>
                <a:cubicBezTo>
                  <a:pt x="5137" y="1834"/>
                  <a:pt x="5133" y="1837"/>
                  <a:pt x="5129" y="1840"/>
                </a:cubicBezTo>
                <a:cubicBezTo>
                  <a:pt x="5117" y="1850"/>
                  <a:pt x="5106" y="1868"/>
                  <a:pt x="5106" y="1868"/>
                </a:cubicBezTo>
                <a:cubicBezTo>
                  <a:pt x="5105" y="1869"/>
                  <a:pt x="5105" y="1871"/>
                  <a:pt x="5105" y="1873"/>
                </a:cubicBezTo>
                <a:cubicBezTo>
                  <a:pt x="5106" y="1875"/>
                  <a:pt x="5107" y="1876"/>
                  <a:pt x="5109" y="1877"/>
                </a:cubicBezTo>
                <a:cubicBezTo>
                  <a:pt x="5111" y="1878"/>
                  <a:pt x="5114" y="1879"/>
                  <a:pt x="5116" y="1879"/>
                </a:cubicBezTo>
                <a:cubicBezTo>
                  <a:pt x="5117" y="1879"/>
                  <a:pt x="5117" y="1879"/>
                  <a:pt x="5117" y="1879"/>
                </a:cubicBezTo>
                <a:cubicBezTo>
                  <a:pt x="5126" y="1879"/>
                  <a:pt x="5135" y="1873"/>
                  <a:pt x="5141" y="1866"/>
                </a:cubicBezTo>
                <a:cubicBezTo>
                  <a:pt x="5148" y="1859"/>
                  <a:pt x="5153" y="1853"/>
                  <a:pt x="5154" y="1844"/>
                </a:cubicBezTo>
                <a:cubicBezTo>
                  <a:pt x="5154" y="1841"/>
                  <a:pt x="5151" y="1836"/>
                  <a:pt x="5147" y="1834"/>
                </a:cubicBezTo>
                <a:close/>
                <a:moveTo>
                  <a:pt x="5110" y="2207"/>
                </a:moveTo>
                <a:cubicBezTo>
                  <a:pt x="5106" y="2208"/>
                  <a:pt x="5104" y="2209"/>
                  <a:pt x="5103" y="2210"/>
                </a:cubicBezTo>
                <a:cubicBezTo>
                  <a:pt x="5101" y="2211"/>
                  <a:pt x="5101" y="2211"/>
                  <a:pt x="5100" y="2211"/>
                </a:cubicBezTo>
                <a:cubicBezTo>
                  <a:pt x="5100" y="2211"/>
                  <a:pt x="5099" y="2211"/>
                  <a:pt x="5095" y="2209"/>
                </a:cubicBezTo>
                <a:cubicBezTo>
                  <a:pt x="5090" y="2205"/>
                  <a:pt x="5088" y="2204"/>
                  <a:pt x="5088" y="2203"/>
                </a:cubicBezTo>
                <a:cubicBezTo>
                  <a:pt x="5087" y="2202"/>
                  <a:pt x="5085" y="2199"/>
                  <a:pt x="5082" y="2192"/>
                </a:cubicBezTo>
                <a:cubicBezTo>
                  <a:pt x="5079" y="2186"/>
                  <a:pt x="5077" y="2180"/>
                  <a:pt x="5075" y="2174"/>
                </a:cubicBezTo>
                <a:cubicBezTo>
                  <a:pt x="5073" y="2171"/>
                  <a:pt x="5072" y="2168"/>
                  <a:pt x="5070" y="2165"/>
                </a:cubicBezTo>
                <a:cubicBezTo>
                  <a:pt x="5068" y="2163"/>
                  <a:pt x="5064" y="2160"/>
                  <a:pt x="5060" y="2160"/>
                </a:cubicBezTo>
                <a:cubicBezTo>
                  <a:pt x="5057" y="2160"/>
                  <a:pt x="5054" y="2161"/>
                  <a:pt x="5052" y="2163"/>
                </a:cubicBezTo>
                <a:cubicBezTo>
                  <a:pt x="5047" y="2166"/>
                  <a:pt x="5047" y="2170"/>
                  <a:pt x="5047" y="2174"/>
                </a:cubicBezTo>
                <a:cubicBezTo>
                  <a:pt x="5047" y="2182"/>
                  <a:pt x="5050" y="2191"/>
                  <a:pt x="5055" y="2197"/>
                </a:cubicBezTo>
                <a:cubicBezTo>
                  <a:pt x="5056" y="2198"/>
                  <a:pt x="5058" y="2202"/>
                  <a:pt x="5058" y="2207"/>
                </a:cubicBezTo>
                <a:cubicBezTo>
                  <a:pt x="5059" y="2212"/>
                  <a:pt x="5060" y="2218"/>
                  <a:pt x="5060" y="2221"/>
                </a:cubicBezTo>
                <a:cubicBezTo>
                  <a:pt x="5060" y="2222"/>
                  <a:pt x="5060" y="2223"/>
                  <a:pt x="5060" y="2224"/>
                </a:cubicBezTo>
                <a:cubicBezTo>
                  <a:pt x="5059" y="2225"/>
                  <a:pt x="5056" y="2227"/>
                  <a:pt x="5053" y="2229"/>
                </a:cubicBezTo>
                <a:cubicBezTo>
                  <a:pt x="5050" y="2232"/>
                  <a:pt x="5045" y="2235"/>
                  <a:pt x="5045" y="2242"/>
                </a:cubicBezTo>
                <a:cubicBezTo>
                  <a:pt x="5045" y="2246"/>
                  <a:pt x="5047" y="2250"/>
                  <a:pt x="5050" y="2251"/>
                </a:cubicBezTo>
                <a:cubicBezTo>
                  <a:pt x="5057" y="2257"/>
                  <a:pt x="5065" y="2256"/>
                  <a:pt x="5070" y="2257"/>
                </a:cubicBezTo>
                <a:cubicBezTo>
                  <a:pt x="5071" y="2257"/>
                  <a:pt x="5072" y="2257"/>
                  <a:pt x="5072" y="2257"/>
                </a:cubicBezTo>
                <a:cubicBezTo>
                  <a:pt x="5071" y="2261"/>
                  <a:pt x="5067" y="2266"/>
                  <a:pt x="5067" y="2272"/>
                </a:cubicBezTo>
                <a:cubicBezTo>
                  <a:pt x="5065" y="2271"/>
                  <a:pt x="5063" y="2268"/>
                  <a:pt x="5061" y="2266"/>
                </a:cubicBezTo>
                <a:cubicBezTo>
                  <a:pt x="5059" y="2264"/>
                  <a:pt x="5057" y="2261"/>
                  <a:pt x="5055" y="2260"/>
                </a:cubicBezTo>
                <a:cubicBezTo>
                  <a:pt x="5052" y="2258"/>
                  <a:pt x="5051" y="2256"/>
                  <a:pt x="5046" y="2255"/>
                </a:cubicBezTo>
                <a:cubicBezTo>
                  <a:pt x="5044" y="2255"/>
                  <a:pt x="5039" y="2258"/>
                  <a:pt x="5039" y="2261"/>
                </a:cubicBezTo>
                <a:cubicBezTo>
                  <a:pt x="5039" y="2262"/>
                  <a:pt x="5037" y="2263"/>
                  <a:pt x="5034" y="2265"/>
                </a:cubicBezTo>
                <a:cubicBezTo>
                  <a:pt x="5031" y="2267"/>
                  <a:pt x="5026" y="2270"/>
                  <a:pt x="5021" y="2274"/>
                </a:cubicBezTo>
                <a:cubicBezTo>
                  <a:pt x="5016" y="2279"/>
                  <a:pt x="5015" y="2284"/>
                  <a:pt x="5014" y="2286"/>
                </a:cubicBezTo>
                <a:cubicBezTo>
                  <a:pt x="5013" y="2288"/>
                  <a:pt x="5011" y="2291"/>
                  <a:pt x="5001" y="2298"/>
                </a:cubicBezTo>
                <a:cubicBezTo>
                  <a:pt x="4980" y="2313"/>
                  <a:pt x="4954" y="2328"/>
                  <a:pt x="4947" y="2345"/>
                </a:cubicBezTo>
                <a:cubicBezTo>
                  <a:pt x="4946" y="2348"/>
                  <a:pt x="4946" y="2351"/>
                  <a:pt x="4946" y="2354"/>
                </a:cubicBezTo>
                <a:cubicBezTo>
                  <a:pt x="4945" y="2361"/>
                  <a:pt x="4950" y="2367"/>
                  <a:pt x="4956" y="2370"/>
                </a:cubicBezTo>
                <a:cubicBezTo>
                  <a:pt x="4961" y="2374"/>
                  <a:pt x="4969" y="2376"/>
                  <a:pt x="4977" y="2376"/>
                </a:cubicBezTo>
                <a:cubicBezTo>
                  <a:pt x="4985" y="2377"/>
                  <a:pt x="4988" y="2378"/>
                  <a:pt x="4992" y="2378"/>
                </a:cubicBezTo>
                <a:cubicBezTo>
                  <a:pt x="4992" y="2378"/>
                  <a:pt x="4992" y="2378"/>
                  <a:pt x="4993" y="2378"/>
                </a:cubicBezTo>
                <a:cubicBezTo>
                  <a:pt x="4996" y="2378"/>
                  <a:pt x="5000" y="2376"/>
                  <a:pt x="5002" y="2373"/>
                </a:cubicBezTo>
                <a:cubicBezTo>
                  <a:pt x="5005" y="2371"/>
                  <a:pt x="5007" y="2367"/>
                  <a:pt x="5011" y="2362"/>
                </a:cubicBezTo>
                <a:cubicBezTo>
                  <a:pt x="5024" y="2345"/>
                  <a:pt x="5036" y="2335"/>
                  <a:pt x="5052" y="2320"/>
                </a:cubicBezTo>
                <a:cubicBezTo>
                  <a:pt x="5067" y="2306"/>
                  <a:pt x="5070" y="2288"/>
                  <a:pt x="5070" y="2281"/>
                </a:cubicBezTo>
                <a:cubicBezTo>
                  <a:pt x="5072" y="2283"/>
                  <a:pt x="5074" y="2284"/>
                  <a:pt x="5077" y="2285"/>
                </a:cubicBezTo>
                <a:cubicBezTo>
                  <a:pt x="5078" y="2285"/>
                  <a:pt x="5080" y="2286"/>
                  <a:pt x="5081" y="2286"/>
                </a:cubicBezTo>
                <a:cubicBezTo>
                  <a:pt x="5089" y="2286"/>
                  <a:pt x="5094" y="2280"/>
                  <a:pt x="5097" y="2275"/>
                </a:cubicBezTo>
                <a:cubicBezTo>
                  <a:pt x="5100" y="2271"/>
                  <a:pt x="5102" y="2265"/>
                  <a:pt x="5104" y="2261"/>
                </a:cubicBezTo>
                <a:cubicBezTo>
                  <a:pt x="5109" y="2250"/>
                  <a:pt x="5112" y="2243"/>
                  <a:pt x="5119" y="2238"/>
                </a:cubicBezTo>
                <a:cubicBezTo>
                  <a:pt x="5123" y="2236"/>
                  <a:pt x="5125" y="2230"/>
                  <a:pt x="5125" y="2226"/>
                </a:cubicBezTo>
                <a:cubicBezTo>
                  <a:pt x="5125" y="2221"/>
                  <a:pt x="5123" y="2217"/>
                  <a:pt x="5121" y="2214"/>
                </a:cubicBezTo>
                <a:cubicBezTo>
                  <a:pt x="5118" y="2211"/>
                  <a:pt x="5116" y="2208"/>
                  <a:pt x="5110" y="2207"/>
                </a:cubicBezTo>
                <a:close/>
                <a:moveTo>
                  <a:pt x="4949" y="1959"/>
                </a:moveTo>
                <a:cubicBezTo>
                  <a:pt x="4956" y="1959"/>
                  <a:pt x="4961" y="1953"/>
                  <a:pt x="4962" y="1946"/>
                </a:cubicBezTo>
                <a:cubicBezTo>
                  <a:pt x="4956" y="1945"/>
                  <a:pt x="4956" y="1945"/>
                  <a:pt x="4956" y="1945"/>
                </a:cubicBezTo>
                <a:cubicBezTo>
                  <a:pt x="4962" y="1946"/>
                  <a:pt x="4962" y="1946"/>
                  <a:pt x="4962" y="1946"/>
                </a:cubicBezTo>
                <a:cubicBezTo>
                  <a:pt x="4962" y="1945"/>
                  <a:pt x="4962" y="1944"/>
                  <a:pt x="4962" y="1942"/>
                </a:cubicBezTo>
                <a:cubicBezTo>
                  <a:pt x="4962" y="1932"/>
                  <a:pt x="4954" y="1920"/>
                  <a:pt x="4933" y="1915"/>
                </a:cubicBezTo>
                <a:cubicBezTo>
                  <a:pt x="4928" y="1914"/>
                  <a:pt x="4925" y="1913"/>
                  <a:pt x="4922" y="1913"/>
                </a:cubicBezTo>
                <a:cubicBezTo>
                  <a:pt x="4921" y="1913"/>
                  <a:pt x="4919" y="1913"/>
                  <a:pt x="4917" y="1914"/>
                </a:cubicBezTo>
                <a:cubicBezTo>
                  <a:pt x="4915" y="1916"/>
                  <a:pt x="4913" y="1919"/>
                  <a:pt x="4913" y="1921"/>
                </a:cubicBezTo>
                <a:cubicBezTo>
                  <a:pt x="4913" y="1924"/>
                  <a:pt x="4914" y="1926"/>
                  <a:pt x="4915" y="1927"/>
                </a:cubicBezTo>
                <a:cubicBezTo>
                  <a:pt x="4918" y="1932"/>
                  <a:pt x="4923" y="1937"/>
                  <a:pt x="4925" y="1942"/>
                </a:cubicBezTo>
                <a:cubicBezTo>
                  <a:pt x="4931" y="1951"/>
                  <a:pt x="4939" y="1959"/>
                  <a:pt x="4948" y="1959"/>
                </a:cubicBezTo>
                <a:cubicBezTo>
                  <a:pt x="4949" y="1959"/>
                  <a:pt x="4949" y="1959"/>
                  <a:pt x="4949" y="1959"/>
                </a:cubicBezTo>
                <a:close/>
                <a:moveTo>
                  <a:pt x="2584" y="857"/>
                </a:moveTo>
                <a:cubicBezTo>
                  <a:pt x="2577" y="857"/>
                  <a:pt x="2573" y="862"/>
                  <a:pt x="2570" y="868"/>
                </a:cubicBezTo>
                <a:cubicBezTo>
                  <a:pt x="2569" y="870"/>
                  <a:pt x="2569" y="871"/>
                  <a:pt x="2569" y="873"/>
                </a:cubicBezTo>
                <a:cubicBezTo>
                  <a:pt x="2569" y="877"/>
                  <a:pt x="2572" y="880"/>
                  <a:pt x="2574" y="881"/>
                </a:cubicBezTo>
                <a:cubicBezTo>
                  <a:pt x="2576" y="882"/>
                  <a:pt x="2579" y="883"/>
                  <a:pt x="2581" y="883"/>
                </a:cubicBezTo>
                <a:cubicBezTo>
                  <a:pt x="2585" y="883"/>
                  <a:pt x="2591" y="882"/>
                  <a:pt x="2594" y="875"/>
                </a:cubicBezTo>
                <a:cubicBezTo>
                  <a:pt x="2594" y="875"/>
                  <a:pt x="2594" y="875"/>
                  <a:pt x="2594" y="875"/>
                </a:cubicBezTo>
                <a:cubicBezTo>
                  <a:pt x="2595" y="873"/>
                  <a:pt x="2595" y="872"/>
                  <a:pt x="2595" y="870"/>
                </a:cubicBezTo>
                <a:cubicBezTo>
                  <a:pt x="2595" y="867"/>
                  <a:pt x="2594" y="864"/>
                  <a:pt x="2593" y="862"/>
                </a:cubicBezTo>
                <a:cubicBezTo>
                  <a:pt x="2591" y="859"/>
                  <a:pt x="2588" y="857"/>
                  <a:pt x="2584" y="857"/>
                </a:cubicBezTo>
                <a:close/>
                <a:moveTo>
                  <a:pt x="4291" y="1627"/>
                </a:moveTo>
                <a:cubicBezTo>
                  <a:pt x="4291" y="1632"/>
                  <a:pt x="4292" y="1638"/>
                  <a:pt x="4297" y="1645"/>
                </a:cubicBezTo>
                <a:cubicBezTo>
                  <a:pt x="4306" y="1659"/>
                  <a:pt x="4321" y="1660"/>
                  <a:pt x="4326" y="1660"/>
                </a:cubicBezTo>
                <a:cubicBezTo>
                  <a:pt x="4327" y="1660"/>
                  <a:pt x="4328" y="1660"/>
                  <a:pt x="4328" y="1660"/>
                </a:cubicBezTo>
                <a:cubicBezTo>
                  <a:pt x="4331" y="1660"/>
                  <a:pt x="4334" y="1657"/>
                  <a:pt x="4334" y="1653"/>
                </a:cubicBezTo>
                <a:cubicBezTo>
                  <a:pt x="4334" y="1653"/>
                  <a:pt x="4333" y="1644"/>
                  <a:pt x="4331" y="1634"/>
                </a:cubicBezTo>
                <a:cubicBezTo>
                  <a:pt x="4329" y="1623"/>
                  <a:pt x="4326" y="1611"/>
                  <a:pt x="4316" y="1604"/>
                </a:cubicBezTo>
                <a:cubicBezTo>
                  <a:pt x="4314" y="1603"/>
                  <a:pt x="4312" y="1602"/>
                  <a:pt x="4311" y="1600"/>
                </a:cubicBezTo>
                <a:cubicBezTo>
                  <a:pt x="4312" y="1600"/>
                  <a:pt x="4312" y="1601"/>
                  <a:pt x="4313" y="1601"/>
                </a:cubicBezTo>
                <a:cubicBezTo>
                  <a:pt x="4319" y="1600"/>
                  <a:pt x="4324" y="1599"/>
                  <a:pt x="4328" y="1597"/>
                </a:cubicBezTo>
                <a:cubicBezTo>
                  <a:pt x="4332" y="1594"/>
                  <a:pt x="4335" y="1589"/>
                  <a:pt x="4334" y="1584"/>
                </a:cubicBezTo>
                <a:cubicBezTo>
                  <a:pt x="4334" y="1582"/>
                  <a:pt x="4334" y="1580"/>
                  <a:pt x="4333" y="1578"/>
                </a:cubicBezTo>
                <a:cubicBezTo>
                  <a:pt x="4329" y="1569"/>
                  <a:pt x="4320" y="1569"/>
                  <a:pt x="4313" y="1568"/>
                </a:cubicBezTo>
                <a:cubicBezTo>
                  <a:pt x="4304" y="1568"/>
                  <a:pt x="4296" y="1570"/>
                  <a:pt x="4291" y="1571"/>
                </a:cubicBezTo>
                <a:cubicBezTo>
                  <a:pt x="4291" y="1571"/>
                  <a:pt x="4291" y="1571"/>
                  <a:pt x="4291" y="1571"/>
                </a:cubicBezTo>
                <a:cubicBezTo>
                  <a:pt x="4289" y="1571"/>
                  <a:pt x="4285" y="1570"/>
                  <a:pt x="4283" y="1569"/>
                </a:cubicBezTo>
                <a:cubicBezTo>
                  <a:pt x="4280" y="1567"/>
                  <a:pt x="4278" y="1566"/>
                  <a:pt x="4278" y="1566"/>
                </a:cubicBezTo>
                <a:cubicBezTo>
                  <a:pt x="4276" y="1565"/>
                  <a:pt x="4274" y="1565"/>
                  <a:pt x="4272" y="1565"/>
                </a:cubicBezTo>
                <a:cubicBezTo>
                  <a:pt x="4266" y="1567"/>
                  <a:pt x="4263" y="1573"/>
                  <a:pt x="4262" y="1578"/>
                </a:cubicBezTo>
                <a:cubicBezTo>
                  <a:pt x="4261" y="1583"/>
                  <a:pt x="4261" y="1588"/>
                  <a:pt x="4260" y="1595"/>
                </a:cubicBezTo>
                <a:cubicBezTo>
                  <a:pt x="4258" y="1604"/>
                  <a:pt x="4252" y="1611"/>
                  <a:pt x="4252" y="1621"/>
                </a:cubicBezTo>
                <a:cubicBezTo>
                  <a:pt x="4251" y="1626"/>
                  <a:pt x="4254" y="1631"/>
                  <a:pt x="4258" y="1634"/>
                </a:cubicBezTo>
                <a:cubicBezTo>
                  <a:pt x="4260" y="1635"/>
                  <a:pt x="4263" y="1636"/>
                  <a:pt x="4265" y="1636"/>
                </a:cubicBezTo>
                <a:cubicBezTo>
                  <a:pt x="4274" y="1636"/>
                  <a:pt x="4279" y="1630"/>
                  <a:pt x="4284" y="1626"/>
                </a:cubicBezTo>
                <a:cubicBezTo>
                  <a:pt x="4287" y="1623"/>
                  <a:pt x="4289" y="1621"/>
                  <a:pt x="4291" y="1620"/>
                </a:cubicBezTo>
                <a:cubicBezTo>
                  <a:pt x="4291" y="1622"/>
                  <a:pt x="4291" y="1624"/>
                  <a:pt x="4291" y="1627"/>
                </a:cubicBezTo>
                <a:close/>
                <a:moveTo>
                  <a:pt x="4904" y="550"/>
                </a:moveTo>
                <a:cubicBezTo>
                  <a:pt x="4904" y="550"/>
                  <a:pt x="4905" y="548"/>
                  <a:pt x="4906" y="545"/>
                </a:cubicBezTo>
                <a:cubicBezTo>
                  <a:pt x="4910" y="537"/>
                  <a:pt x="4912" y="531"/>
                  <a:pt x="4915" y="528"/>
                </a:cubicBezTo>
                <a:cubicBezTo>
                  <a:pt x="4918" y="525"/>
                  <a:pt x="4926" y="522"/>
                  <a:pt x="4943" y="522"/>
                </a:cubicBezTo>
                <a:cubicBezTo>
                  <a:pt x="4972" y="522"/>
                  <a:pt x="4970" y="524"/>
                  <a:pt x="4984" y="524"/>
                </a:cubicBezTo>
                <a:cubicBezTo>
                  <a:pt x="4987" y="524"/>
                  <a:pt x="4992" y="524"/>
                  <a:pt x="4998" y="523"/>
                </a:cubicBezTo>
                <a:cubicBezTo>
                  <a:pt x="5014" y="523"/>
                  <a:pt x="5025" y="517"/>
                  <a:pt x="5035" y="511"/>
                </a:cubicBezTo>
                <a:cubicBezTo>
                  <a:pt x="5046" y="505"/>
                  <a:pt x="5055" y="499"/>
                  <a:pt x="5068" y="495"/>
                </a:cubicBezTo>
                <a:cubicBezTo>
                  <a:pt x="5090" y="488"/>
                  <a:pt x="5108" y="484"/>
                  <a:pt x="5117" y="484"/>
                </a:cubicBezTo>
                <a:cubicBezTo>
                  <a:pt x="5120" y="484"/>
                  <a:pt x="5122" y="484"/>
                  <a:pt x="5122" y="485"/>
                </a:cubicBezTo>
                <a:cubicBezTo>
                  <a:pt x="5126" y="486"/>
                  <a:pt x="5130" y="487"/>
                  <a:pt x="5133" y="487"/>
                </a:cubicBezTo>
                <a:cubicBezTo>
                  <a:pt x="5136" y="487"/>
                  <a:pt x="5139" y="487"/>
                  <a:pt x="5142" y="485"/>
                </a:cubicBezTo>
                <a:cubicBezTo>
                  <a:pt x="5145" y="484"/>
                  <a:pt x="5148" y="480"/>
                  <a:pt x="5148" y="476"/>
                </a:cubicBezTo>
                <a:cubicBezTo>
                  <a:pt x="5148" y="472"/>
                  <a:pt x="5146" y="469"/>
                  <a:pt x="5144" y="466"/>
                </a:cubicBezTo>
                <a:cubicBezTo>
                  <a:pt x="5140" y="461"/>
                  <a:pt x="5134" y="456"/>
                  <a:pt x="5130" y="452"/>
                </a:cubicBezTo>
                <a:cubicBezTo>
                  <a:pt x="5128" y="450"/>
                  <a:pt x="5127" y="448"/>
                  <a:pt x="5126" y="447"/>
                </a:cubicBezTo>
                <a:cubicBezTo>
                  <a:pt x="5129" y="446"/>
                  <a:pt x="5133" y="445"/>
                  <a:pt x="5137" y="443"/>
                </a:cubicBezTo>
                <a:cubicBezTo>
                  <a:pt x="5142" y="440"/>
                  <a:pt x="5147" y="435"/>
                  <a:pt x="5150" y="428"/>
                </a:cubicBezTo>
                <a:cubicBezTo>
                  <a:pt x="5150" y="426"/>
                  <a:pt x="5150" y="424"/>
                  <a:pt x="5150" y="422"/>
                </a:cubicBezTo>
                <a:cubicBezTo>
                  <a:pt x="5150" y="410"/>
                  <a:pt x="5143" y="398"/>
                  <a:pt x="5143" y="391"/>
                </a:cubicBezTo>
                <a:cubicBezTo>
                  <a:pt x="5143" y="388"/>
                  <a:pt x="5144" y="387"/>
                  <a:pt x="5145" y="386"/>
                </a:cubicBezTo>
                <a:cubicBezTo>
                  <a:pt x="5148" y="382"/>
                  <a:pt x="5149" y="378"/>
                  <a:pt x="5149" y="374"/>
                </a:cubicBezTo>
                <a:cubicBezTo>
                  <a:pt x="5149" y="366"/>
                  <a:pt x="5144" y="360"/>
                  <a:pt x="5139" y="356"/>
                </a:cubicBezTo>
                <a:cubicBezTo>
                  <a:pt x="5134" y="351"/>
                  <a:pt x="5128" y="347"/>
                  <a:pt x="5122" y="346"/>
                </a:cubicBezTo>
                <a:cubicBezTo>
                  <a:pt x="5118" y="345"/>
                  <a:pt x="5113" y="345"/>
                  <a:pt x="5107" y="345"/>
                </a:cubicBezTo>
                <a:cubicBezTo>
                  <a:pt x="5097" y="345"/>
                  <a:pt x="5084" y="346"/>
                  <a:pt x="5073" y="346"/>
                </a:cubicBezTo>
                <a:cubicBezTo>
                  <a:pt x="5063" y="346"/>
                  <a:pt x="5054" y="344"/>
                  <a:pt x="5053" y="344"/>
                </a:cubicBezTo>
                <a:cubicBezTo>
                  <a:pt x="5045" y="339"/>
                  <a:pt x="5034" y="333"/>
                  <a:pt x="5024" y="333"/>
                </a:cubicBezTo>
                <a:cubicBezTo>
                  <a:pt x="5021" y="333"/>
                  <a:pt x="5018" y="333"/>
                  <a:pt x="5015" y="336"/>
                </a:cubicBezTo>
                <a:cubicBezTo>
                  <a:pt x="5011" y="340"/>
                  <a:pt x="5008" y="346"/>
                  <a:pt x="5004" y="353"/>
                </a:cubicBezTo>
                <a:cubicBezTo>
                  <a:pt x="5002" y="356"/>
                  <a:pt x="5001" y="359"/>
                  <a:pt x="5000" y="362"/>
                </a:cubicBezTo>
                <a:cubicBezTo>
                  <a:pt x="4998" y="361"/>
                  <a:pt x="4996" y="360"/>
                  <a:pt x="4993" y="355"/>
                </a:cubicBezTo>
                <a:cubicBezTo>
                  <a:pt x="4988" y="346"/>
                  <a:pt x="4978" y="344"/>
                  <a:pt x="4967" y="342"/>
                </a:cubicBezTo>
                <a:cubicBezTo>
                  <a:pt x="4957" y="340"/>
                  <a:pt x="4945" y="340"/>
                  <a:pt x="4937" y="340"/>
                </a:cubicBezTo>
                <a:cubicBezTo>
                  <a:pt x="4933" y="340"/>
                  <a:pt x="4930" y="340"/>
                  <a:pt x="4927" y="340"/>
                </a:cubicBezTo>
                <a:cubicBezTo>
                  <a:pt x="4914" y="340"/>
                  <a:pt x="4901" y="343"/>
                  <a:pt x="4887" y="344"/>
                </a:cubicBezTo>
                <a:cubicBezTo>
                  <a:pt x="4880" y="345"/>
                  <a:pt x="4875" y="347"/>
                  <a:pt x="4871" y="346"/>
                </a:cubicBezTo>
                <a:cubicBezTo>
                  <a:pt x="4868" y="346"/>
                  <a:pt x="4866" y="346"/>
                  <a:pt x="4862" y="342"/>
                </a:cubicBezTo>
                <a:cubicBezTo>
                  <a:pt x="4851" y="330"/>
                  <a:pt x="4836" y="325"/>
                  <a:pt x="4833" y="322"/>
                </a:cubicBezTo>
                <a:cubicBezTo>
                  <a:pt x="4830" y="319"/>
                  <a:pt x="4826" y="319"/>
                  <a:pt x="4822" y="318"/>
                </a:cubicBezTo>
                <a:cubicBezTo>
                  <a:pt x="4817" y="318"/>
                  <a:pt x="4812" y="317"/>
                  <a:pt x="4806" y="317"/>
                </a:cubicBezTo>
                <a:cubicBezTo>
                  <a:pt x="4796" y="317"/>
                  <a:pt x="4785" y="318"/>
                  <a:pt x="4776" y="320"/>
                </a:cubicBezTo>
                <a:cubicBezTo>
                  <a:pt x="4758" y="322"/>
                  <a:pt x="4741" y="322"/>
                  <a:pt x="4736" y="322"/>
                </a:cubicBezTo>
                <a:cubicBezTo>
                  <a:pt x="4735" y="322"/>
                  <a:pt x="4733" y="321"/>
                  <a:pt x="4731" y="320"/>
                </a:cubicBezTo>
                <a:cubicBezTo>
                  <a:pt x="4727" y="317"/>
                  <a:pt x="4721" y="314"/>
                  <a:pt x="4714" y="309"/>
                </a:cubicBezTo>
                <a:cubicBezTo>
                  <a:pt x="4706" y="303"/>
                  <a:pt x="4699" y="299"/>
                  <a:pt x="4692" y="296"/>
                </a:cubicBezTo>
                <a:cubicBezTo>
                  <a:pt x="4686" y="292"/>
                  <a:pt x="4681" y="290"/>
                  <a:pt x="4676" y="290"/>
                </a:cubicBezTo>
                <a:cubicBezTo>
                  <a:pt x="4671" y="290"/>
                  <a:pt x="4654" y="293"/>
                  <a:pt x="4640" y="293"/>
                </a:cubicBezTo>
                <a:cubicBezTo>
                  <a:pt x="4634" y="293"/>
                  <a:pt x="4628" y="292"/>
                  <a:pt x="4628" y="291"/>
                </a:cubicBezTo>
                <a:cubicBezTo>
                  <a:pt x="4620" y="284"/>
                  <a:pt x="4612" y="280"/>
                  <a:pt x="4604" y="278"/>
                </a:cubicBezTo>
                <a:cubicBezTo>
                  <a:pt x="4609" y="277"/>
                  <a:pt x="4616" y="275"/>
                  <a:pt x="4623" y="273"/>
                </a:cubicBezTo>
                <a:cubicBezTo>
                  <a:pt x="4632" y="270"/>
                  <a:pt x="4641" y="267"/>
                  <a:pt x="4641" y="267"/>
                </a:cubicBezTo>
                <a:cubicBezTo>
                  <a:pt x="4643" y="267"/>
                  <a:pt x="4644" y="265"/>
                  <a:pt x="4645" y="263"/>
                </a:cubicBezTo>
                <a:cubicBezTo>
                  <a:pt x="4646" y="261"/>
                  <a:pt x="4645" y="259"/>
                  <a:pt x="4644" y="258"/>
                </a:cubicBezTo>
                <a:cubicBezTo>
                  <a:pt x="4644" y="257"/>
                  <a:pt x="4642" y="253"/>
                  <a:pt x="4637" y="248"/>
                </a:cubicBezTo>
                <a:cubicBezTo>
                  <a:pt x="4633" y="244"/>
                  <a:pt x="4626" y="239"/>
                  <a:pt x="4617" y="238"/>
                </a:cubicBezTo>
                <a:cubicBezTo>
                  <a:pt x="4612" y="239"/>
                  <a:pt x="4603" y="237"/>
                  <a:pt x="4596" y="235"/>
                </a:cubicBezTo>
                <a:cubicBezTo>
                  <a:pt x="4588" y="233"/>
                  <a:pt x="4581" y="231"/>
                  <a:pt x="4576" y="231"/>
                </a:cubicBezTo>
                <a:cubicBezTo>
                  <a:pt x="4574" y="231"/>
                  <a:pt x="4571" y="232"/>
                  <a:pt x="4570" y="233"/>
                </a:cubicBezTo>
                <a:cubicBezTo>
                  <a:pt x="4568" y="234"/>
                  <a:pt x="4568" y="236"/>
                  <a:pt x="4567" y="236"/>
                </a:cubicBezTo>
                <a:cubicBezTo>
                  <a:pt x="4567" y="236"/>
                  <a:pt x="4566" y="236"/>
                  <a:pt x="4564" y="236"/>
                </a:cubicBezTo>
                <a:cubicBezTo>
                  <a:pt x="4556" y="234"/>
                  <a:pt x="4548" y="230"/>
                  <a:pt x="4539" y="230"/>
                </a:cubicBezTo>
                <a:cubicBezTo>
                  <a:pt x="4535" y="230"/>
                  <a:pt x="4531" y="231"/>
                  <a:pt x="4527" y="234"/>
                </a:cubicBezTo>
                <a:cubicBezTo>
                  <a:pt x="4525" y="236"/>
                  <a:pt x="4521" y="238"/>
                  <a:pt x="4518" y="241"/>
                </a:cubicBezTo>
                <a:cubicBezTo>
                  <a:pt x="4515" y="244"/>
                  <a:pt x="4511" y="246"/>
                  <a:pt x="4510" y="253"/>
                </a:cubicBezTo>
                <a:cubicBezTo>
                  <a:pt x="4510" y="256"/>
                  <a:pt x="4512" y="260"/>
                  <a:pt x="4514" y="262"/>
                </a:cubicBezTo>
                <a:cubicBezTo>
                  <a:pt x="4517" y="263"/>
                  <a:pt x="4519" y="265"/>
                  <a:pt x="4523" y="266"/>
                </a:cubicBezTo>
                <a:cubicBezTo>
                  <a:pt x="4533" y="269"/>
                  <a:pt x="4543" y="269"/>
                  <a:pt x="4550" y="269"/>
                </a:cubicBezTo>
                <a:cubicBezTo>
                  <a:pt x="4557" y="270"/>
                  <a:pt x="4560" y="271"/>
                  <a:pt x="4560" y="272"/>
                </a:cubicBezTo>
                <a:cubicBezTo>
                  <a:pt x="4561" y="274"/>
                  <a:pt x="4561" y="275"/>
                  <a:pt x="4561" y="276"/>
                </a:cubicBezTo>
                <a:cubicBezTo>
                  <a:pt x="4561" y="278"/>
                  <a:pt x="4559" y="281"/>
                  <a:pt x="4559" y="288"/>
                </a:cubicBezTo>
                <a:cubicBezTo>
                  <a:pt x="4559" y="288"/>
                  <a:pt x="4557" y="293"/>
                  <a:pt x="4554" y="298"/>
                </a:cubicBezTo>
                <a:cubicBezTo>
                  <a:pt x="4552" y="302"/>
                  <a:pt x="4547" y="307"/>
                  <a:pt x="4547" y="307"/>
                </a:cubicBezTo>
                <a:cubicBezTo>
                  <a:pt x="4546" y="307"/>
                  <a:pt x="4546" y="307"/>
                  <a:pt x="4546" y="307"/>
                </a:cubicBezTo>
                <a:cubicBezTo>
                  <a:pt x="4544" y="307"/>
                  <a:pt x="4540" y="306"/>
                  <a:pt x="4535" y="306"/>
                </a:cubicBezTo>
                <a:cubicBezTo>
                  <a:pt x="4531" y="306"/>
                  <a:pt x="4526" y="307"/>
                  <a:pt x="4520" y="310"/>
                </a:cubicBezTo>
                <a:cubicBezTo>
                  <a:pt x="4517" y="312"/>
                  <a:pt x="4506" y="313"/>
                  <a:pt x="4497" y="313"/>
                </a:cubicBezTo>
                <a:cubicBezTo>
                  <a:pt x="4495" y="313"/>
                  <a:pt x="4492" y="313"/>
                  <a:pt x="4490" y="313"/>
                </a:cubicBezTo>
                <a:cubicBezTo>
                  <a:pt x="4487" y="313"/>
                  <a:pt x="4484" y="313"/>
                  <a:pt x="4481" y="313"/>
                </a:cubicBezTo>
                <a:cubicBezTo>
                  <a:pt x="4479" y="314"/>
                  <a:pt x="4477" y="314"/>
                  <a:pt x="4476" y="315"/>
                </a:cubicBezTo>
                <a:cubicBezTo>
                  <a:pt x="4475" y="314"/>
                  <a:pt x="4474" y="313"/>
                  <a:pt x="4473" y="312"/>
                </a:cubicBezTo>
                <a:cubicBezTo>
                  <a:pt x="4470" y="309"/>
                  <a:pt x="4467" y="306"/>
                  <a:pt x="4461" y="306"/>
                </a:cubicBezTo>
                <a:cubicBezTo>
                  <a:pt x="4460" y="306"/>
                  <a:pt x="4458" y="306"/>
                  <a:pt x="4457" y="307"/>
                </a:cubicBezTo>
                <a:cubicBezTo>
                  <a:pt x="4452" y="309"/>
                  <a:pt x="4447" y="314"/>
                  <a:pt x="4442" y="319"/>
                </a:cubicBezTo>
                <a:cubicBezTo>
                  <a:pt x="4437" y="324"/>
                  <a:pt x="4431" y="327"/>
                  <a:pt x="4430" y="327"/>
                </a:cubicBezTo>
                <a:cubicBezTo>
                  <a:pt x="4430" y="327"/>
                  <a:pt x="4430" y="327"/>
                  <a:pt x="4430" y="327"/>
                </a:cubicBezTo>
                <a:cubicBezTo>
                  <a:pt x="4425" y="326"/>
                  <a:pt x="4415" y="317"/>
                  <a:pt x="4416" y="310"/>
                </a:cubicBezTo>
                <a:cubicBezTo>
                  <a:pt x="4416" y="303"/>
                  <a:pt x="4415" y="296"/>
                  <a:pt x="4413" y="290"/>
                </a:cubicBezTo>
                <a:cubicBezTo>
                  <a:pt x="4412" y="284"/>
                  <a:pt x="4411" y="279"/>
                  <a:pt x="4406" y="275"/>
                </a:cubicBezTo>
                <a:cubicBezTo>
                  <a:pt x="4403" y="273"/>
                  <a:pt x="4402" y="273"/>
                  <a:pt x="4399" y="272"/>
                </a:cubicBezTo>
                <a:cubicBezTo>
                  <a:pt x="4392" y="271"/>
                  <a:pt x="4382" y="270"/>
                  <a:pt x="4372" y="270"/>
                </a:cubicBezTo>
                <a:cubicBezTo>
                  <a:pt x="4368" y="270"/>
                  <a:pt x="4364" y="270"/>
                  <a:pt x="4361" y="271"/>
                </a:cubicBezTo>
                <a:cubicBezTo>
                  <a:pt x="4356" y="272"/>
                  <a:pt x="4346" y="273"/>
                  <a:pt x="4336" y="274"/>
                </a:cubicBezTo>
                <a:cubicBezTo>
                  <a:pt x="4331" y="275"/>
                  <a:pt x="4326" y="276"/>
                  <a:pt x="4322" y="277"/>
                </a:cubicBezTo>
                <a:cubicBezTo>
                  <a:pt x="4318" y="279"/>
                  <a:pt x="4314" y="280"/>
                  <a:pt x="4311" y="283"/>
                </a:cubicBezTo>
                <a:cubicBezTo>
                  <a:pt x="4309" y="287"/>
                  <a:pt x="4296" y="292"/>
                  <a:pt x="4289" y="291"/>
                </a:cubicBezTo>
                <a:cubicBezTo>
                  <a:pt x="4288" y="292"/>
                  <a:pt x="4284" y="290"/>
                  <a:pt x="4279" y="287"/>
                </a:cubicBezTo>
                <a:cubicBezTo>
                  <a:pt x="4273" y="284"/>
                  <a:pt x="4266" y="280"/>
                  <a:pt x="4256" y="278"/>
                </a:cubicBezTo>
                <a:cubicBezTo>
                  <a:pt x="4242" y="276"/>
                  <a:pt x="4216" y="275"/>
                  <a:pt x="4202" y="275"/>
                </a:cubicBezTo>
                <a:cubicBezTo>
                  <a:pt x="4196" y="275"/>
                  <a:pt x="4192" y="275"/>
                  <a:pt x="4189" y="276"/>
                </a:cubicBezTo>
                <a:cubicBezTo>
                  <a:pt x="4189" y="276"/>
                  <a:pt x="4189" y="276"/>
                  <a:pt x="4188" y="276"/>
                </a:cubicBezTo>
                <a:cubicBezTo>
                  <a:pt x="4187" y="276"/>
                  <a:pt x="4185" y="275"/>
                  <a:pt x="4184" y="275"/>
                </a:cubicBezTo>
                <a:cubicBezTo>
                  <a:pt x="4186" y="272"/>
                  <a:pt x="4189" y="269"/>
                  <a:pt x="4192" y="265"/>
                </a:cubicBezTo>
                <a:cubicBezTo>
                  <a:pt x="4196" y="260"/>
                  <a:pt x="4200" y="254"/>
                  <a:pt x="4200" y="246"/>
                </a:cubicBezTo>
                <a:cubicBezTo>
                  <a:pt x="4200" y="242"/>
                  <a:pt x="4198" y="237"/>
                  <a:pt x="4194" y="234"/>
                </a:cubicBezTo>
                <a:cubicBezTo>
                  <a:pt x="4179" y="223"/>
                  <a:pt x="4154" y="224"/>
                  <a:pt x="4144" y="222"/>
                </a:cubicBezTo>
                <a:cubicBezTo>
                  <a:pt x="4137" y="221"/>
                  <a:pt x="4129" y="220"/>
                  <a:pt x="4118" y="220"/>
                </a:cubicBezTo>
                <a:cubicBezTo>
                  <a:pt x="4113" y="220"/>
                  <a:pt x="4108" y="220"/>
                  <a:pt x="4103" y="221"/>
                </a:cubicBezTo>
                <a:cubicBezTo>
                  <a:pt x="4096" y="222"/>
                  <a:pt x="4091" y="224"/>
                  <a:pt x="4087" y="226"/>
                </a:cubicBezTo>
                <a:cubicBezTo>
                  <a:pt x="4086" y="227"/>
                  <a:pt x="4086" y="227"/>
                  <a:pt x="4086" y="227"/>
                </a:cubicBezTo>
                <a:cubicBezTo>
                  <a:pt x="4085" y="225"/>
                  <a:pt x="4085" y="225"/>
                  <a:pt x="4085" y="225"/>
                </a:cubicBezTo>
                <a:cubicBezTo>
                  <a:pt x="4083" y="223"/>
                  <a:pt x="4083" y="223"/>
                  <a:pt x="4082" y="223"/>
                </a:cubicBezTo>
                <a:cubicBezTo>
                  <a:pt x="4081" y="222"/>
                  <a:pt x="4077" y="220"/>
                  <a:pt x="4071" y="217"/>
                </a:cubicBezTo>
                <a:cubicBezTo>
                  <a:pt x="4055" y="209"/>
                  <a:pt x="4044" y="206"/>
                  <a:pt x="4035" y="206"/>
                </a:cubicBezTo>
                <a:cubicBezTo>
                  <a:pt x="4029" y="206"/>
                  <a:pt x="4023" y="208"/>
                  <a:pt x="4019" y="210"/>
                </a:cubicBezTo>
                <a:cubicBezTo>
                  <a:pt x="4017" y="211"/>
                  <a:pt x="4016" y="212"/>
                  <a:pt x="4015" y="214"/>
                </a:cubicBezTo>
                <a:cubicBezTo>
                  <a:pt x="4013" y="216"/>
                  <a:pt x="4014" y="215"/>
                  <a:pt x="4013" y="216"/>
                </a:cubicBezTo>
                <a:cubicBezTo>
                  <a:pt x="4012" y="216"/>
                  <a:pt x="4009" y="218"/>
                  <a:pt x="4002" y="221"/>
                </a:cubicBezTo>
                <a:cubicBezTo>
                  <a:pt x="3983" y="230"/>
                  <a:pt x="3972" y="234"/>
                  <a:pt x="3967" y="236"/>
                </a:cubicBezTo>
                <a:cubicBezTo>
                  <a:pt x="3967" y="236"/>
                  <a:pt x="3967" y="236"/>
                  <a:pt x="3967" y="236"/>
                </a:cubicBezTo>
                <a:cubicBezTo>
                  <a:pt x="3965" y="236"/>
                  <a:pt x="3956" y="234"/>
                  <a:pt x="3948" y="232"/>
                </a:cubicBezTo>
                <a:cubicBezTo>
                  <a:pt x="3945" y="231"/>
                  <a:pt x="3941" y="229"/>
                  <a:pt x="3938" y="228"/>
                </a:cubicBezTo>
                <a:cubicBezTo>
                  <a:pt x="3936" y="228"/>
                  <a:pt x="3935" y="227"/>
                  <a:pt x="3934" y="227"/>
                </a:cubicBezTo>
                <a:cubicBezTo>
                  <a:pt x="3934" y="227"/>
                  <a:pt x="3934" y="227"/>
                  <a:pt x="3933" y="227"/>
                </a:cubicBezTo>
                <a:cubicBezTo>
                  <a:pt x="3933" y="227"/>
                  <a:pt x="3933" y="227"/>
                  <a:pt x="3933" y="227"/>
                </a:cubicBezTo>
                <a:cubicBezTo>
                  <a:pt x="3931" y="224"/>
                  <a:pt x="3928" y="224"/>
                  <a:pt x="3926" y="224"/>
                </a:cubicBezTo>
                <a:cubicBezTo>
                  <a:pt x="3918" y="224"/>
                  <a:pt x="3907" y="228"/>
                  <a:pt x="3897" y="233"/>
                </a:cubicBezTo>
                <a:cubicBezTo>
                  <a:pt x="3886" y="239"/>
                  <a:pt x="3878" y="245"/>
                  <a:pt x="3872" y="245"/>
                </a:cubicBezTo>
                <a:cubicBezTo>
                  <a:pt x="3871" y="245"/>
                  <a:pt x="3870" y="245"/>
                  <a:pt x="3868" y="245"/>
                </a:cubicBezTo>
                <a:cubicBezTo>
                  <a:pt x="3863" y="243"/>
                  <a:pt x="3856" y="242"/>
                  <a:pt x="3849" y="242"/>
                </a:cubicBezTo>
                <a:cubicBezTo>
                  <a:pt x="3839" y="242"/>
                  <a:pt x="3828" y="244"/>
                  <a:pt x="3820" y="248"/>
                </a:cubicBezTo>
                <a:cubicBezTo>
                  <a:pt x="3809" y="253"/>
                  <a:pt x="3799" y="254"/>
                  <a:pt x="3785" y="265"/>
                </a:cubicBezTo>
                <a:cubicBezTo>
                  <a:pt x="3780" y="269"/>
                  <a:pt x="3772" y="273"/>
                  <a:pt x="3765" y="276"/>
                </a:cubicBezTo>
                <a:cubicBezTo>
                  <a:pt x="3760" y="278"/>
                  <a:pt x="3755" y="279"/>
                  <a:pt x="3753" y="280"/>
                </a:cubicBezTo>
                <a:cubicBezTo>
                  <a:pt x="3749" y="279"/>
                  <a:pt x="3732" y="278"/>
                  <a:pt x="3722" y="278"/>
                </a:cubicBezTo>
                <a:cubicBezTo>
                  <a:pt x="3718" y="278"/>
                  <a:pt x="3713" y="278"/>
                  <a:pt x="3708" y="279"/>
                </a:cubicBezTo>
                <a:cubicBezTo>
                  <a:pt x="3706" y="279"/>
                  <a:pt x="3704" y="280"/>
                  <a:pt x="3701" y="281"/>
                </a:cubicBezTo>
                <a:cubicBezTo>
                  <a:pt x="3699" y="282"/>
                  <a:pt x="3696" y="285"/>
                  <a:pt x="3696" y="289"/>
                </a:cubicBezTo>
                <a:cubicBezTo>
                  <a:pt x="3697" y="294"/>
                  <a:pt x="3699" y="296"/>
                  <a:pt x="3701" y="299"/>
                </a:cubicBezTo>
                <a:cubicBezTo>
                  <a:pt x="3708" y="306"/>
                  <a:pt x="3718" y="311"/>
                  <a:pt x="3727" y="316"/>
                </a:cubicBezTo>
                <a:cubicBezTo>
                  <a:pt x="3727" y="316"/>
                  <a:pt x="3727" y="316"/>
                  <a:pt x="3728" y="316"/>
                </a:cubicBezTo>
                <a:cubicBezTo>
                  <a:pt x="3725" y="315"/>
                  <a:pt x="3723" y="314"/>
                  <a:pt x="3720" y="312"/>
                </a:cubicBezTo>
                <a:cubicBezTo>
                  <a:pt x="3712" y="309"/>
                  <a:pt x="3708" y="309"/>
                  <a:pt x="3706" y="308"/>
                </a:cubicBezTo>
                <a:cubicBezTo>
                  <a:pt x="3704" y="307"/>
                  <a:pt x="3702" y="306"/>
                  <a:pt x="3696" y="299"/>
                </a:cubicBezTo>
                <a:cubicBezTo>
                  <a:pt x="3689" y="291"/>
                  <a:pt x="3681" y="288"/>
                  <a:pt x="3673" y="288"/>
                </a:cubicBezTo>
                <a:cubicBezTo>
                  <a:pt x="3665" y="287"/>
                  <a:pt x="3658" y="291"/>
                  <a:pt x="3654" y="297"/>
                </a:cubicBezTo>
                <a:cubicBezTo>
                  <a:pt x="3650" y="304"/>
                  <a:pt x="3649" y="311"/>
                  <a:pt x="3649" y="317"/>
                </a:cubicBezTo>
                <a:cubicBezTo>
                  <a:pt x="3648" y="319"/>
                  <a:pt x="3648" y="322"/>
                  <a:pt x="3647" y="323"/>
                </a:cubicBezTo>
                <a:cubicBezTo>
                  <a:pt x="3647" y="323"/>
                  <a:pt x="3647" y="323"/>
                  <a:pt x="3647" y="323"/>
                </a:cubicBezTo>
                <a:cubicBezTo>
                  <a:pt x="3644" y="324"/>
                  <a:pt x="3641" y="325"/>
                  <a:pt x="3639" y="325"/>
                </a:cubicBezTo>
                <a:cubicBezTo>
                  <a:pt x="3639" y="324"/>
                  <a:pt x="3639" y="323"/>
                  <a:pt x="3639" y="322"/>
                </a:cubicBezTo>
                <a:cubicBezTo>
                  <a:pt x="3638" y="317"/>
                  <a:pt x="3638" y="310"/>
                  <a:pt x="3637" y="304"/>
                </a:cubicBezTo>
                <a:cubicBezTo>
                  <a:pt x="3637" y="301"/>
                  <a:pt x="3636" y="298"/>
                  <a:pt x="3636" y="296"/>
                </a:cubicBezTo>
                <a:cubicBezTo>
                  <a:pt x="3635" y="294"/>
                  <a:pt x="3635" y="293"/>
                  <a:pt x="3633" y="291"/>
                </a:cubicBezTo>
                <a:cubicBezTo>
                  <a:pt x="3632" y="290"/>
                  <a:pt x="3630" y="288"/>
                  <a:pt x="3627" y="288"/>
                </a:cubicBezTo>
                <a:cubicBezTo>
                  <a:pt x="3621" y="289"/>
                  <a:pt x="3619" y="293"/>
                  <a:pt x="3617" y="296"/>
                </a:cubicBezTo>
                <a:cubicBezTo>
                  <a:pt x="3613" y="303"/>
                  <a:pt x="3610" y="306"/>
                  <a:pt x="3608" y="309"/>
                </a:cubicBezTo>
                <a:cubicBezTo>
                  <a:pt x="3606" y="312"/>
                  <a:pt x="3604" y="317"/>
                  <a:pt x="3604" y="321"/>
                </a:cubicBezTo>
                <a:cubicBezTo>
                  <a:pt x="3605" y="331"/>
                  <a:pt x="3610" y="336"/>
                  <a:pt x="3609" y="344"/>
                </a:cubicBezTo>
                <a:cubicBezTo>
                  <a:pt x="3609" y="345"/>
                  <a:pt x="3609" y="347"/>
                  <a:pt x="3609" y="348"/>
                </a:cubicBezTo>
                <a:cubicBezTo>
                  <a:pt x="3608" y="354"/>
                  <a:pt x="3607" y="360"/>
                  <a:pt x="3607" y="364"/>
                </a:cubicBezTo>
                <a:cubicBezTo>
                  <a:pt x="3607" y="367"/>
                  <a:pt x="3607" y="369"/>
                  <a:pt x="3608" y="372"/>
                </a:cubicBezTo>
                <a:cubicBezTo>
                  <a:pt x="3609" y="374"/>
                  <a:pt x="3611" y="376"/>
                  <a:pt x="3613" y="377"/>
                </a:cubicBezTo>
                <a:cubicBezTo>
                  <a:pt x="3605" y="387"/>
                  <a:pt x="3596" y="399"/>
                  <a:pt x="3594" y="403"/>
                </a:cubicBezTo>
                <a:cubicBezTo>
                  <a:pt x="3592" y="404"/>
                  <a:pt x="3587" y="407"/>
                  <a:pt x="3582" y="409"/>
                </a:cubicBezTo>
                <a:cubicBezTo>
                  <a:pt x="3580" y="410"/>
                  <a:pt x="3578" y="411"/>
                  <a:pt x="3577" y="412"/>
                </a:cubicBezTo>
                <a:cubicBezTo>
                  <a:pt x="3580" y="407"/>
                  <a:pt x="3585" y="403"/>
                  <a:pt x="3588" y="400"/>
                </a:cubicBezTo>
                <a:cubicBezTo>
                  <a:pt x="3598" y="392"/>
                  <a:pt x="3605" y="380"/>
                  <a:pt x="3605" y="370"/>
                </a:cubicBezTo>
                <a:cubicBezTo>
                  <a:pt x="3605" y="368"/>
                  <a:pt x="3605" y="365"/>
                  <a:pt x="3603" y="363"/>
                </a:cubicBezTo>
                <a:cubicBezTo>
                  <a:pt x="3603" y="363"/>
                  <a:pt x="3603" y="363"/>
                  <a:pt x="3603" y="363"/>
                </a:cubicBezTo>
                <a:cubicBezTo>
                  <a:pt x="3601" y="360"/>
                  <a:pt x="3597" y="342"/>
                  <a:pt x="3598" y="333"/>
                </a:cubicBezTo>
                <a:cubicBezTo>
                  <a:pt x="3598" y="331"/>
                  <a:pt x="3598" y="329"/>
                  <a:pt x="3598" y="329"/>
                </a:cubicBezTo>
                <a:cubicBezTo>
                  <a:pt x="3599" y="326"/>
                  <a:pt x="3605" y="320"/>
                  <a:pt x="3605" y="311"/>
                </a:cubicBezTo>
                <a:cubicBezTo>
                  <a:pt x="3605" y="305"/>
                  <a:pt x="3602" y="300"/>
                  <a:pt x="3596" y="297"/>
                </a:cubicBezTo>
                <a:cubicBezTo>
                  <a:pt x="3585" y="290"/>
                  <a:pt x="3577" y="281"/>
                  <a:pt x="3565" y="276"/>
                </a:cubicBezTo>
                <a:cubicBezTo>
                  <a:pt x="3563" y="275"/>
                  <a:pt x="3562" y="275"/>
                  <a:pt x="3560" y="275"/>
                </a:cubicBezTo>
                <a:cubicBezTo>
                  <a:pt x="3551" y="275"/>
                  <a:pt x="3546" y="282"/>
                  <a:pt x="3541" y="287"/>
                </a:cubicBezTo>
                <a:cubicBezTo>
                  <a:pt x="3536" y="293"/>
                  <a:pt x="3532" y="298"/>
                  <a:pt x="3529" y="300"/>
                </a:cubicBezTo>
                <a:cubicBezTo>
                  <a:pt x="3524" y="304"/>
                  <a:pt x="3521" y="308"/>
                  <a:pt x="3520" y="310"/>
                </a:cubicBezTo>
                <a:cubicBezTo>
                  <a:pt x="3518" y="312"/>
                  <a:pt x="3518" y="313"/>
                  <a:pt x="3514" y="314"/>
                </a:cubicBezTo>
                <a:cubicBezTo>
                  <a:pt x="3504" y="315"/>
                  <a:pt x="3497" y="323"/>
                  <a:pt x="3497" y="333"/>
                </a:cubicBezTo>
                <a:cubicBezTo>
                  <a:pt x="3497" y="341"/>
                  <a:pt x="3502" y="350"/>
                  <a:pt x="3511" y="355"/>
                </a:cubicBezTo>
                <a:cubicBezTo>
                  <a:pt x="3518" y="359"/>
                  <a:pt x="3523" y="362"/>
                  <a:pt x="3526" y="365"/>
                </a:cubicBezTo>
                <a:cubicBezTo>
                  <a:pt x="3528" y="366"/>
                  <a:pt x="3529" y="367"/>
                  <a:pt x="3529" y="368"/>
                </a:cubicBezTo>
                <a:cubicBezTo>
                  <a:pt x="3529" y="368"/>
                  <a:pt x="3529" y="368"/>
                  <a:pt x="3529" y="368"/>
                </a:cubicBezTo>
                <a:cubicBezTo>
                  <a:pt x="3529" y="368"/>
                  <a:pt x="3529" y="368"/>
                  <a:pt x="3528" y="368"/>
                </a:cubicBezTo>
                <a:cubicBezTo>
                  <a:pt x="3525" y="368"/>
                  <a:pt x="3521" y="367"/>
                  <a:pt x="3517" y="366"/>
                </a:cubicBezTo>
                <a:cubicBezTo>
                  <a:pt x="3514" y="365"/>
                  <a:pt x="3511" y="364"/>
                  <a:pt x="3511" y="364"/>
                </a:cubicBezTo>
                <a:cubicBezTo>
                  <a:pt x="3511" y="364"/>
                  <a:pt x="3511" y="364"/>
                  <a:pt x="3511" y="364"/>
                </a:cubicBezTo>
                <a:cubicBezTo>
                  <a:pt x="3508" y="362"/>
                  <a:pt x="3494" y="355"/>
                  <a:pt x="3483" y="355"/>
                </a:cubicBezTo>
                <a:cubicBezTo>
                  <a:pt x="3476" y="355"/>
                  <a:pt x="3463" y="348"/>
                  <a:pt x="3452" y="346"/>
                </a:cubicBezTo>
                <a:cubicBezTo>
                  <a:pt x="3448" y="345"/>
                  <a:pt x="3443" y="345"/>
                  <a:pt x="3438" y="345"/>
                </a:cubicBezTo>
                <a:cubicBezTo>
                  <a:pt x="3429" y="345"/>
                  <a:pt x="3419" y="345"/>
                  <a:pt x="3411" y="353"/>
                </a:cubicBezTo>
                <a:cubicBezTo>
                  <a:pt x="3409" y="355"/>
                  <a:pt x="3406" y="360"/>
                  <a:pt x="3402" y="363"/>
                </a:cubicBezTo>
                <a:cubicBezTo>
                  <a:pt x="3399" y="367"/>
                  <a:pt x="3395" y="369"/>
                  <a:pt x="3394" y="369"/>
                </a:cubicBezTo>
                <a:cubicBezTo>
                  <a:pt x="3393" y="369"/>
                  <a:pt x="3393" y="369"/>
                  <a:pt x="3393" y="369"/>
                </a:cubicBezTo>
                <a:cubicBezTo>
                  <a:pt x="3390" y="367"/>
                  <a:pt x="3388" y="365"/>
                  <a:pt x="3385" y="363"/>
                </a:cubicBezTo>
                <a:cubicBezTo>
                  <a:pt x="3383" y="362"/>
                  <a:pt x="3379" y="359"/>
                  <a:pt x="3375" y="359"/>
                </a:cubicBezTo>
                <a:cubicBezTo>
                  <a:pt x="3371" y="360"/>
                  <a:pt x="3368" y="361"/>
                  <a:pt x="3363" y="363"/>
                </a:cubicBezTo>
                <a:cubicBezTo>
                  <a:pt x="3361" y="364"/>
                  <a:pt x="3359" y="364"/>
                  <a:pt x="3356" y="364"/>
                </a:cubicBezTo>
                <a:cubicBezTo>
                  <a:pt x="3351" y="364"/>
                  <a:pt x="3347" y="363"/>
                  <a:pt x="3341" y="363"/>
                </a:cubicBezTo>
                <a:cubicBezTo>
                  <a:pt x="3336" y="363"/>
                  <a:pt x="3331" y="364"/>
                  <a:pt x="3327" y="369"/>
                </a:cubicBezTo>
                <a:cubicBezTo>
                  <a:pt x="3326" y="370"/>
                  <a:pt x="3325" y="372"/>
                  <a:pt x="3324" y="372"/>
                </a:cubicBezTo>
                <a:cubicBezTo>
                  <a:pt x="3322" y="372"/>
                  <a:pt x="3317" y="370"/>
                  <a:pt x="3309" y="367"/>
                </a:cubicBezTo>
                <a:cubicBezTo>
                  <a:pt x="3304" y="365"/>
                  <a:pt x="3299" y="364"/>
                  <a:pt x="3295" y="364"/>
                </a:cubicBezTo>
                <a:cubicBezTo>
                  <a:pt x="3288" y="364"/>
                  <a:pt x="3283" y="368"/>
                  <a:pt x="3279" y="370"/>
                </a:cubicBezTo>
                <a:cubicBezTo>
                  <a:pt x="3276" y="373"/>
                  <a:pt x="3273" y="375"/>
                  <a:pt x="3265" y="377"/>
                </a:cubicBezTo>
                <a:cubicBezTo>
                  <a:pt x="3261" y="378"/>
                  <a:pt x="3257" y="378"/>
                  <a:pt x="3253" y="378"/>
                </a:cubicBezTo>
                <a:cubicBezTo>
                  <a:pt x="3246" y="378"/>
                  <a:pt x="3240" y="377"/>
                  <a:pt x="3235" y="377"/>
                </a:cubicBezTo>
                <a:cubicBezTo>
                  <a:pt x="3230" y="377"/>
                  <a:pt x="3223" y="378"/>
                  <a:pt x="3220" y="384"/>
                </a:cubicBezTo>
                <a:cubicBezTo>
                  <a:pt x="3218" y="387"/>
                  <a:pt x="3216" y="390"/>
                  <a:pt x="3214" y="393"/>
                </a:cubicBezTo>
                <a:cubicBezTo>
                  <a:pt x="3214" y="391"/>
                  <a:pt x="3215" y="389"/>
                  <a:pt x="3216" y="387"/>
                </a:cubicBezTo>
                <a:cubicBezTo>
                  <a:pt x="3218" y="383"/>
                  <a:pt x="3220" y="378"/>
                  <a:pt x="3221" y="372"/>
                </a:cubicBezTo>
                <a:cubicBezTo>
                  <a:pt x="3221" y="370"/>
                  <a:pt x="3220" y="366"/>
                  <a:pt x="3217" y="364"/>
                </a:cubicBezTo>
                <a:cubicBezTo>
                  <a:pt x="3212" y="359"/>
                  <a:pt x="3205" y="359"/>
                  <a:pt x="3199" y="359"/>
                </a:cubicBezTo>
                <a:cubicBezTo>
                  <a:pt x="3193" y="359"/>
                  <a:pt x="3188" y="359"/>
                  <a:pt x="3184" y="360"/>
                </a:cubicBezTo>
                <a:cubicBezTo>
                  <a:pt x="3179" y="361"/>
                  <a:pt x="3176" y="362"/>
                  <a:pt x="3172" y="366"/>
                </a:cubicBezTo>
                <a:cubicBezTo>
                  <a:pt x="3169" y="370"/>
                  <a:pt x="3169" y="374"/>
                  <a:pt x="3169" y="378"/>
                </a:cubicBezTo>
                <a:cubicBezTo>
                  <a:pt x="3169" y="386"/>
                  <a:pt x="3170" y="394"/>
                  <a:pt x="3172" y="399"/>
                </a:cubicBezTo>
                <a:cubicBezTo>
                  <a:pt x="3172" y="399"/>
                  <a:pt x="3173" y="400"/>
                  <a:pt x="3173" y="402"/>
                </a:cubicBezTo>
                <a:cubicBezTo>
                  <a:pt x="3172" y="400"/>
                  <a:pt x="3168" y="397"/>
                  <a:pt x="3165" y="397"/>
                </a:cubicBezTo>
                <a:cubicBezTo>
                  <a:pt x="3164" y="397"/>
                  <a:pt x="3163" y="397"/>
                  <a:pt x="3162" y="397"/>
                </a:cubicBezTo>
                <a:cubicBezTo>
                  <a:pt x="3159" y="398"/>
                  <a:pt x="3156" y="399"/>
                  <a:pt x="3153" y="400"/>
                </a:cubicBezTo>
                <a:cubicBezTo>
                  <a:pt x="3154" y="399"/>
                  <a:pt x="3154" y="397"/>
                  <a:pt x="3155" y="395"/>
                </a:cubicBezTo>
                <a:cubicBezTo>
                  <a:pt x="3154" y="389"/>
                  <a:pt x="3150" y="387"/>
                  <a:pt x="3147" y="385"/>
                </a:cubicBezTo>
                <a:cubicBezTo>
                  <a:pt x="3136" y="379"/>
                  <a:pt x="3124" y="372"/>
                  <a:pt x="3106" y="369"/>
                </a:cubicBezTo>
                <a:cubicBezTo>
                  <a:pt x="3088" y="366"/>
                  <a:pt x="3065" y="366"/>
                  <a:pt x="3040" y="355"/>
                </a:cubicBezTo>
                <a:cubicBezTo>
                  <a:pt x="3013" y="344"/>
                  <a:pt x="3007" y="339"/>
                  <a:pt x="2995" y="336"/>
                </a:cubicBezTo>
                <a:cubicBezTo>
                  <a:pt x="2985" y="333"/>
                  <a:pt x="2938" y="324"/>
                  <a:pt x="2903" y="324"/>
                </a:cubicBezTo>
                <a:cubicBezTo>
                  <a:pt x="2895" y="324"/>
                  <a:pt x="2888" y="324"/>
                  <a:pt x="2882" y="325"/>
                </a:cubicBezTo>
                <a:cubicBezTo>
                  <a:pt x="2866" y="328"/>
                  <a:pt x="2838" y="337"/>
                  <a:pt x="2812" y="344"/>
                </a:cubicBezTo>
                <a:cubicBezTo>
                  <a:pt x="2799" y="348"/>
                  <a:pt x="2787" y="352"/>
                  <a:pt x="2778" y="356"/>
                </a:cubicBezTo>
                <a:cubicBezTo>
                  <a:pt x="2773" y="357"/>
                  <a:pt x="2769" y="359"/>
                  <a:pt x="2766" y="360"/>
                </a:cubicBezTo>
                <a:cubicBezTo>
                  <a:pt x="2763" y="361"/>
                  <a:pt x="2762" y="362"/>
                  <a:pt x="2759" y="364"/>
                </a:cubicBezTo>
                <a:cubicBezTo>
                  <a:pt x="2755" y="367"/>
                  <a:pt x="2752" y="373"/>
                  <a:pt x="2748" y="379"/>
                </a:cubicBezTo>
                <a:cubicBezTo>
                  <a:pt x="2744" y="386"/>
                  <a:pt x="2738" y="394"/>
                  <a:pt x="2731" y="400"/>
                </a:cubicBezTo>
                <a:cubicBezTo>
                  <a:pt x="2715" y="416"/>
                  <a:pt x="2685" y="449"/>
                  <a:pt x="2665" y="453"/>
                </a:cubicBezTo>
                <a:cubicBezTo>
                  <a:pt x="2652" y="457"/>
                  <a:pt x="2639" y="464"/>
                  <a:pt x="2629" y="472"/>
                </a:cubicBezTo>
                <a:cubicBezTo>
                  <a:pt x="2624" y="476"/>
                  <a:pt x="2619" y="480"/>
                  <a:pt x="2616" y="483"/>
                </a:cubicBezTo>
                <a:cubicBezTo>
                  <a:pt x="2613" y="487"/>
                  <a:pt x="2610" y="489"/>
                  <a:pt x="2610" y="495"/>
                </a:cubicBezTo>
                <a:cubicBezTo>
                  <a:pt x="2610" y="500"/>
                  <a:pt x="2612" y="505"/>
                  <a:pt x="2614" y="511"/>
                </a:cubicBezTo>
                <a:cubicBezTo>
                  <a:pt x="2616" y="517"/>
                  <a:pt x="2617" y="523"/>
                  <a:pt x="2617" y="525"/>
                </a:cubicBezTo>
                <a:cubicBezTo>
                  <a:pt x="2617" y="527"/>
                  <a:pt x="2617" y="528"/>
                  <a:pt x="2617" y="530"/>
                </a:cubicBezTo>
                <a:cubicBezTo>
                  <a:pt x="2617" y="535"/>
                  <a:pt x="2619" y="542"/>
                  <a:pt x="2622" y="549"/>
                </a:cubicBezTo>
                <a:cubicBezTo>
                  <a:pt x="2626" y="555"/>
                  <a:pt x="2631" y="562"/>
                  <a:pt x="2639" y="565"/>
                </a:cubicBezTo>
                <a:cubicBezTo>
                  <a:pt x="2646" y="568"/>
                  <a:pt x="2653" y="570"/>
                  <a:pt x="2661" y="570"/>
                </a:cubicBezTo>
                <a:cubicBezTo>
                  <a:pt x="2664" y="570"/>
                  <a:pt x="2667" y="569"/>
                  <a:pt x="2670" y="569"/>
                </a:cubicBezTo>
                <a:cubicBezTo>
                  <a:pt x="2670" y="569"/>
                  <a:pt x="2670" y="569"/>
                  <a:pt x="2670" y="569"/>
                </a:cubicBezTo>
                <a:cubicBezTo>
                  <a:pt x="2664" y="571"/>
                  <a:pt x="2658" y="574"/>
                  <a:pt x="2655" y="581"/>
                </a:cubicBezTo>
                <a:cubicBezTo>
                  <a:pt x="2653" y="587"/>
                  <a:pt x="2650" y="597"/>
                  <a:pt x="2650" y="605"/>
                </a:cubicBezTo>
                <a:cubicBezTo>
                  <a:pt x="2650" y="610"/>
                  <a:pt x="2651" y="615"/>
                  <a:pt x="2654" y="619"/>
                </a:cubicBezTo>
                <a:cubicBezTo>
                  <a:pt x="2655" y="621"/>
                  <a:pt x="2656" y="623"/>
                  <a:pt x="2658" y="625"/>
                </a:cubicBezTo>
                <a:cubicBezTo>
                  <a:pt x="2653" y="624"/>
                  <a:pt x="2649" y="623"/>
                  <a:pt x="2645" y="623"/>
                </a:cubicBezTo>
                <a:cubicBezTo>
                  <a:pt x="2636" y="623"/>
                  <a:pt x="2627" y="625"/>
                  <a:pt x="2620" y="631"/>
                </a:cubicBezTo>
                <a:cubicBezTo>
                  <a:pt x="2612" y="639"/>
                  <a:pt x="2599" y="653"/>
                  <a:pt x="2594" y="658"/>
                </a:cubicBezTo>
                <a:cubicBezTo>
                  <a:pt x="2591" y="658"/>
                  <a:pt x="2586" y="659"/>
                  <a:pt x="2581" y="660"/>
                </a:cubicBezTo>
                <a:cubicBezTo>
                  <a:pt x="2579" y="661"/>
                  <a:pt x="2577" y="661"/>
                  <a:pt x="2575" y="662"/>
                </a:cubicBezTo>
                <a:cubicBezTo>
                  <a:pt x="2575" y="661"/>
                  <a:pt x="2575" y="661"/>
                  <a:pt x="2575" y="660"/>
                </a:cubicBezTo>
                <a:cubicBezTo>
                  <a:pt x="2572" y="646"/>
                  <a:pt x="2560" y="631"/>
                  <a:pt x="2547" y="623"/>
                </a:cubicBezTo>
                <a:cubicBezTo>
                  <a:pt x="2543" y="622"/>
                  <a:pt x="2537" y="614"/>
                  <a:pt x="2532" y="606"/>
                </a:cubicBezTo>
                <a:cubicBezTo>
                  <a:pt x="2527" y="598"/>
                  <a:pt x="2523" y="590"/>
                  <a:pt x="2517" y="586"/>
                </a:cubicBezTo>
                <a:cubicBezTo>
                  <a:pt x="2517" y="586"/>
                  <a:pt x="2517" y="586"/>
                  <a:pt x="2517" y="586"/>
                </a:cubicBezTo>
                <a:cubicBezTo>
                  <a:pt x="2517" y="584"/>
                  <a:pt x="2521" y="576"/>
                  <a:pt x="2521" y="568"/>
                </a:cubicBezTo>
                <a:cubicBezTo>
                  <a:pt x="2521" y="564"/>
                  <a:pt x="2520" y="559"/>
                  <a:pt x="2517" y="555"/>
                </a:cubicBezTo>
                <a:cubicBezTo>
                  <a:pt x="2512" y="550"/>
                  <a:pt x="2507" y="547"/>
                  <a:pt x="2503" y="545"/>
                </a:cubicBezTo>
                <a:cubicBezTo>
                  <a:pt x="2498" y="543"/>
                  <a:pt x="2495" y="541"/>
                  <a:pt x="2491" y="538"/>
                </a:cubicBezTo>
                <a:cubicBezTo>
                  <a:pt x="2488" y="536"/>
                  <a:pt x="2484" y="534"/>
                  <a:pt x="2480" y="534"/>
                </a:cubicBezTo>
                <a:cubicBezTo>
                  <a:pt x="2469" y="535"/>
                  <a:pt x="2462" y="543"/>
                  <a:pt x="2457" y="550"/>
                </a:cubicBezTo>
                <a:cubicBezTo>
                  <a:pt x="2457" y="551"/>
                  <a:pt x="2457" y="551"/>
                  <a:pt x="2457" y="551"/>
                </a:cubicBezTo>
                <a:cubicBezTo>
                  <a:pt x="2457" y="551"/>
                  <a:pt x="2457" y="551"/>
                  <a:pt x="2457" y="551"/>
                </a:cubicBezTo>
                <a:cubicBezTo>
                  <a:pt x="2456" y="551"/>
                  <a:pt x="2451" y="549"/>
                  <a:pt x="2445" y="548"/>
                </a:cubicBezTo>
                <a:cubicBezTo>
                  <a:pt x="2443" y="548"/>
                  <a:pt x="2441" y="548"/>
                  <a:pt x="2439" y="549"/>
                </a:cubicBezTo>
                <a:cubicBezTo>
                  <a:pt x="2432" y="552"/>
                  <a:pt x="2429" y="560"/>
                  <a:pt x="2429" y="566"/>
                </a:cubicBezTo>
                <a:cubicBezTo>
                  <a:pt x="2429" y="573"/>
                  <a:pt x="2432" y="580"/>
                  <a:pt x="2435" y="585"/>
                </a:cubicBezTo>
                <a:cubicBezTo>
                  <a:pt x="2437" y="587"/>
                  <a:pt x="2438" y="590"/>
                  <a:pt x="2440" y="593"/>
                </a:cubicBezTo>
                <a:cubicBezTo>
                  <a:pt x="2438" y="593"/>
                  <a:pt x="2436" y="592"/>
                  <a:pt x="2434" y="592"/>
                </a:cubicBezTo>
                <a:cubicBezTo>
                  <a:pt x="2431" y="592"/>
                  <a:pt x="2429" y="593"/>
                  <a:pt x="2427" y="593"/>
                </a:cubicBezTo>
                <a:cubicBezTo>
                  <a:pt x="2419" y="595"/>
                  <a:pt x="2414" y="601"/>
                  <a:pt x="2412" y="605"/>
                </a:cubicBezTo>
                <a:cubicBezTo>
                  <a:pt x="2410" y="607"/>
                  <a:pt x="2409" y="608"/>
                  <a:pt x="2409" y="609"/>
                </a:cubicBezTo>
                <a:cubicBezTo>
                  <a:pt x="2408" y="609"/>
                  <a:pt x="2408" y="609"/>
                  <a:pt x="2408" y="609"/>
                </a:cubicBezTo>
                <a:cubicBezTo>
                  <a:pt x="2404" y="609"/>
                  <a:pt x="2400" y="610"/>
                  <a:pt x="2396" y="612"/>
                </a:cubicBezTo>
                <a:cubicBezTo>
                  <a:pt x="2392" y="614"/>
                  <a:pt x="2388" y="619"/>
                  <a:pt x="2388" y="625"/>
                </a:cubicBezTo>
                <a:cubicBezTo>
                  <a:pt x="2388" y="627"/>
                  <a:pt x="2388" y="629"/>
                  <a:pt x="2389" y="630"/>
                </a:cubicBezTo>
                <a:cubicBezTo>
                  <a:pt x="2391" y="637"/>
                  <a:pt x="2393" y="643"/>
                  <a:pt x="2393" y="644"/>
                </a:cubicBezTo>
                <a:cubicBezTo>
                  <a:pt x="2393" y="645"/>
                  <a:pt x="2393" y="645"/>
                  <a:pt x="2393" y="645"/>
                </a:cubicBezTo>
                <a:cubicBezTo>
                  <a:pt x="2393" y="645"/>
                  <a:pt x="2393" y="645"/>
                  <a:pt x="2392" y="645"/>
                </a:cubicBezTo>
                <a:cubicBezTo>
                  <a:pt x="2387" y="648"/>
                  <a:pt x="2386" y="653"/>
                  <a:pt x="2386" y="656"/>
                </a:cubicBezTo>
                <a:cubicBezTo>
                  <a:pt x="2386" y="662"/>
                  <a:pt x="2388" y="667"/>
                  <a:pt x="2391" y="671"/>
                </a:cubicBezTo>
                <a:cubicBezTo>
                  <a:pt x="2395" y="676"/>
                  <a:pt x="2399" y="680"/>
                  <a:pt x="2405" y="681"/>
                </a:cubicBezTo>
                <a:cubicBezTo>
                  <a:pt x="2405" y="681"/>
                  <a:pt x="2405" y="681"/>
                  <a:pt x="2405" y="681"/>
                </a:cubicBezTo>
                <a:cubicBezTo>
                  <a:pt x="2406" y="681"/>
                  <a:pt x="2407" y="681"/>
                  <a:pt x="2408" y="681"/>
                </a:cubicBezTo>
                <a:cubicBezTo>
                  <a:pt x="2421" y="681"/>
                  <a:pt x="2431" y="672"/>
                  <a:pt x="2439" y="668"/>
                </a:cubicBezTo>
                <a:cubicBezTo>
                  <a:pt x="2448" y="664"/>
                  <a:pt x="2463" y="654"/>
                  <a:pt x="2463" y="636"/>
                </a:cubicBezTo>
                <a:cubicBezTo>
                  <a:pt x="2463" y="629"/>
                  <a:pt x="2462" y="622"/>
                  <a:pt x="2461" y="615"/>
                </a:cubicBezTo>
                <a:cubicBezTo>
                  <a:pt x="2462" y="616"/>
                  <a:pt x="2463" y="616"/>
                  <a:pt x="2463" y="617"/>
                </a:cubicBezTo>
                <a:cubicBezTo>
                  <a:pt x="2466" y="611"/>
                  <a:pt x="2466" y="611"/>
                  <a:pt x="2466" y="611"/>
                </a:cubicBezTo>
                <a:cubicBezTo>
                  <a:pt x="2463" y="617"/>
                  <a:pt x="2463" y="617"/>
                  <a:pt x="2463" y="617"/>
                </a:cubicBezTo>
                <a:cubicBezTo>
                  <a:pt x="2469" y="620"/>
                  <a:pt x="2477" y="622"/>
                  <a:pt x="2483" y="625"/>
                </a:cubicBezTo>
                <a:cubicBezTo>
                  <a:pt x="2484" y="625"/>
                  <a:pt x="2486" y="626"/>
                  <a:pt x="2487" y="626"/>
                </a:cubicBezTo>
                <a:cubicBezTo>
                  <a:pt x="2482" y="630"/>
                  <a:pt x="2477" y="634"/>
                  <a:pt x="2473" y="639"/>
                </a:cubicBezTo>
                <a:cubicBezTo>
                  <a:pt x="2466" y="645"/>
                  <a:pt x="2461" y="651"/>
                  <a:pt x="2459" y="658"/>
                </a:cubicBezTo>
                <a:cubicBezTo>
                  <a:pt x="2459" y="659"/>
                  <a:pt x="2458" y="660"/>
                  <a:pt x="2458" y="661"/>
                </a:cubicBezTo>
                <a:cubicBezTo>
                  <a:pt x="2459" y="671"/>
                  <a:pt x="2467" y="674"/>
                  <a:pt x="2472" y="678"/>
                </a:cubicBezTo>
                <a:cubicBezTo>
                  <a:pt x="2474" y="679"/>
                  <a:pt x="2476" y="680"/>
                  <a:pt x="2477" y="680"/>
                </a:cubicBezTo>
                <a:cubicBezTo>
                  <a:pt x="2476" y="682"/>
                  <a:pt x="2476" y="684"/>
                  <a:pt x="2476" y="686"/>
                </a:cubicBezTo>
                <a:cubicBezTo>
                  <a:pt x="2476" y="690"/>
                  <a:pt x="2478" y="695"/>
                  <a:pt x="2482" y="696"/>
                </a:cubicBezTo>
                <a:cubicBezTo>
                  <a:pt x="2483" y="697"/>
                  <a:pt x="2485" y="697"/>
                  <a:pt x="2487" y="697"/>
                </a:cubicBezTo>
                <a:cubicBezTo>
                  <a:pt x="2494" y="697"/>
                  <a:pt x="2496" y="692"/>
                  <a:pt x="2499" y="690"/>
                </a:cubicBezTo>
                <a:cubicBezTo>
                  <a:pt x="2501" y="688"/>
                  <a:pt x="2503" y="687"/>
                  <a:pt x="2504" y="687"/>
                </a:cubicBezTo>
                <a:cubicBezTo>
                  <a:pt x="2512" y="686"/>
                  <a:pt x="2530" y="693"/>
                  <a:pt x="2542" y="694"/>
                </a:cubicBezTo>
                <a:cubicBezTo>
                  <a:pt x="2533" y="696"/>
                  <a:pt x="2524" y="698"/>
                  <a:pt x="2514" y="700"/>
                </a:cubicBezTo>
                <a:cubicBezTo>
                  <a:pt x="2506" y="702"/>
                  <a:pt x="2501" y="705"/>
                  <a:pt x="2498" y="708"/>
                </a:cubicBezTo>
                <a:cubicBezTo>
                  <a:pt x="2494" y="710"/>
                  <a:pt x="2492" y="711"/>
                  <a:pt x="2484" y="712"/>
                </a:cubicBezTo>
                <a:cubicBezTo>
                  <a:pt x="2479" y="712"/>
                  <a:pt x="2475" y="713"/>
                  <a:pt x="2471" y="715"/>
                </a:cubicBezTo>
                <a:cubicBezTo>
                  <a:pt x="2468" y="717"/>
                  <a:pt x="2464" y="720"/>
                  <a:pt x="2464" y="725"/>
                </a:cubicBezTo>
                <a:cubicBezTo>
                  <a:pt x="2464" y="730"/>
                  <a:pt x="2467" y="733"/>
                  <a:pt x="2470" y="734"/>
                </a:cubicBezTo>
                <a:cubicBezTo>
                  <a:pt x="2472" y="736"/>
                  <a:pt x="2476" y="737"/>
                  <a:pt x="2480" y="738"/>
                </a:cubicBezTo>
                <a:cubicBezTo>
                  <a:pt x="2487" y="739"/>
                  <a:pt x="2497" y="743"/>
                  <a:pt x="2504" y="747"/>
                </a:cubicBezTo>
                <a:cubicBezTo>
                  <a:pt x="2512" y="752"/>
                  <a:pt x="2516" y="757"/>
                  <a:pt x="2516" y="760"/>
                </a:cubicBezTo>
                <a:cubicBezTo>
                  <a:pt x="2517" y="762"/>
                  <a:pt x="2517" y="764"/>
                  <a:pt x="2517" y="766"/>
                </a:cubicBezTo>
                <a:cubicBezTo>
                  <a:pt x="2517" y="777"/>
                  <a:pt x="2514" y="788"/>
                  <a:pt x="2510" y="798"/>
                </a:cubicBezTo>
                <a:cubicBezTo>
                  <a:pt x="2510" y="798"/>
                  <a:pt x="2510" y="798"/>
                  <a:pt x="2510" y="798"/>
                </a:cubicBezTo>
                <a:cubicBezTo>
                  <a:pt x="2509" y="798"/>
                  <a:pt x="2506" y="799"/>
                  <a:pt x="2501" y="799"/>
                </a:cubicBezTo>
                <a:cubicBezTo>
                  <a:pt x="2492" y="799"/>
                  <a:pt x="2481" y="797"/>
                  <a:pt x="2471" y="797"/>
                </a:cubicBezTo>
                <a:cubicBezTo>
                  <a:pt x="2462" y="797"/>
                  <a:pt x="2446" y="795"/>
                  <a:pt x="2432" y="795"/>
                </a:cubicBezTo>
                <a:cubicBezTo>
                  <a:pt x="2424" y="795"/>
                  <a:pt x="2418" y="795"/>
                  <a:pt x="2412" y="798"/>
                </a:cubicBezTo>
                <a:cubicBezTo>
                  <a:pt x="2401" y="804"/>
                  <a:pt x="2399" y="817"/>
                  <a:pt x="2399" y="829"/>
                </a:cubicBezTo>
                <a:cubicBezTo>
                  <a:pt x="2399" y="838"/>
                  <a:pt x="2401" y="847"/>
                  <a:pt x="2402" y="854"/>
                </a:cubicBezTo>
                <a:cubicBezTo>
                  <a:pt x="2403" y="857"/>
                  <a:pt x="2403" y="859"/>
                  <a:pt x="2403" y="861"/>
                </a:cubicBezTo>
                <a:cubicBezTo>
                  <a:pt x="2403" y="867"/>
                  <a:pt x="2401" y="870"/>
                  <a:pt x="2398" y="872"/>
                </a:cubicBezTo>
                <a:cubicBezTo>
                  <a:pt x="2394" y="877"/>
                  <a:pt x="2392" y="883"/>
                  <a:pt x="2392" y="889"/>
                </a:cubicBezTo>
                <a:cubicBezTo>
                  <a:pt x="2392" y="895"/>
                  <a:pt x="2393" y="901"/>
                  <a:pt x="2398" y="905"/>
                </a:cubicBezTo>
                <a:cubicBezTo>
                  <a:pt x="2400" y="907"/>
                  <a:pt x="2403" y="912"/>
                  <a:pt x="2405" y="916"/>
                </a:cubicBezTo>
                <a:cubicBezTo>
                  <a:pt x="2408" y="920"/>
                  <a:pt x="2410" y="925"/>
                  <a:pt x="2417" y="927"/>
                </a:cubicBezTo>
                <a:cubicBezTo>
                  <a:pt x="2418" y="928"/>
                  <a:pt x="2419" y="928"/>
                  <a:pt x="2421" y="928"/>
                </a:cubicBezTo>
                <a:cubicBezTo>
                  <a:pt x="2425" y="928"/>
                  <a:pt x="2430" y="927"/>
                  <a:pt x="2435" y="927"/>
                </a:cubicBezTo>
                <a:cubicBezTo>
                  <a:pt x="2438" y="927"/>
                  <a:pt x="2440" y="928"/>
                  <a:pt x="2441" y="928"/>
                </a:cubicBezTo>
                <a:cubicBezTo>
                  <a:pt x="2442" y="931"/>
                  <a:pt x="2445" y="936"/>
                  <a:pt x="2448" y="941"/>
                </a:cubicBezTo>
                <a:cubicBezTo>
                  <a:pt x="2449" y="943"/>
                  <a:pt x="2450" y="945"/>
                  <a:pt x="2452" y="947"/>
                </a:cubicBezTo>
                <a:cubicBezTo>
                  <a:pt x="2452" y="947"/>
                  <a:pt x="2452" y="948"/>
                  <a:pt x="2453" y="948"/>
                </a:cubicBezTo>
                <a:cubicBezTo>
                  <a:pt x="2452" y="948"/>
                  <a:pt x="2452" y="948"/>
                  <a:pt x="2452" y="948"/>
                </a:cubicBezTo>
                <a:cubicBezTo>
                  <a:pt x="2444" y="954"/>
                  <a:pt x="2437" y="960"/>
                  <a:pt x="2431" y="965"/>
                </a:cubicBezTo>
                <a:cubicBezTo>
                  <a:pt x="2428" y="968"/>
                  <a:pt x="2426" y="970"/>
                  <a:pt x="2424" y="971"/>
                </a:cubicBezTo>
                <a:cubicBezTo>
                  <a:pt x="2423" y="972"/>
                  <a:pt x="2422" y="972"/>
                  <a:pt x="2422" y="972"/>
                </a:cubicBezTo>
                <a:cubicBezTo>
                  <a:pt x="2419" y="973"/>
                  <a:pt x="2417" y="974"/>
                  <a:pt x="2416" y="976"/>
                </a:cubicBezTo>
                <a:cubicBezTo>
                  <a:pt x="2409" y="981"/>
                  <a:pt x="2401" y="992"/>
                  <a:pt x="2395" y="1009"/>
                </a:cubicBezTo>
                <a:cubicBezTo>
                  <a:pt x="2391" y="1021"/>
                  <a:pt x="2391" y="1032"/>
                  <a:pt x="2391" y="1040"/>
                </a:cubicBezTo>
                <a:cubicBezTo>
                  <a:pt x="2390" y="1049"/>
                  <a:pt x="2390" y="1052"/>
                  <a:pt x="2386" y="1054"/>
                </a:cubicBezTo>
                <a:cubicBezTo>
                  <a:pt x="2372" y="1062"/>
                  <a:pt x="2347" y="1078"/>
                  <a:pt x="2336" y="1091"/>
                </a:cubicBezTo>
                <a:cubicBezTo>
                  <a:pt x="2330" y="1098"/>
                  <a:pt x="2325" y="1111"/>
                  <a:pt x="2319" y="1126"/>
                </a:cubicBezTo>
                <a:cubicBezTo>
                  <a:pt x="2313" y="1140"/>
                  <a:pt x="2307" y="1155"/>
                  <a:pt x="2301" y="1163"/>
                </a:cubicBezTo>
                <a:cubicBezTo>
                  <a:pt x="2297" y="1171"/>
                  <a:pt x="2295" y="1178"/>
                  <a:pt x="2295" y="1185"/>
                </a:cubicBezTo>
                <a:cubicBezTo>
                  <a:pt x="2295" y="1199"/>
                  <a:pt x="2302" y="1211"/>
                  <a:pt x="2303" y="1217"/>
                </a:cubicBezTo>
                <a:cubicBezTo>
                  <a:pt x="2305" y="1224"/>
                  <a:pt x="2308" y="1234"/>
                  <a:pt x="2308" y="1244"/>
                </a:cubicBezTo>
                <a:cubicBezTo>
                  <a:pt x="2308" y="1252"/>
                  <a:pt x="2306" y="1259"/>
                  <a:pt x="2301" y="1266"/>
                </a:cubicBezTo>
                <a:cubicBezTo>
                  <a:pt x="2294" y="1277"/>
                  <a:pt x="2291" y="1285"/>
                  <a:pt x="2289" y="1291"/>
                </a:cubicBezTo>
                <a:cubicBezTo>
                  <a:pt x="2288" y="1293"/>
                  <a:pt x="2287" y="1295"/>
                  <a:pt x="2287" y="1296"/>
                </a:cubicBezTo>
                <a:cubicBezTo>
                  <a:pt x="2286" y="1296"/>
                  <a:pt x="2286" y="1296"/>
                  <a:pt x="2286" y="1296"/>
                </a:cubicBezTo>
                <a:cubicBezTo>
                  <a:pt x="2285" y="1296"/>
                  <a:pt x="2284" y="1297"/>
                  <a:pt x="2283" y="1298"/>
                </a:cubicBezTo>
                <a:cubicBezTo>
                  <a:pt x="2281" y="1299"/>
                  <a:pt x="2280" y="1302"/>
                  <a:pt x="2280" y="1304"/>
                </a:cubicBezTo>
                <a:cubicBezTo>
                  <a:pt x="2281" y="1308"/>
                  <a:pt x="2282" y="1309"/>
                  <a:pt x="2283" y="1310"/>
                </a:cubicBezTo>
                <a:cubicBezTo>
                  <a:pt x="2286" y="1314"/>
                  <a:pt x="2289" y="1318"/>
                  <a:pt x="2291" y="1325"/>
                </a:cubicBezTo>
                <a:cubicBezTo>
                  <a:pt x="2291" y="1326"/>
                  <a:pt x="2291" y="1327"/>
                  <a:pt x="2291" y="1328"/>
                </a:cubicBezTo>
                <a:cubicBezTo>
                  <a:pt x="2291" y="1333"/>
                  <a:pt x="2289" y="1339"/>
                  <a:pt x="2289" y="1347"/>
                </a:cubicBezTo>
                <a:cubicBezTo>
                  <a:pt x="2288" y="1355"/>
                  <a:pt x="2293" y="1366"/>
                  <a:pt x="2306" y="1373"/>
                </a:cubicBezTo>
                <a:cubicBezTo>
                  <a:pt x="2329" y="1386"/>
                  <a:pt x="2338" y="1396"/>
                  <a:pt x="2344" y="1412"/>
                </a:cubicBezTo>
                <a:cubicBezTo>
                  <a:pt x="2351" y="1432"/>
                  <a:pt x="2382" y="1461"/>
                  <a:pt x="2382" y="1461"/>
                </a:cubicBezTo>
                <a:cubicBezTo>
                  <a:pt x="2382" y="1461"/>
                  <a:pt x="2404" y="1485"/>
                  <a:pt x="2415" y="1495"/>
                </a:cubicBezTo>
                <a:cubicBezTo>
                  <a:pt x="2420" y="1499"/>
                  <a:pt x="2424" y="1502"/>
                  <a:pt x="2429" y="1502"/>
                </a:cubicBezTo>
                <a:cubicBezTo>
                  <a:pt x="2434" y="1502"/>
                  <a:pt x="2438" y="1499"/>
                  <a:pt x="2439" y="1496"/>
                </a:cubicBezTo>
                <a:cubicBezTo>
                  <a:pt x="2441" y="1493"/>
                  <a:pt x="2442" y="1490"/>
                  <a:pt x="2443" y="1486"/>
                </a:cubicBezTo>
                <a:cubicBezTo>
                  <a:pt x="2444" y="1484"/>
                  <a:pt x="2445" y="1483"/>
                  <a:pt x="2450" y="1481"/>
                </a:cubicBezTo>
                <a:cubicBezTo>
                  <a:pt x="2455" y="1480"/>
                  <a:pt x="2463" y="1479"/>
                  <a:pt x="2471" y="1479"/>
                </a:cubicBezTo>
                <a:cubicBezTo>
                  <a:pt x="2483" y="1479"/>
                  <a:pt x="2493" y="1482"/>
                  <a:pt x="2506" y="1482"/>
                </a:cubicBezTo>
                <a:cubicBezTo>
                  <a:pt x="2510" y="1482"/>
                  <a:pt x="2514" y="1481"/>
                  <a:pt x="2519" y="1481"/>
                </a:cubicBezTo>
                <a:cubicBezTo>
                  <a:pt x="2538" y="1477"/>
                  <a:pt x="2556" y="1463"/>
                  <a:pt x="2561" y="1461"/>
                </a:cubicBezTo>
                <a:cubicBezTo>
                  <a:pt x="2567" y="1458"/>
                  <a:pt x="2578" y="1450"/>
                  <a:pt x="2588" y="1450"/>
                </a:cubicBezTo>
                <a:cubicBezTo>
                  <a:pt x="2592" y="1450"/>
                  <a:pt x="2594" y="1451"/>
                  <a:pt x="2598" y="1453"/>
                </a:cubicBezTo>
                <a:cubicBezTo>
                  <a:pt x="2604" y="1458"/>
                  <a:pt x="2607" y="1463"/>
                  <a:pt x="2609" y="1470"/>
                </a:cubicBezTo>
                <a:cubicBezTo>
                  <a:pt x="2611" y="1476"/>
                  <a:pt x="2613" y="1483"/>
                  <a:pt x="2618" y="1490"/>
                </a:cubicBezTo>
                <a:cubicBezTo>
                  <a:pt x="2623" y="1495"/>
                  <a:pt x="2629" y="1498"/>
                  <a:pt x="2635" y="1498"/>
                </a:cubicBezTo>
                <a:cubicBezTo>
                  <a:pt x="2645" y="1498"/>
                  <a:pt x="2654" y="1492"/>
                  <a:pt x="2662" y="1485"/>
                </a:cubicBezTo>
                <a:cubicBezTo>
                  <a:pt x="2664" y="1484"/>
                  <a:pt x="2665" y="1483"/>
                  <a:pt x="2665" y="1482"/>
                </a:cubicBezTo>
                <a:cubicBezTo>
                  <a:pt x="2667" y="1484"/>
                  <a:pt x="2670" y="1486"/>
                  <a:pt x="2674" y="1489"/>
                </a:cubicBezTo>
                <a:cubicBezTo>
                  <a:pt x="2682" y="1494"/>
                  <a:pt x="2685" y="1498"/>
                  <a:pt x="2685" y="1501"/>
                </a:cubicBezTo>
                <a:cubicBezTo>
                  <a:pt x="2685" y="1502"/>
                  <a:pt x="2684" y="1505"/>
                  <a:pt x="2680" y="1510"/>
                </a:cubicBezTo>
                <a:cubicBezTo>
                  <a:pt x="2672" y="1518"/>
                  <a:pt x="2671" y="1528"/>
                  <a:pt x="2670" y="1538"/>
                </a:cubicBezTo>
                <a:cubicBezTo>
                  <a:pt x="2670" y="1548"/>
                  <a:pt x="2670" y="1557"/>
                  <a:pt x="2666" y="1566"/>
                </a:cubicBezTo>
                <a:cubicBezTo>
                  <a:pt x="2664" y="1575"/>
                  <a:pt x="2662" y="1580"/>
                  <a:pt x="2662" y="1586"/>
                </a:cubicBezTo>
                <a:cubicBezTo>
                  <a:pt x="2661" y="1590"/>
                  <a:pt x="2663" y="1595"/>
                  <a:pt x="2666" y="1598"/>
                </a:cubicBezTo>
                <a:cubicBezTo>
                  <a:pt x="2669" y="1601"/>
                  <a:pt x="2672" y="1603"/>
                  <a:pt x="2676" y="1606"/>
                </a:cubicBezTo>
                <a:cubicBezTo>
                  <a:pt x="2680" y="1608"/>
                  <a:pt x="2691" y="1624"/>
                  <a:pt x="2699" y="1640"/>
                </a:cubicBezTo>
                <a:cubicBezTo>
                  <a:pt x="2708" y="1656"/>
                  <a:pt x="2716" y="1672"/>
                  <a:pt x="2720" y="1678"/>
                </a:cubicBezTo>
                <a:cubicBezTo>
                  <a:pt x="2721" y="1679"/>
                  <a:pt x="2722" y="1683"/>
                  <a:pt x="2722" y="1689"/>
                </a:cubicBezTo>
                <a:cubicBezTo>
                  <a:pt x="2722" y="1695"/>
                  <a:pt x="2721" y="1702"/>
                  <a:pt x="2721" y="1710"/>
                </a:cubicBezTo>
                <a:cubicBezTo>
                  <a:pt x="2721" y="1718"/>
                  <a:pt x="2722" y="1727"/>
                  <a:pt x="2726" y="1734"/>
                </a:cubicBezTo>
                <a:cubicBezTo>
                  <a:pt x="2732" y="1747"/>
                  <a:pt x="2737" y="1756"/>
                  <a:pt x="2737" y="1760"/>
                </a:cubicBezTo>
                <a:cubicBezTo>
                  <a:pt x="2737" y="1762"/>
                  <a:pt x="2736" y="1763"/>
                  <a:pt x="2734" y="1765"/>
                </a:cubicBezTo>
                <a:cubicBezTo>
                  <a:pt x="2725" y="1774"/>
                  <a:pt x="2705" y="1792"/>
                  <a:pt x="2704" y="1824"/>
                </a:cubicBezTo>
                <a:cubicBezTo>
                  <a:pt x="2704" y="1827"/>
                  <a:pt x="2704" y="1829"/>
                  <a:pt x="2704" y="1832"/>
                </a:cubicBezTo>
                <a:cubicBezTo>
                  <a:pt x="2704" y="1858"/>
                  <a:pt x="2710" y="1877"/>
                  <a:pt x="2714" y="1887"/>
                </a:cubicBezTo>
                <a:cubicBezTo>
                  <a:pt x="2719" y="1897"/>
                  <a:pt x="2732" y="1925"/>
                  <a:pt x="2738" y="1936"/>
                </a:cubicBezTo>
                <a:cubicBezTo>
                  <a:pt x="2743" y="1945"/>
                  <a:pt x="2751" y="1970"/>
                  <a:pt x="2752" y="1985"/>
                </a:cubicBezTo>
                <a:cubicBezTo>
                  <a:pt x="2752" y="1987"/>
                  <a:pt x="2752" y="1990"/>
                  <a:pt x="2752" y="1993"/>
                </a:cubicBezTo>
                <a:cubicBezTo>
                  <a:pt x="2752" y="1998"/>
                  <a:pt x="2752" y="2004"/>
                  <a:pt x="2752" y="2009"/>
                </a:cubicBezTo>
                <a:cubicBezTo>
                  <a:pt x="2752" y="2018"/>
                  <a:pt x="2752" y="2025"/>
                  <a:pt x="2757" y="2032"/>
                </a:cubicBezTo>
                <a:cubicBezTo>
                  <a:pt x="2762" y="2040"/>
                  <a:pt x="2766" y="2054"/>
                  <a:pt x="2778" y="2067"/>
                </a:cubicBezTo>
                <a:cubicBezTo>
                  <a:pt x="2783" y="2071"/>
                  <a:pt x="2786" y="2080"/>
                  <a:pt x="2788" y="2087"/>
                </a:cubicBezTo>
                <a:cubicBezTo>
                  <a:pt x="2790" y="2094"/>
                  <a:pt x="2791" y="2100"/>
                  <a:pt x="2791" y="2100"/>
                </a:cubicBezTo>
                <a:cubicBezTo>
                  <a:pt x="2792" y="2101"/>
                  <a:pt x="2792" y="2101"/>
                  <a:pt x="2792" y="2101"/>
                </a:cubicBezTo>
                <a:cubicBezTo>
                  <a:pt x="2792" y="2101"/>
                  <a:pt x="2792" y="2104"/>
                  <a:pt x="2793" y="2108"/>
                </a:cubicBezTo>
                <a:cubicBezTo>
                  <a:pt x="2794" y="2112"/>
                  <a:pt x="2796" y="2118"/>
                  <a:pt x="2796" y="2126"/>
                </a:cubicBezTo>
                <a:cubicBezTo>
                  <a:pt x="2797" y="2134"/>
                  <a:pt x="2797" y="2141"/>
                  <a:pt x="2800" y="2148"/>
                </a:cubicBezTo>
                <a:cubicBezTo>
                  <a:pt x="2802" y="2155"/>
                  <a:pt x="2807" y="2161"/>
                  <a:pt x="2814" y="2165"/>
                </a:cubicBezTo>
                <a:cubicBezTo>
                  <a:pt x="2821" y="2169"/>
                  <a:pt x="2828" y="2172"/>
                  <a:pt x="2834" y="2172"/>
                </a:cubicBezTo>
                <a:cubicBezTo>
                  <a:pt x="2835" y="2172"/>
                  <a:pt x="2835" y="2172"/>
                  <a:pt x="2835" y="2172"/>
                </a:cubicBezTo>
                <a:cubicBezTo>
                  <a:pt x="2840" y="2172"/>
                  <a:pt x="2846" y="2170"/>
                  <a:pt x="2849" y="2165"/>
                </a:cubicBezTo>
                <a:cubicBezTo>
                  <a:pt x="2849" y="2165"/>
                  <a:pt x="2850" y="2164"/>
                  <a:pt x="2853" y="2163"/>
                </a:cubicBezTo>
                <a:cubicBezTo>
                  <a:pt x="2859" y="2161"/>
                  <a:pt x="2873" y="2160"/>
                  <a:pt x="2884" y="2160"/>
                </a:cubicBezTo>
                <a:cubicBezTo>
                  <a:pt x="2889" y="2160"/>
                  <a:pt x="2893" y="2160"/>
                  <a:pt x="2896" y="2160"/>
                </a:cubicBezTo>
                <a:cubicBezTo>
                  <a:pt x="2898" y="2160"/>
                  <a:pt x="2899" y="2160"/>
                  <a:pt x="2900" y="2160"/>
                </a:cubicBezTo>
                <a:cubicBezTo>
                  <a:pt x="2918" y="2160"/>
                  <a:pt x="2936" y="2149"/>
                  <a:pt x="2952" y="2137"/>
                </a:cubicBezTo>
                <a:cubicBezTo>
                  <a:pt x="2969" y="2122"/>
                  <a:pt x="2992" y="2087"/>
                  <a:pt x="3000" y="2077"/>
                </a:cubicBezTo>
                <a:cubicBezTo>
                  <a:pt x="3004" y="2072"/>
                  <a:pt x="3011" y="2065"/>
                  <a:pt x="3016" y="2058"/>
                </a:cubicBezTo>
                <a:cubicBezTo>
                  <a:pt x="3022" y="2050"/>
                  <a:pt x="3027" y="2043"/>
                  <a:pt x="3028" y="2034"/>
                </a:cubicBezTo>
                <a:cubicBezTo>
                  <a:pt x="3028" y="2033"/>
                  <a:pt x="3028" y="2031"/>
                  <a:pt x="3027" y="2030"/>
                </a:cubicBezTo>
                <a:cubicBezTo>
                  <a:pt x="3026" y="2023"/>
                  <a:pt x="3024" y="2017"/>
                  <a:pt x="3024" y="2013"/>
                </a:cubicBezTo>
                <a:cubicBezTo>
                  <a:pt x="3024" y="2010"/>
                  <a:pt x="3024" y="2009"/>
                  <a:pt x="3027" y="2008"/>
                </a:cubicBezTo>
                <a:cubicBezTo>
                  <a:pt x="3032" y="2005"/>
                  <a:pt x="3040" y="2000"/>
                  <a:pt x="3048" y="1995"/>
                </a:cubicBezTo>
                <a:cubicBezTo>
                  <a:pt x="3055" y="1990"/>
                  <a:pt x="3062" y="1986"/>
                  <a:pt x="3064" y="1977"/>
                </a:cubicBezTo>
                <a:cubicBezTo>
                  <a:pt x="3064" y="1976"/>
                  <a:pt x="3064" y="1975"/>
                  <a:pt x="3064" y="1974"/>
                </a:cubicBezTo>
                <a:cubicBezTo>
                  <a:pt x="3064" y="1960"/>
                  <a:pt x="3055" y="1928"/>
                  <a:pt x="3053" y="1921"/>
                </a:cubicBezTo>
                <a:cubicBezTo>
                  <a:pt x="3053" y="1921"/>
                  <a:pt x="3053" y="1920"/>
                  <a:pt x="3053" y="1920"/>
                </a:cubicBezTo>
                <a:cubicBezTo>
                  <a:pt x="3052" y="1916"/>
                  <a:pt x="3059" y="1904"/>
                  <a:pt x="3068" y="1891"/>
                </a:cubicBezTo>
                <a:cubicBezTo>
                  <a:pt x="3072" y="1886"/>
                  <a:pt x="3081" y="1879"/>
                  <a:pt x="3090" y="1874"/>
                </a:cubicBezTo>
                <a:cubicBezTo>
                  <a:pt x="3095" y="1872"/>
                  <a:pt x="3100" y="1870"/>
                  <a:pt x="3104" y="1868"/>
                </a:cubicBezTo>
                <a:cubicBezTo>
                  <a:pt x="3108" y="1865"/>
                  <a:pt x="3111" y="1864"/>
                  <a:pt x="3113" y="1861"/>
                </a:cubicBezTo>
                <a:cubicBezTo>
                  <a:pt x="3119" y="1853"/>
                  <a:pt x="3133" y="1829"/>
                  <a:pt x="3136" y="1807"/>
                </a:cubicBezTo>
                <a:cubicBezTo>
                  <a:pt x="3136" y="1804"/>
                  <a:pt x="3136" y="1801"/>
                  <a:pt x="3136" y="1798"/>
                </a:cubicBezTo>
                <a:cubicBezTo>
                  <a:pt x="3136" y="1785"/>
                  <a:pt x="3134" y="1773"/>
                  <a:pt x="3134" y="1764"/>
                </a:cubicBezTo>
                <a:cubicBezTo>
                  <a:pt x="3134" y="1760"/>
                  <a:pt x="3134" y="1758"/>
                  <a:pt x="3135" y="1756"/>
                </a:cubicBezTo>
                <a:cubicBezTo>
                  <a:pt x="3137" y="1753"/>
                  <a:pt x="3138" y="1749"/>
                  <a:pt x="3138" y="1745"/>
                </a:cubicBezTo>
                <a:cubicBezTo>
                  <a:pt x="3138" y="1735"/>
                  <a:pt x="3132" y="1727"/>
                  <a:pt x="3124" y="1718"/>
                </a:cubicBezTo>
                <a:cubicBezTo>
                  <a:pt x="3121" y="1715"/>
                  <a:pt x="3118" y="1704"/>
                  <a:pt x="3117" y="1693"/>
                </a:cubicBezTo>
                <a:cubicBezTo>
                  <a:pt x="3116" y="1688"/>
                  <a:pt x="3116" y="1683"/>
                  <a:pt x="3115" y="1678"/>
                </a:cubicBezTo>
                <a:cubicBezTo>
                  <a:pt x="3115" y="1674"/>
                  <a:pt x="3115" y="1671"/>
                  <a:pt x="3113" y="1667"/>
                </a:cubicBezTo>
                <a:cubicBezTo>
                  <a:pt x="3113" y="1667"/>
                  <a:pt x="3113" y="1667"/>
                  <a:pt x="3113" y="1667"/>
                </a:cubicBezTo>
                <a:cubicBezTo>
                  <a:pt x="3113" y="1667"/>
                  <a:pt x="3113" y="1667"/>
                  <a:pt x="3113" y="1667"/>
                </a:cubicBezTo>
                <a:cubicBezTo>
                  <a:pt x="3113" y="1667"/>
                  <a:pt x="3113" y="1667"/>
                  <a:pt x="3113" y="1667"/>
                </a:cubicBezTo>
                <a:cubicBezTo>
                  <a:pt x="3112" y="1666"/>
                  <a:pt x="3112" y="1663"/>
                  <a:pt x="3112" y="1659"/>
                </a:cubicBezTo>
                <a:cubicBezTo>
                  <a:pt x="3112" y="1654"/>
                  <a:pt x="3112" y="1647"/>
                  <a:pt x="3114" y="1643"/>
                </a:cubicBezTo>
                <a:cubicBezTo>
                  <a:pt x="3114" y="1640"/>
                  <a:pt x="3115" y="1638"/>
                  <a:pt x="3116" y="1637"/>
                </a:cubicBezTo>
                <a:cubicBezTo>
                  <a:pt x="3116" y="1636"/>
                  <a:pt x="3116" y="1636"/>
                  <a:pt x="3116" y="1636"/>
                </a:cubicBezTo>
                <a:cubicBezTo>
                  <a:pt x="3120" y="1634"/>
                  <a:pt x="3122" y="1631"/>
                  <a:pt x="3125" y="1628"/>
                </a:cubicBezTo>
                <a:cubicBezTo>
                  <a:pt x="3134" y="1617"/>
                  <a:pt x="3144" y="1598"/>
                  <a:pt x="3152" y="1588"/>
                </a:cubicBezTo>
                <a:cubicBezTo>
                  <a:pt x="3156" y="1582"/>
                  <a:pt x="3166" y="1568"/>
                  <a:pt x="3176" y="1556"/>
                </a:cubicBezTo>
                <a:cubicBezTo>
                  <a:pt x="3185" y="1544"/>
                  <a:pt x="3197" y="1533"/>
                  <a:pt x="3199" y="1534"/>
                </a:cubicBezTo>
                <a:cubicBezTo>
                  <a:pt x="3209" y="1531"/>
                  <a:pt x="3217" y="1524"/>
                  <a:pt x="3225" y="1515"/>
                </a:cubicBezTo>
                <a:cubicBezTo>
                  <a:pt x="3233" y="1507"/>
                  <a:pt x="3239" y="1497"/>
                  <a:pt x="3240" y="1488"/>
                </a:cubicBezTo>
                <a:cubicBezTo>
                  <a:pt x="3240" y="1485"/>
                  <a:pt x="3249" y="1468"/>
                  <a:pt x="3258" y="1453"/>
                </a:cubicBezTo>
                <a:cubicBezTo>
                  <a:pt x="3263" y="1445"/>
                  <a:pt x="3267" y="1438"/>
                  <a:pt x="3271" y="1431"/>
                </a:cubicBezTo>
                <a:cubicBezTo>
                  <a:pt x="3274" y="1424"/>
                  <a:pt x="3277" y="1420"/>
                  <a:pt x="3278" y="1415"/>
                </a:cubicBezTo>
                <a:cubicBezTo>
                  <a:pt x="3278" y="1412"/>
                  <a:pt x="3281" y="1402"/>
                  <a:pt x="3284" y="1393"/>
                </a:cubicBezTo>
                <a:cubicBezTo>
                  <a:pt x="3286" y="1383"/>
                  <a:pt x="3289" y="1372"/>
                  <a:pt x="3289" y="1363"/>
                </a:cubicBezTo>
                <a:cubicBezTo>
                  <a:pt x="3289" y="1360"/>
                  <a:pt x="3289" y="1356"/>
                  <a:pt x="3287" y="1353"/>
                </a:cubicBezTo>
                <a:cubicBezTo>
                  <a:pt x="3283" y="1349"/>
                  <a:pt x="3279" y="1348"/>
                  <a:pt x="3275" y="1348"/>
                </a:cubicBezTo>
                <a:cubicBezTo>
                  <a:pt x="3257" y="1349"/>
                  <a:pt x="3224" y="1364"/>
                  <a:pt x="3218" y="1367"/>
                </a:cubicBezTo>
                <a:cubicBezTo>
                  <a:pt x="3212" y="1370"/>
                  <a:pt x="3198" y="1380"/>
                  <a:pt x="3182" y="1380"/>
                </a:cubicBezTo>
                <a:cubicBezTo>
                  <a:pt x="3181" y="1380"/>
                  <a:pt x="3180" y="1380"/>
                  <a:pt x="3179" y="1380"/>
                </a:cubicBezTo>
                <a:cubicBezTo>
                  <a:pt x="3174" y="1379"/>
                  <a:pt x="3173" y="1378"/>
                  <a:pt x="3173" y="1377"/>
                </a:cubicBezTo>
                <a:cubicBezTo>
                  <a:pt x="3172" y="1377"/>
                  <a:pt x="3172" y="1375"/>
                  <a:pt x="3172" y="1372"/>
                </a:cubicBezTo>
                <a:cubicBezTo>
                  <a:pt x="3172" y="1368"/>
                  <a:pt x="3172" y="1363"/>
                  <a:pt x="3173" y="1359"/>
                </a:cubicBezTo>
                <a:cubicBezTo>
                  <a:pt x="3173" y="1358"/>
                  <a:pt x="3172" y="1357"/>
                  <a:pt x="3172" y="1356"/>
                </a:cubicBezTo>
                <a:cubicBezTo>
                  <a:pt x="3172" y="1353"/>
                  <a:pt x="3170" y="1349"/>
                  <a:pt x="3169" y="1345"/>
                </a:cubicBezTo>
                <a:cubicBezTo>
                  <a:pt x="3169" y="1346"/>
                  <a:pt x="3170" y="1346"/>
                  <a:pt x="3171" y="1346"/>
                </a:cubicBezTo>
                <a:cubicBezTo>
                  <a:pt x="3174" y="1348"/>
                  <a:pt x="3176" y="1348"/>
                  <a:pt x="3179" y="1348"/>
                </a:cubicBezTo>
                <a:cubicBezTo>
                  <a:pt x="3187" y="1348"/>
                  <a:pt x="3197" y="1345"/>
                  <a:pt x="3206" y="1343"/>
                </a:cubicBezTo>
                <a:cubicBezTo>
                  <a:pt x="3215" y="1340"/>
                  <a:pt x="3222" y="1337"/>
                  <a:pt x="3226" y="1334"/>
                </a:cubicBezTo>
                <a:cubicBezTo>
                  <a:pt x="3231" y="1330"/>
                  <a:pt x="3273" y="1306"/>
                  <a:pt x="3284" y="1306"/>
                </a:cubicBezTo>
                <a:cubicBezTo>
                  <a:pt x="3294" y="1305"/>
                  <a:pt x="3299" y="1300"/>
                  <a:pt x="3304" y="1297"/>
                </a:cubicBezTo>
                <a:cubicBezTo>
                  <a:pt x="3309" y="1293"/>
                  <a:pt x="3313" y="1290"/>
                  <a:pt x="3321" y="1288"/>
                </a:cubicBezTo>
                <a:cubicBezTo>
                  <a:pt x="3342" y="1283"/>
                  <a:pt x="3356" y="1265"/>
                  <a:pt x="3368" y="1254"/>
                </a:cubicBezTo>
                <a:cubicBezTo>
                  <a:pt x="3382" y="1241"/>
                  <a:pt x="3396" y="1211"/>
                  <a:pt x="3401" y="1201"/>
                </a:cubicBezTo>
                <a:cubicBezTo>
                  <a:pt x="3404" y="1194"/>
                  <a:pt x="3414" y="1188"/>
                  <a:pt x="3415" y="1175"/>
                </a:cubicBezTo>
                <a:cubicBezTo>
                  <a:pt x="3415" y="1172"/>
                  <a:pt x="3414" y="1168"/>
                  <a:pt x="3412" y="1165"/>
                </a:cubicBezTo>
                <a:cubicBezTo>
                  <a:pt x="3408" y="1158"/>
                  <a:pt x="3400" y="1150"/>
                  <a:pt x="3391" y="1144"/>
                </a:cubicBezTo>
                <a:cubicBezTo>
                  <a:pt x="3382" y="1137"/>
                  <a:pt x="3373" y="1132"/>
                  <a:pt x="3366" y="1131"/>
                </a:cubicBezTo>
                <a:cubicBezTo>
                  <a:pt x="3365" y="1131"/>
                  <a:pt x="3365" y="1131"/>
                  <a:pt x="3365" y="1130"/>
                </a:cubicBezTo>
                <a:cubicBezTo>
                  <a:pt x="3363" y="1128"/>
                  <a:pt x="3362" y="1125"/>
                  <a:pt x="3361" y="1121"/>
                </a:cubicBezTo>
                <a:cubicBezTo>
                  <a:pt x="3360" y="1119"/>
                  <a:pt x="3360" y="1117"/>
                  <a:pt x="3358" y="1115"/>
                </a:cubicBezTo>
                <a:cubicBezTo>
                  <a:pt x="3357" y="1113"/>
                  <a:pt x="3354" y="1110"/>
                  <a:pt x="3350" y="1111"/>
                </a:cubicBezTo>
                <a:cubicBezTo>
                  <a:pt x="3347" y="1110"/>
                  <a:pt x="3343" y="1112"/>
                  <a:pt x="3342" y="1114"/>
                </a:cubicBezTo>
                <a:cubicBezTo>
                  <a:pt x="3337" y="1120"/>
                  <a:pt x="3337" y="1124"/>
                  <a:pt x="3330" y="1129"/>
                </a:cubicBezTo>
                <a:cubicBezTo>
                  <a:pt x="3323" y="1133"/>
                  <a:pt x="3318" y="1138"/>
                  <a:pt x="3313" y="1142"/>
                </a:cubicBezTo>
                <a:cubicBezTo>
                  <a:pt x="3308" y="1145"/>
                  <a:pt x="3304" y="1147"/>
                  <a:pt x="3302" y="1148"/>
                </a:cubicBezTo>
                <a:cubicBezTo>
                  <a:pt x="3302" y="1147"/>
                  <a:pt x="3303" y="1146"/>
                  <a:pt x="3303" y="1146"/>
                </a:cubicBezTo>
                <a:cubicBezTo>
                  <a:pt x="3303" y="1141"/>
                  <a:pt x="3301" y="1133"/>
                  <a:pt x="3293" y="1126"/>
                </a:cubicBezTo>
                <a:cubicBezTo>
                  <a:pt x="3286" y="1119"/>
                  <a:pt x="3282" y="1115"/>
                  <a:pt x="3280" y="1112"/>
                </a:cubicBezTo>
                <a:cubicBezTo>
                  <a:pt x="3277" y="1109"/>
                  <a:pt x="3277" y="1108"/>
                  <a:pt x="3277" y="1104"/>
                </a:cubicBezTo>
                <a:cubicBezTo>
                  <a:pt x="3277" y="1098"/>
                  <a:pt x="3274" y="1095"/>
                  <a:pt x="3271" y="1091"/>
                </a:cubicBezTo>
                <a:cubicBezTo>
                  <a:pt x="3263" y="1080"/>
                  <a:pt x="3248" y="1065"/>
                  <a:pt x="3247" y="1059"/>
                </a:cubicBezTo>
                <a:cubicBezTo>
                  <a:pt x="3247" y="1058"/>
                  <a:pt x="3247" y="1058"/>
                  <a:pt x="3247" y="1057"/>
                </a:cubicBezTo>
                <a:cubicBezTo>
                  <a:pt x="3247" y="1054"/>
                  <a:pt x="3249" y="1049"/>
                  <a:pt x="3252" y="1045"/>
                </a:cubicBezTo>
                <a:cubicBezTo>
                  <a:pt x="3255" y="1042"/>
                  <a:pt x="3258" y="1040"/>
                  <a:pt x="3259" y="1040"/>
                </a:cubicBezTo>
                <a:cubicBezTo>
                  <a:pt x="3259" y="1040"/>
                  <a:pt x="3259" y="1040"/>
                  <a:pt x="3260" y="1040"/>
                </a:cubicBezTo>
                <a:cubicBezTo>
                  <a:pt x="3265" y="1052"/>
                  <a:pt x="3270" y="1075"/>
                  <a:pt x="3289" y="1086"/>
                </a:cubicBezTo>
                <a:cubicBezTo>
                  <a:pt x="3297" y="1090"/>
                  <a:pt x="3304" y="1096"/>
                  <a:pt x="3311" y="1101"/>
                </a:cubicBezTo>
                <a:cubicBezTo>
                  <a:pt x="3317" y="1106"/>
                  <a:pt x="3323" y="1110"/>
                  <a:pt x="3328" y="1113"/>
                </a:cubicBezTo>
                <a:cubicBezTo>
                  <a:pt x="3330" y="1113"/>
                  <a:pt x="3331" y="1113"/>
                  <a:pt x="3332" y="1113"/>
                </a:cubicBezTo>
                <a:cubicBezTo>
                  <a:pt x="3340" y="1113"/>
                  <a:pt x="3345" y="1109"/>
                  <a:pt x="3350" y="1105"/>
                </a:cubicBezTo>
                <a:cubicBezTo>
                  <a:pt x="3353" y="1104"/>
                  <a:pt x="3356" y="1102"/>
                  <a:pt x="3358" y="1101"/>
                </a:cubicBezTo>
                <a:cubicBezTo>
                  <a:pt x="3359" y="1100"/>
                  <a:pt x="3360" y="1100"/>
                  <a:pt x="3360" y="1100"/>
                </a:cubicBezTo>
                <a:cubicBezTo>
                  <a:pt x="3362" y="1102"/>
                  <a:pt x="3367" y="1109"/>
                  <a:pt x="3371" y="1115"/>
                </a:cubicBezTo>
                <a:cubicBezTo>
                  <a:pt x="3376" y="1122"/>
                  <a:pt x="3381" y="1130"/>
                  <a:pt x="3389" y="1133"/>
                </a:cubicBezTo>
                <a:cubicBezTo>
                  <a:pt x="3397" y="1136"/>
                  <a:pt x="3408" y="1137"/>
                  <a:pt x="3420" y="1138"/>
                </a:cubicBezTo>
                <a:cubicBezTo>
                  <a:pt x="3432" y="1139"/>
                  <a:pt x="3442" y="1140"/>
                  <a:pt x="3446" y="1140"/>
                </a:cubicBezTo>
                <a:cubicBezTo>
                  <a:pt x="3447" y="1140"/>
                  <a:pt x="3450" y="1140"/>
                  <a:pt x="3454" y="1140"/>
                </a:cubicBezTo>
                <a:cubicBezTo>
                  <a:pt x="3459" y="1140"/>
                  <a:pt x="3465" y="1139"/>
                  <a:pt x="3472" y="1138"/>
                </a:cubicBezTo>
                <a:cubicBezTo>
                  <a:pt x="3478" y="1137"/>
                  <a:pt x="3484" y="1135"/>
                  <a:pt x="3488" y="1129"/>
                </a:cubicBezTo>
                <a:cubicBezTo>
                  <a:pt x="3490" y="1125"/>
                  <a:pt x="3492" y="1124"/>
                  <a:pt x="3492" y="1124"/>
                </a:cubicBezTo>
                <a:cubicBezTo>
                  <a:pt x="3493" y="1124"/>
                  <a:pt x="3494" y="1123"/>
                  <a:pt x="3496" y="1123"/>
                </a:cubicBezTo>
                <a:cubicBezTo>
                  <a:pt x="3498" y="1125"/>
                  <a:pt x="3502" y="1131"/>
                  <a:pt x="3506" y="1137"/>
                </a:cubicBezTo>
                <a:cubicBezTo>
                  <a:pt x="3510" y="1143"/>
                  <a:pt x="3514" y="1149"/>
                  <a:pt x="3521" y="1152"/>
                </a:cubicBezTo>
                <a:cubicBezTo>
                  <a:pt x="3527" y="1154"/>
                  <a:pt x="3532" y="1155"/>
                  <a:pt x="3535" y="1156"/>
                </a:cubicBezTo>
                <a:cubicBezTo>
                  <a:pt x="3539" y="1158"/>
                  <a:pt x="3540" y="1158"/>
                  <a:pt x="3540" y="1165"/>
                </a:cubicBezTo>
                <a:cubicBezTo>
                  <a:pt x="3540" y="1165"/>
                  <a:pt x="3540" y="1166"/>
                  <a:pt x="3540" y="1167"/>
                </a:cubicBezTo>
                <a:cubicBezTo>
                  <a:pt x="3540" y="1168"/>
                  <a:pt x="3540" y="1169"/>
                  <a:pt x="3540" y="1171"/>
                </a:cubicBezTo>
                <a:cubicBezTo>
                  <a:pt x="3540" y="1180"/>
                  <a:pt x="3542" y="1189"/>
                  <a:pt x="3546" y="1196"/>
                </a:cubicBezTo>
                <a:cubicBezTo>
                  <a:pt x="3549" y="1203"/>
                  <a:pt x="3554" y="1209"/>
                  <a:pt x="3561" y="1210"/>
                </a:cubicBezTo>
                <a:cubicBezTo>
                  <a:pt x="3562" y="1210"/>
                  <a:pt x="3563" y="1210"/>
                  <a:pt x="3563" y="1210"/>
                </a:cubicBezTo>
                <a:cubicBezTo>
                  <a:pt x="3572" y="1210"/>
                  <a:pt x="3578" y="1204"/>
                  <a:pt x="3584" y="1198"/>
                </a:cubicBezTo>
                <a:cubicBezTo>
                  <a:pt x="3584" y="1209"/>
                  <a:pt x="3584" y="1224"/>
                  <a:pt x="3583" y="1231"/>
                </a:cubicBezTo>
                <a:cubicBezTo>
                  <a:pt x="3583" y="1232"/>
                  <a:pt x="3583" y="1233"/>
                  <a:pt x="3583" y="1233"/>
                </a:cubicBezTo>
                <a:cubicBezTo>
                  <a:pt x="3583" y="1251"/>
                  <a:pt x="3597" y="1295"/>
                  <a:pt x="3597" y="1295"/>
                </a:cubicBezTo>
                <a:cubicBezTo>
                  <a:pt x="3597" y="1296"/>
                  <a:pt x="3597" y="1296"/>
                  <a:pt x="3597" y="1296"/>
                </a:cubicBezTo>
                <a:cubicBezTo>
                  <a:pt x="3597" y="1296"/>
                  <a:pt x="3615" y="1341"/>
                  <a:pt x="3620" y="1352"/>
                </a:cubicBezTo>
                <a:cubicBezTo>
                  <a:pt x="3623" y="1358"/>
                  <a:pt x="3630" y="1368"/>
                  <a:pt x="3635" y="1379"/>
                </a:cubicBezTo>
                <a:cubicBezTo>
                  <a:pt x="3641" y="1389"/>
                  <a:pt x="3646" y="1400"/>
                  <a:pt x="3646" y="1404"/>
                </a:cubicBezTo>
                <a:cubicBezTo>
                  <a:pt x="3646" y="1411"/>
                  <a:pt x="3646" y="1419"/>
                  <a:pt x="3648" y="1427"/>
                </a:cubicBezTo>
                <a:cubicBezTo>
                  <a:pt x="3649" y="1431"/>
                  <a:pt x="3650" y="1434"/>
                  <a:pt x="3652" y="1437"/>
                </a:cubicBezTo>
                <a:cubicBezTo>
                  <a:pt x="3653" y="1440"/>
                  <a:pt x="3657" y="1444"/>
                  <a:pt x="3662" y="1444"/>
                </a:cubicBezTo>
                <a:cubicBezTo>
                  <a:pt x="3667" y="1444"/>
                  <a:pt x="3670" y="1440"/>
                  <a:pt x="3673" y="1438"/>
                </a:cubicBezTo>
                <a:cubicBezTo>
                  <a:pt x="3679" y="1429"/>
                  <a:pt x="3685" y="1413"/>
                  <a:pt x="3691" y="1403"/>
                </a:cubicBezTo>
                <a:cubicBezTo>
                  <a:pt x="3692" y="1401"/>
                  <a:pt x="3692" y="1400"/>
                  <a:pt x="3693" y="1398"/>
                </a:cubicBezTo>
                <a:cubicBezTo>
                  <a:pt x="3692" y="1401"/>
                  <a:pt x="3691" y="1404"/>
                  <a:pt x="3690" y="1408"/>
                </a:cubicBezTo>
                <a:cubicBezTo>
                  <a:pt x="3688" y="1415"/>
                  <a:pt x="3687" y="1423"/>
                  <a:pt x="3687" y="1432"/>
                </a:cubicBezTo>
                <a:cubicBezTo>
                  <a:pt x="3687" y="1438"/>
                  <a:pt x="3688" y="1444"/>
                  <a:pt x="3689" y="1449"/>
                </a:cubicBezTo>
                <a:cubicBezTo>
                  <a:pt x="3691" y="1455"/>
                  <a:pt x="3694" y="1460"/>
                  <a:pt x="3700" y="1463"/>
                </a:cubicBezTo>
                <a:cubicBezTo>
                  <a:pt x="3702" y="1463"/>
                  <a:pt x="3704" y="1464"/>
                  <a:pt x="3706" y="1464"/>
                </a:cubicBezTo>
                <a:cubicBezTo>
                  <a:pt x="3715" y="1464"/>
                  <a:pt x="3720" y="1457"/>
                  <a:pt x="3723" y="1451"/>
                </a:cubicBezTo>
                <a:cubicBezTo>
                  <a:pt x="3727" y="1445"/>
                  <a:pt x="3729" y="1438"/>
                  <a:pt x="3729" y="1432"/>
                </a:cubicBezTo>
                <a:cubicBezTo>
                  <a:pt x="3729" y="1429"/>
                  <a:pt x="3728" y="1425"/>
                  <a:pt x="3726" y="1422"/>
                </a:cubicBezTo>
                <a:cubicBezTo>
                  <a:pt x="3725" y="1421"/>
                  <a:pt x="3723" y="1413"/>
                  <a:pt x="3721" y="1406"/>
                </a:cubicBezTo>
                <a:cubicBezTo>
                  <a:pt x="3720" y="1402"/>
                  <a:pt x="3718" y="1399"/>
                  <a:pt x="3716" y="1396"/>
                </a:cubicBezTo>
                <a:cubicBezTo>
                  <a:pt x="3714" y="1393"/>
                  <a:pt x="3711" y="1389"/>
                  <a:pt x="3705" y="1389"/>
                </a:cubicBezTo>
                <a:cubicBezTo>
                  <a:pt x="3703" y="1389"/>
                  <a:pt x="3701" y="1390"/>
                  <a:pt x="3699" y="1391"/>
                </a:cubicBezTo>
                <a:cubicBezTo>
                  <a:pt x="3699" y="1391"/>
                  <a:pt x="3699" y="1391"/>
                  <a:pt x="3699" y="1391"/>
                </a:cubicBezTo>
                <a:cubicBezTo>
                  <a:pt x="3697" y="1393"/>
                  <a:pt x="3695" y="1394"/>
                  <a:pt x="3694" y="1397"/>
                </a:cubicBezTo>
                <a:cubicBezTo>
                  <a:pt x="3701" y="1381"/>
                  <a:pt x="3703" y="1363"/>
                  <a:pt x="3706" y="1351"/>
                </a:cubicBezTo>
                <a:cubicBezTo>
                  <a:pt x="3710" y="1335"/>
                  <a:pt x="3710" y="1308"/>
                  <a:pt x="3710" y="1298"/>
                </a:cubicBezTo>
                <a:cubicBezTo>
                  <a:pt x="3710" y="1291"/>
                  <a:pt x="3715" y="1284"/>
                  <a:pt x="3731" y="1276"/>
                </a:cubicBezTo>
                <a:cubicBezTo>
                  <a:pt x="3751" y="1265"/>
                  <a:pt x="3763" y="1239"/>
                  <a:pt x="3777" y="1228"/>
                </a:cubicBezTo>
                <a:cubicBezTo>
                  <a:pt x="3785" y="1220"/>
                  <a:pt x="3789" y="1210"/>
                  <a:pt x="3794" y="1204"/>
                </a:cubicBezTo>
                <a:cubicBezTo>
                  <a:pt x="3798" y="1198"/>
                  <a:pt x="3802" y="1194"/>
                  <a:pt x="3815" y="1194"/>
                </a:cubicBezTo>
                <a:cubicBezTo>
                  <a:pt x="3830" y="1194"/>
                  <a:pt x="3837" y="1194"/>
                  <a:pt x="3842" y="1193"/>
                </a:cubicBezTo>
                <a:cubicBezTo>
                  <a:pt x="3849" y="1191"/>
                  <a:pt x="3852" y="1187"/>
                  <a:pt x="3855" y="1183"/>
                </a:cubicBezTo>
                <a:cubicBezTo>
                  <a:pt x="3857" y="1181"/>
                  <a:pt x="3858" y="1179"/>
                  <a:pt x="3860" y="1178"/>
                </a:cubicBezTo>
                <a:cubicBezTo>
                  <a:pt x="3860" y="1177"/>
                  <a:pt x="3860" y="1177"/>
                  <a:pt x="3860" y="1177"/>
                </a:cubicBezTo>
                <a:cubicBezTo>
                  <a:pt x="3861" y="1178"/>
                  <a:pt x="3861" y="1179"/>
                  <a:pt x="3862" y="1182"/>
                </a:cubicBezTo>
                <a:cubicBezTo>
                  <a:pt x="3864" y="1191"/>
                  <a:pt x="3871" y="1202"/>
                  <a:pt x="3877" y="1211"/>
                </a:cubicBezTo>
                <a:cubicBezTo>
                  <a:pt x="3883" y="1219"/>
                  <a:pt x="3890" y="1227"/>
                  <a:pt x="3891" y="1229"/>
                </a:cubicBezTo>
                <a:cubicBezTo>
                  <a:pt x="3894" y="1234"/>
                  <a:pt x="3900" y="1247"/>
                  <a:pt x="3900" y="1262"/>
                </a:cubicBezTo>
                <a:cubicBezTo>
                  <a:pt x="3900" y="1263"/>
                  <a:pt x="3900" y="1264"/>
                  <a:pt x="3900" y="1265"/>
                </a:cubicBezTo>
                <a:cubicBezTo>
                  <a:pt x="3899" y="1268"/>
                  <a:pt x="3899" y="1271"/>
                  <a:pt x="3899" y="1274"/>
                </a:cubicBezTo>
                <a:cubicBezTo>
                  <a:pt x="3899" y="1282"/>
                  <a:pt x="3900" y="1290"/>
                  <a:pt x="3901" y="1296"/>
                </a:cubicBezTo>
                <a:cubicBezTo>
                  <a:pt x="3902" y="1299"/>
                  <a:pt x="3903" y="1302"/>
                  <a:pt x="3905" y="1305"/>
                </a:cubicBezTo>
                <a:cubicBezTo>
                  <a:pt x="3906" y="1307"/>
                  <a:pt x="3909" y="1310"/>
                  <a:pt x="3914" y="1310"/>
                </a:cubicBezTo>
                <a:cubicBezTo>
                  <a:pt x="3919" y="1310"/>
                  <a:pt x="3921" y="1307"/>
                  <a:pt x="3924" y="1304"/>
                </a:cubicBezTo>
                <a:cubicBezTo>
                  <a:pt x="3930" y="1297"/>
                  <a:pt x="3935" y="1287"/>
                  <a:pt x="3937" y="1283"/>
                </a:cubicBezTo>
                <a:cubicBezTo>
                  <a:pt x="3938" y="1282"/>
                  <a:pt x="3940" y="1281"/>
                  <a:pt x="3942" y="1280"/>
                </a:cubicBezTo>
                <a:cubicBezTo>
                  <a:pt x="3945" y="1277"/>
                  <a:pt x="3950" y="1276"/>
                  <a:pt x="3951" y="1276"/>
                </a:cubicBezTo>
                <a:cubicBezTo>
                  <a:pt x="3951" y="1276"/>
                  <a:pt x="3951" y="1277"/>
                  <a:pt x="3951" y="1279"/>
                </a:cubicBezTo>
                <a:cubicBezTo>
                  <a:pt x="3951" y="1279"/>
                  <a:pt x="3951" y="1280"/>
                  <a:pt x="3951" y="1280"/>
                </a:cubicBezTo>
                <a:cubicBezTo>
                  <a:pt x="3951" y="1283"/>
                  <a:pt x="3951" y="1287"/>
                  <a:pt x="3951" y="1290"/>
                </a:cubicBezTo>
                <a:cubicBezTo>
                  <a:pt x="3951" y="1311"/>
                  <a:pt x="3954" y="1332"/>
                  <a:pt x="3954" y="1343"/>
                </a:cubicBezTo>
                <a:cubicBezTo>
                  <a:pt x="3954" y="1352"/>
                  <a:pt x="3959" y="1363"/>
                  <a:pt x="3964" y="1373"/>
                </a:cubicBezTo>
                <a:cubicBezTo>
                  <a:pt x="3965" y="1376"/>
                  <a:pt x="3967" y="1379"/>
                  <a:pt x="3969" y="1381"/>
                </a:cubicBezTo>
                <a:cubicBezTo>
                  <a:pt x="3968" y="1381"/>
                  <a:pt x="3968" y="1381"/>
                  <a:pt x="3968" y="1381"/>
                </a:cubicBezTo>
                <a:cubicBezTo>
                  <a:pt x="3962" y="1382"/>
                  <a:pt x="3958" y="1386"/>
                  <a:pt x="3957" y="1391"/>
                </a:cubicBezTo>
                <a:cubicBezTo>
                  <a:pt x="3955" y="1395"/>
                  <a:pt x="3954" y="1400"/>
                  <a:pt x="3954" y="1404"/>
                </a:cubicBezTo>
                <a:cubicBezTo>
                  <a:pt x="3954" y="1411"/>
                  <a:pt x="3955" y="1417"/>
                  <a:pt x="3958" y="1422"/>
                </a:cubicBezTo>
                <a:cubicBezTo>
                  <a:pt x="3963" y="1428"/>
                  <a:pt x="3967" y="1429"/>
                  <a:pt x="3970" y="1431"/>
                </a:cubicBezTo>
                <a:cubicBezTo>
                  <a:pt x="3972" y="1433"/>
                  <a:pt x="3975" y="1437"/>
                  <a:pt x="3978" y="1449"/>
                </a:cubicBezTo>
                <a:cubicBezTo>
                  <a:pt x="3985" y="1477"/>
                  <a:pt x="3997" y="1503"/>
                  <a:pt x="4002" y="1514"/>
                </a:cubicBezTo>
                <a:cubicBezTo>
                  <a:pt x="4006" y="1521"/>
                  <a:pt x="4013" y="1527"/>
                  <a:pt x="4019" y="1533"/>
                </a:cubicBezTo>
                <a:cubicBezTo>
                  <a:pt x="4026" y="1539"/>
                  <a:pt x="4034" y="1545"/>
                  <a:pt x="4037" y="1548"/>
                </a:cubicBezTo>
                <a:cubicBezTo>
                  <a:pt x="4039" y="1551"/>
                  <a:pt x="4043" y="1552"/>
                  <a:pt x="4047" y="1552"/>
                </a:cubicBezTo>
                <a:cubicBezTo>
                  <a:pt x="4056" y="1552"/>
                  <a:pt x="4062" y="1545"/>
                  <a:pt x="4062" y="1536"/>
                </a:cubicBezTo>
                <a:cubicBezTo>
                  <a:pt x="4062" y="1534"/>
                  <a:pt x="4062" y="1531"/>
                  <a:pt x="4060" y="1528"/>
                </a:cubicBezTo>
                <a:cubicBezTo>
                  <a:pt x="4055" y="1519"/>
                  <a:pt x="4046" y="1506"/>
                  <a:pt x="4045" y="1499"/>
                </a:cubicBezTo>
                <a:cubicBezTo>
                  <a:pt x="4044" y="1487"/>
                  <a:pt x="4037" y="1470"/>
                  <a:pt x="4027" y="1452"/>
                </a:cubicBezTo>
                <a:cubicBezTo>
                  <a:pt x="4017" y="1433"/>
                  <a:pt x="4008" y="1428"/>
                  <a:pt x="4003" y="1418"/>
                </a:cubicBezTo>
                <a:cubicBezTo>
                  <a:pt x="3999" y="1410"/>
                  <a:pt x="3989" y="1400"/>
                  <a:pt x="3982" y="1392"/>
                </a:cubicBezTo>
                <a:cubicBezTo>
                  <a:pt x="3985" y="1392"/>
                  <a:pt x="3987" y="1390"/>
                  <a:pt x="3988" y="1389"/>
                </a:cubicBezTo>
                <a:cubicBezTo>
                  <a:pt x="3989" y="1387"/>
                  <a:pt x="3989" y="1386"/>
                  <a:pt x="3989" y="1385"/>
                </a:cubicBezTo>
                <a:cubicBezTo>
                  <a:pt x="3989" y="1382"/>
                  <a:pt x="3991" y="1373"/>
                  <a:pt x="3993" y="1364"/>
                </a:cubicBezTo>
                <a:cubicBezTo>
                  <a:pt x="3996" y="1356"/>
                  <a:pt x="3998" y="1347"/>
                  <a:pt x="3999" y="1339"/>
                </a:cubicBezTo>
                <a:cubicBezTo>
                  <a:pt x="4001" y="1341"/>
                  <a:pt x="4005" y="1344"/>
                  <a:pt x="4010" y="1348"/>
                </a:cubicBezTo>
                <a:cubicBezTo>
                  <a:pt x="4017" y="1354"/>
                  <a:pt x="4024" y="1364"/>
                  <a:pt x="4028" y="1371"/>
                </a:cubicBezTo>
                <a:cubicBezTo>
                  <a:pt x="4033" y="1379"/>
                  <a:pt x="4035" y="1386"/>
                  <a:pt x="4035" y="1386"/>
                </a:cubicBezTo>
                <a:cubicBezTo>
                  <a:pt x="4036" y="1387"/>
                  <a:pt x="4036" y="1387"/>
                  <a:pt x="4036" y="1387"/>
                </a:cubicBezTo>
                <a:cubicBezTo>
                  <a:pt x="4036" y="1387"/>
                  <a:pt x="4040" y="1392"/>
                  <a:pt x="4044" y="1397"/>
                </a:cubicBezTo>
                <a:cubicBezTo>
                  <a:pt x="4049" y="1402"/>
                  <a:pt x="4053" y="1408"/>
                  <a:pt x="4053" y="1410"/>
                </a:cubicBezTo>
                <a:cubicBezTo>
                  <a:pt x="4055" y="1415"/>
                  <a:pt x="4060" y="1417"/>
                  <a:pt x="4063" y="1417"/>
                </a:cubicBezTo>
                <a:cubicBezTo>
                  <a:pt x="4069" y="1417"/>
                  <a:pt x="4074" y="1414"/>
                  <a:pt x="4078" y="1411"/>
                </a:cubicBezTo>
                <a:cubicBezTo>
                  <a:pt x="4083" y="1408"/>
                  <a:pt x="4087" y="1404"/>
                  <a:pt x="4089" y="1399"/>
                </a:cubicBezTo>
                <a:cubicBezTo>
                  <a:pt x="4093" y="1390"/>
                  <a:pt x="4093" y="1389"/>
                  <a:pt x="4101" y="1386"/>
                </a:cubicBezTo>
                <a:cubicBezTo>
                  <a:pt x="4105" y="1385"/>
                  <a:pt x="4111" y="1384"/>
                  <a:pt x="4117" y="1381"/>
                </a:cubicBezTo>
                <a:cubicBezTo>
                  <a:pt x="4123" y="1378"/>
                  <a:pt x="4129" y="1372"/>
                  <a:pt x="4131" y="1363"/>
                </a:cubicBezTo>
                <a:cubicBezTo>
                  <a:pt x="4133" y="1353"/>
                  <a:pt x="4138" y="1341"/>
                  <a:pt x="4138" y="1327"/>
                </a:cubicBezTo>
                <a:cubicBezTo>
                  <a:pt x="4139" y="1319"/>
                  <a:pt x="4136" y="1309"/>
                  <a:pt x="4130" y="1300"/>
                </a:cubicBezTo>
                <a:cubicBezTo>
                  <a:pt x="4115" y="1278"/>
                  <a:pt x="4108" y="1264"/>
                  <a:pt x="4096" y="1252"/>
                </a:cubicBezTo>
                <a:cubicBezTo>
                  <a:pt x="4092" y="1248"/>
                  <a:pt x="4087" y="1239"/>
                  <a:pt x="4083" y="1232"/>
                </a:cubicBezTo>
                <a:cubicBezTo>
                  <a:pt x="4082" y="1228"/>
                  <a:pt x="4080" y="1224"/>
                  <a:pt x="4079" y="1221"/>
                </a:cubicBezTo>
                <a:cubicBezTo>
                  <a:pt x="4086" y="1215"/>
                  <a:pt x="4101" y="1197"/>
                  <a:pt x="4108" y="1190"/>
                </a:cubicBezTo>
                <a:cubicBezTo>
                  <a:pt x="4109" y="1188"/>
                  <a:pt x="4110" y="1188"/>
                  <a:pt x="4111" y="1188"/>
                </a:cubicBezTo>
                <a:cubicBezTo>
                  <a:pt x="4112" y="1188"/>
                  <a:pt x="4115" y="1190"/>
                  <a:pt x="4116" y="1194"/>
                </a:cubicBezTo>
                <a:cubicBezTo>
                  <a:pt x="4116" y="1194"/>
                  <a:pt x="4116" y="1195"/>
                  <a:pt x="4116" y="1195"/>
                </a:cubicBezTo>
                <a:cubicBezTo>
                  <a:pt x="4116" y="1197"/>
                  <a:pt x="4114" y="1201"/>
                  <a:pt x="4111" y="1208"/>
                </a:cubicBezTo>
                <a:cubicBezTo>
                  <a:pt x="4107" y="1214"/>
                  <a:pt x="4103" y="1222"/>
                  <a:pt x="4102" y="1234"/>
                </a:cubicBezTo>
                <a:cubicBezTo>
                  <a:pt x="4102" y="1236"/>
                  <a:pt x="4102" y="1237"/>
                  <a:pt x="4102" y="1239"/>
                </a:cubicBezTo>
                <a:cubicBezTo>
                  <a:pt x="4102" y="1255"/>
                  <a:pt x="4112" y="1266"/>
                  <a:pt x="4123" y="1266"/>
                </a:cubicBezTo>
                <a:cubicBezTo>
                  <a:pt x="4127" y="1266"/>
                  <a:pt x="4131" y="1264"/>
                  <a:pt x="4134" y="1260"/>
                </a:cubicBezTo>
                <a:cubicBezTo>
                  <a:pt x="4136" y="1257"/>
                  <a:pt x="4140" y="1250"/>
                  <a:pt x="4144" y="1244"/>
                </a:cubicBezTo>
                <a:cubicBezTo>
                  <a:pt x="4146" y="1241"/>
                  <a:pt x="4148" y="1238"/>
                  <a:pt x="4149" y="1236"/>
                </a:cubicBezTo>
                <a:cubicBezTo>
                  <a:pt x="4150" y="1233"/>
                  <a:pt x="4152" y="1231"/>
                  <a:pt x="4152" y="1227"/>
                </a:cubicBezTo>
                <a:cubicBezTo>
                  <a:pt x="4152" y="1224"/>
                  <a:pt x="4150" y="1221"/>
                  <a:pt x="4148" y="1220"/>
                </a:cubicBezTo>
                <a:cubicBezTo>
                  <a:pt x="4145" y="1216"/>
                  <a:pt x="4144" y="1218"/>
                  <a:pt x="4142" y="1208"/>
                </a:cubicBezTo>
                <a:cubicBezTo>
                  <a:pt x="4142" y="1207"/>
                  <a:pt x="4142" y="1207"/>
                  <a:pt x="4142" y="1206"/>
                </a:cubicBezTo>
                <a:cubicBezTo>
                  <a:pt x="4142" y="1202"/>
                  <a:pt x="4144" y="1198"/>
                  <a:pt x="4147" y="1195"/>
                </a:cubicBezTo>
                <a:cubicBezTo>
                  <a:pt x="4150" y="1191"/>
                  <a:pt x="4154" y="1190"/>
                  <a:pt x="4154" y="1190"/>
                </a:cubicBezTo>
                <a:cubicBezTo>
                  <a:pt x="4158" y="1192"/>
                  <a:pt x="4160" y="1192"/>
                  <a:pt x="4163" y="1192"/>
                </a:cubicBezTo>
                <a:cubicBezTo>
                  <a:pt x="4178" y="1192"/>
                  <a:pt x="4208" y="1183"/>
                  <a:pt x="4225" y="1172"/>
                </a:cubicBezTo>
                <a:cubicBezTo>
                  <a:pt x="4246" y="1159"/>
                  <a:pt x="4257" y="1133"/>
                  <a:pt x="4266" y="1125"/>
                </a:cubicBezTo>
                <a:cubicBezTo>
                  <a:pt x="4272" y="1120"/>
                  <a:pt x="4284" y="1109"/>
                  <a:pt x="4294" y="1097"/>
                </a:cubicBezTo>
                <a:cubicBezTo>
                  <a:pt x="4305" y="1085"/>
                  <a:pt x="4315" y="1074"/>
                  <a:pt x="4315" y="1061"/>
                </a:cubicBezTo>
                <a:cubicBezTo>
                  <a:pt x="4315" y="1060"/>
                  <a:pt x="4315" y="1059"/>
                  <a:pt x="4315" y="1059"/>
                </a:cubicBezTo>
                <a:cubicBezTo>
                  <a:pt x="4313" y="1044"/>
                  <a:pt x="4317" y="1021"/>
                  <a:pt x="4306" y="998"/>
                </a:cubicBezTo>
                <a:cubicBezTo>
                  <a:pt x="4297" y="978"/>
                  <a:pt x="4285" y="965"/>
                  <a:pt x="4280" y="957"/>
                </a:cubicBezTo>
                <a:cubicBezTo>
                  <a:pt x="4282" y="956"/>
                  <a:pt x="4286" y="954"/>
                  <a:pt x="4290" y="952"/>
                </a:cubicBezTo>
                <a:cubicBezTo>
                  <a:pt x="4297" y="949"/>
                  <a:pt x="4305" y="945"/>
                  <a:pt x="4311" y="939"/>
                </a:cubicBezTo>
                <a:cubicBezTo>
                  <a:pt x="4316" y="934"/>
                  <a:pt x="4318" y="928"/>
                  <a:pt x="4318" y="923"/>
                </a:cubicBezTo>
                <a:cubicBezTo>
                  <a:pt x="4317" y="912"/>
                  <a:pt x="4310" y="905"/>
                  <a:pt x="4301" y="904"/>
                </a:cubicBezTo>
                <a:cubicBezTo>
                  <a:pt x="4301" y="904"/>
                  <a:pt x="4300" y="905"/>
                  <a:pt x="4298" y="905"/>
                </a:cubicBezTo>
                <a:cubicBezTo>
                  <a:pt x="4293" y="906"/>
                  <a:pt x="4281" y="909"/>
                  <a:pt x="4275" y="909"/>
                </a:cubicBezTo>
                <a:cubicBezTo>
                  <a:pt x="4274" y="909"/>
                  <a:pt x="4274" y="909"/>
                  <a:pt x="4273" y="909"/>
                </a:cubicBezTo>
                <a:cubicBezTo>
                  <a:pt x="4272" y="910"/>
                  <a:pt x="4267" y="903"/>
                  <a:pt x="4257" y="893"/>
                </a:cubicBezTo>
                <a:cubicBezTo>
                  <a:pt x="4255" y="892"/>
                  <a:pt x="4255" y="891"/>
                  <a:pt x="4255" y="890"/>
                </a:cubicBezTo>
                <a:cubicBezTo>
                  <a:pt x="4255" y="889"/>
                  <a:pt x="4256" y="887"/>
                  <a:pt x="4257" y="886"/>
                </a:cubicBezTo>
                <a:cubicBezTo>
                  <a:pt x="4258" y="885"/>
                  <a:pt x="4259" y="884"/>
                  <a:pt x="4259" y="884"/>
                </a:cubicBezTo>
                <a:cubicBezTo>
                  <a:pt x="4260" y="884"/>
                  <a:pt x="4260" y="884"/>
                  <a:pt x="4260" y="884"/>
                </a:cubicBezTo>
                <a:cubicBezTo>
                  <a:pt x="4261" y="884"/>
                  <a:pt x="4261" y="884"/>
                  <a:pt x="4262" y="884"/>
                </a:cubicBezTo>
                <a:cubicBezTo>
                  <a:pt x="4269" y="883"/>
                  <a:pt x="4274" y="879"/>
                  <a:pt x="4280" y="874"/>
                </a:cubicBezTo>
                <a:cubicBezTo>
                  <a:pt x="4285" y="869"/>
                  <a:pt x="4291" y="864"/>
                  <a:pt x="4294" y="860"/>
                </a:cubicBezTo>
                <a:cubicBezTo>
                  <a:pt x="4293" y="866"/>
                  <a:pt x="4292" y="871"/>
                  <a:pt x="4292" y="876"/>
                </a:cubicBezTo>
                <a:cubicBezTo>
                  <a:pt x="4292" y="879"/>
                  <a:pt x="4292" y="882"/>
                  <a:pt x="4293" y="885"/>
                </a:cubicBezTo>
                <a:cubicBezTo>
                  <a:pt x="4295" y="888"/>
                  <a:pt x="4298" y="890"/>
                  <a:pt x="4302" y="891"/>
                </a:cubicBezTo>
                <a:cubicBezTo>
                  <a:pt x="4302" y="891"/>
                  <a:pt x="4303" y="891"/>
                  <a:pt x="4304" y="891"/>
                </a:cubicBezTo>
                <a:cubicBezTo>
                  <a:pt x="4313" y="891"/>
                  <a:pt x="4320" y="885"/>
                  <a:pt x="4327" y="880"/>
                </a:cubicBezTo>
                <a:cubicBezTo>
                  <a:pt x="4331" y="877"/>
                  <a:pt x="4334" y="874"/>
                  <a:pt x="4337" y="872"/>
                </a:cubicBezTo>
                <a:cubicBezTo>
                  <a:pt x="4337" y="872"/>
                  <a:pt x="4337" y="872"/>
                  <a:pt x="4337" y="872"/>
                </a:cubicBezTo>
                <a:cubicBezTo>
                  <a:pt x="4339" y="876"/>
                  <a:pt x="4341" y="882"/>
                  <a:pt x="4340" y="886"/>
                </a:cubicBezTo>
                <a:cubicBezTo>
                  <a:pt x="4340" y="888"/>
                  <a:pt x="4340" y="890"/>
                  <a:pt x="4340" y="891"/>
                </a:cubicBezTo>
                <a:cubicBezTo>
                  <a:pt x="4338" y="896"/>
                  <a:pt x="4337" y="902"/>
                  <a:pt x="4337" y="907"/>
                </a:cubicBezTo>
                <a:cubicBezTo>
                  <a:pt x="4337" y="910"/>
                  <a:pt x="4337" y="913"/>
                  <a:pt x="4338" y="915"/>
                </a:cubicBezTo>
                <a:cubicBezTo>
                  <a:pt x="4338" y="918"/>
                  <a:pt x="4341" y="922"/>
                  <a:pt x="4346" y="922"/>
                </a:cubicBezTo>
                <a:cubicBezTo>
                  <a:pt x="4347" y="922"/>
                  <a:pt x="4348" y="922"/>
                  <a:pt x="4348" y="922"/>
                </a:cubicBezTo>
                <a:cubicBezTo>
                  <a:pt x="4354" y="920"/>
                  <a:pt x="4356" y="917"/>
                  <a:pt x="4359" y="914"/>
                </a:cubicBezTo>
                <a:cubicBezTo>
                  <a:pt x="4360" y="914"/>
                  <a:pt x="4361" y="913"/>
                  <a:pt x="4361" y="912"/>
                </a:cubicBezTo>
                <a:cubicBezTo>
                  <a:pt x="4365" y="916"/>
                  <a:pt x="4368" y="920"/>
                  <a:pt x="4368" y="926"/>
                </a:cubicBezTo>
                <a:cubicBezTo>
                  <a:pt x="4368" y="928"/>
                  <a:pt x="4367" y="930"/>
                  <a:pt x="4367" y="932"/>
                </a:cubicBezTo>
                <a:cubicBezTo>
                  <a:pt x="4363" y="942"/>
                  <a:pt x="4356" y="947"/>
                  <a:pt x="4355" y="957"/>
                </a:cubicBezTo>
                <a:cubicBezTo>
                  <a:pt x="4355" y="963"/>
                  <a:pt x="4360" y="968"/>
                  <a:pt x="4365" y="972"/>
                </a:cubicBezTo>
                <a:cubicBezTo>
                  <a:pt x="4371" y="976"/>
                  <a:pt x="4376" y="978"/>
                  <a:pt x="4381" y="978"/>
                </a:cubicBezTo>
                <a:cubicBezTo>
                  <a:pt x="4392" y="978"/>
                  <a:pt x="4397" y="970"/>
                  <a:pt x="4403" y="966"/>
                </a:cubicBezTo>
                <a:cubicBezTo>
                  <a:pt x="4415" y="958"/>
                  <a:pt x="4420" y="938"/>
                  <a:pt x="4421" y="922"/>
                </a:cubicBezTo>
                <a:cubicBezTo>
                  <a:pt x="4420" y="917"/>
                  <a:pt x="4420" y="912"/>
                  <a:pt x="4417" y="908"/>
                </a:cubicBezTo>
                <a:cubicBezTo>
                  <a:pt x="4414" y="902"/>
                  <a:pt x="4409" y="895"/>
                  <a:pt x="4405" y="887"/>
                </a:cubicBezTo>
                <a:cubicBezTo>
                  <a:pt x="4401" y="882"/>
                  <a:pt x="4399" y="877"/>
                  <a:pt x="4398" y="874"/>
                </a:cubicBezTo>
                <a:cubicBezTo>
                  <a:pt x="4400" y="873"/>
                  <a:pt x="4405" y="871"/>
                  <a:pt x="4410" y="869"/>
                </a:cubicBezTo>
                <a:cubicBezTo>
                  <a:pt x="4415" y="867"/>
                  <a:pt x="4422" y="862"/>
                  <a:pt x="4422" y="854"/>
                </a:cubicBezTo>
                <a:cubicBezTo>
                  <a:pt x="4422" y="845"/>
                  <a:pt x="4428" y="838"/>
                  <a:pt x="4436" y="834"/>
                </a:cubicBezTo>
                <a:cubicBezTo>
                  <a:pt x="4441" y="831"/>
                  <a:pt x="4445" y="826"/>
                  <a:pt x="4449" y="822"/>
                </a:cubicBezTo>
                <a:cubicBezTo>
                  <a:pt x="4451" y="821"/>
                  <a:pt x="4452" y="819"/>
                  <a:pt x="4454" y="818"/>
                </a:cubicBezTo>
                <a:cubicBezTo>
                  <a:pt x="4456" y="820"/>
                  <a:pt x="4459" y="821"/>
                  <a:pt x="4462" y="823"/>
                </a:cubicBezTo>
                <a:cubicBezTo>
                  <a:pt x="4467" y="825"/>
                  <a:pt x="4472" y="826"/>
                  <a:pt x="4478" y="826"/>
                </a:cubicBezTo>
                <a:cubicBezTo>
                  <a:pt x="4483" y="826"/>
                  <a:pt x="4489" y="825"/>
                  <a:pt x="4493" y="819"/>
                </a:cubicBezTo>
                <a:cubicBezTo>
                  <a:pt x="4498" y="812"/>
                  <a:pt x="4531" y="779"/>
                  <a:pt x="4550" y="761"/>
                </a:cubicBezTo>
                <a:cubicBezTo>
                  <a:pt x="4571" y="743"/>
                  <a:pt x="4579" y="720"/>
                  <a:pt x="4584" y="699"/>
                </a:cubicBezTo>
                <a:cubicBezTo>
                  <a:pt x="4585" y="693"/>
                  <a:pt x="4587" y="688"/>
                  <a:pt x="4589" y="683"/>
                </a:cubicBezTo>
                <a:cubicBezTo>
                  <a:pt x="4589" y="685"/>
                  <a:pt x="4589" y="687"/>
                  <a:pt x="4589" y="689"/>
                </a:cubicBezTo>
                <a:cubicBezTo>
                  <a:pt x="4589" y="692"/>
                  <a:pt x="4589" y="695"/>
                  <a:pt x="4588" y="699"/>
                </a:cubicBezTo>
                <a:cubicBezTo>
                  <a:pt x="4588" y="703"/>
                  <a:pt x="4588" y="709"/>
                  <a:pt x="4588" y="715"/>
                </a:cubicBezTo>
                <a:cubicBezTo>
                  <a:pt x="4588" y="723"/>
                  <a:pt x="4588" y="732"/>
                  <a:pt x="4589" y="740"/>
                </a:cubicBezTo>
                <a:cubicBezTo>
                  <a:pt x="4589" y="743"/>
                  <a:pt x="4589" y="747"/>
                  <a:pt x="4590" y="750"/>
                </a:cubicBezTo>
                <a:cubicBezTo>
                  <a:pt x="4590" y="752"/>
                  <a:pt x="4590" y="754"/>
                  <a:pt x="4592" y="757"/>
                </a:cubicBezTo>
                <a:cubicBezTo>
                  <a:pt x="4593" y="760"/>
                  <a:pt x="4596" y="763"/>
                  <a:pt x="4600" y="766"/>
                </a:cubicBezTo>
                <a:cubicBezTo>
                  <a:pt x="4603" y="769"/>
                  <a:pt x="4607" y="772"/>
                  <a:pt x="4613" y="772"/>
                </a:cubicBezTo>
                <a:cubicBezTo>
                  <a:pt x="4615" y="772"/>
                  <a:pt x="4617" y="772"/>
                  <a:pt x="4618" y="771"/>
                </a:cubicBezTo>
                <a:cubicBezTo>
                  <a:pt x="4625" y="767"/>
                  <a:pt x="4624" y="762"/>
                  <a:pt x="4624" y="759"/>
                </a:cubicBezTo>
                <a:cubicBezTo>
                  <a:pt x="4624" y="753"/>
                  <a:pt x="4623" y="746"/>
                  <a:pt x="4622" y="740"/>
                </a:cubicBezTo>
                <a:cubicBezTo>
                  <a:pt x="4621" y="734"/>
                  <a:pt x="4619" y="728"/>
                  <a:pt x="4620" y="727"/>
                </a:cubicBezTo>
                <a:cubicBezTo>
                  <a:pt x="4620" y="727"/>
                  <a:pt x="4620" y="727"/>
                  <a:pt x="4620" y="725"/>
                </a:cubicBezTo>
                <a:cubicBezTo>
                  <a:pt x="4622" y="722"/>
                  <a:pt x="4628" y="717"/>
                  <a:pt x="4628" y="717"/>
                </a:cubicBezTo>
                <a:cubicBezTo>
                  <a:pt x="4632" y="716"/>
                  <a:pt x="4634" y="713"/>
                  <a:pt x="4634" y="711"/>
                </a:cubicBezTo>
                <a:cubicBezTo>
                  <a:pt x="4635" y="709"/>
                  <a:pt x="4635" y="707"/>
                  <a:pt x="4635" y="705"/>
                </a:cubicBezTo>
                <a:cubicBezTo>
                  <a:pt x="4635" y="695"/>
                  <a:pt x="4631" y="680"/>
                  <a:pt x="4626" y="671"/>
                </a:cubicBezTo>
                <a:cubicBezTo>
                  <a:pt x="4623" y="666"/>
                  <a:pt x="4620" y="663"/>
                  <a:pt x="4618" y="660"/>
                </a:cubicBezTo>
                <a:cubicBezTo>
                  <a:pt x="4618" y="660"/>
                  <a:pt x="4618" y="660"/>
                  <a:pt x="4618" y="660"/>
                </a:cubicBezTo>
                <a:cubicBezTo>
                  <a:pt x="4619" y="658"/>
                  <a:pt x="4621" y="657"/>
                  <a:pt x="4622" y="655"/>
                </a:cubicBezTo>
                <a:cubicBezTo>
                  <a:pt x="4624" y="651"/>
                  <a:pt x="4626" y="648"/>
                  <a:pt x="4626" y="643"/>
                </a:cubicBezTo>
                <a:cubicBezTo>
                  <a:pt x="4626" y="641"/>
                  <a:pt x="4625" y="638"/>
                  <a:pt x="4623" y="636"/>
                </a:cubicBezTo>
                <a:cubicBezTo>
                  <a:pt x="4622" y="635"/>
                  <a:pt x="4622" y="633"/>
                  <a:pt x="4621" y="631"/>
                </a:cubicBezTo>
                <a:cubicBezTo>
                  <a:pt x="4621" y="629"/>
                  <a:pt x="4617" y="623"/>
                  <a:pt x="4611" y="623"/>
                </a:cubicBezTo>
                <a:cubicBezTo>
                  <a:pt x="4609" y="623"/>
                  <a:pt x="4608" y="624"/>
                  <a:pt x="4606" y="624"/>
                </a:cubicBezTo>
                <a:cubicBezTo>
                  <a:pt x="4606" y="625"/>
                  <a:pt x="4599" y="624"/>
                  <a:pt x="4594" y="625"/>
                </a:cubicBezTo>
                <a:cubicBezTo>
                  <a:pt x="4592" y="626"/>
                  <a:pt x="4589" y="626"/>
                  <a:pt x="4587" y="628"/>
                </a:cubicBezTo>
                <a:cubicBezTo>
                  <a:pt x="4583" y="620"/>
                  <a:pt x="4576" y="615"/>
                  <a:pt x="4567" y="615"/>
                </a:cubicBezTo>
                <a:cubicBezTo>
                  <a:pt x="4566" y="615"/>
                  <a:pt x="4565" y="615"/>
                  <a:pt x="4564" y="615"/>
                </a:cubicBezTo>
                <a:cubicBezTo>
                  <a:pt x="4551" y="617"/>
                  <a:pt x="4545" y="624"/>
                  <a:pt x="4538" y="624"/>
                </a:cubicBezTo>
                <a:cubicBezTo>
                  <a:pt x="4538" y="623"/>
                  <a:pt x="4538" y="622"/>
                  <a:pt x="4538" y="621"/>
                </a:cubicBezTo>
                <a:cubicBezTo>
                  <a:pt x="4538" y="619"/>
                  <a:pt x="4538" y="616"/>
                  <a:pt x="4538" y="613"/>
                </a:cubicBezTo>
                <a:cubicBezTo>
                  <a:pt x="4538" y="612"/>
                  <a:pt x="4538" y="610"/>
                  <a:pt x="4537" y="608"/>
                </a:cubicBezTo>
                <a:cubicBezTo>
                  <a:pt x="4537" y="606"/>
                  <a:pt x="4533" y="603"/>
                  <a:pt x="4530" y="603"/>
                </a:cubicBezTo>
                <a:cubicBezTo>
                  <a:pt x="4525" y="603"/>
                  <a:pt x="4524" y="605"/>
                  <a:pt x="4522" y="606"/>
                </a:cubicBezTo>
                <a:cubicBezTo>
                  <a:pt x="4520" y="609"/>
                  <a:pt x="4517" y="611"/>
                  <a:pt x="4515" y="613"/>
                </a:cubicBezTo>
                <a:cubicBezTo>
                  <a:pt x="4514" y="613"/>
                  <a:pt x="4514" y="614"/>
                  <a:pt x="4513" y="614"/>
                </a:cubicBezTo>
                <a:cubicBezTo>
                  <a:pt x="4513" y="614"/>
                  <a:pt x="4514" y="613"/>
                  <a:pt x="4515" y="612"/>
                </a:cubicBezTo>
                <a:cubicBezTo>
                  <a:pt x="4520" y="606"/>
                  <a:pt x="4534" y="598"/>
                  <a:pt x="4546" y="594"/>
                </a:cubicBezTo>
                <a:cubicBezTo>
                  <a:pt x="4557" y="589"/>
                  <a:pt x="4569" y="576"/>
                  <a:pt x="4581" y="564"/>
                </a:cubicBezTo>
                <a:cubicBezTo>
                  <a:pt x="4587" y="558"/>
                  <a:pt x="4592" y="553"/>
                  <a:pt x="4597" y="549"/>
                </a:cubicBezTo>
                <a:cubicBezTo>
                  <a:pt x="4601" y="544"/>
                  <a:pt x="4605" y="542"/>
                  <a:pt x="4605" y="542"/>
                </a:cubicBezTo>
                <a:cubicBezTo>
                  <a:pt x="4607" y="542"/>
                  <a:pt x="4609" y="542"/>
                  <a:pt x="4611" y="542"/>
                </a:cubicBezTo>
                <a:cubicBezTo>
                  <a:pt x="4623" y="542"/>
                  <a:pt x="4643" y="544"/>
                  <a:pt x="4663" y="544"/>
                </a:cubicBezTo>
                <a:cubicBezTo>
                  <a:pt x="4667" y="544"/>
                  <a:pt x="4671" y="544"/>
                  <a:pt x="4675" y="544"/>
                </a:cubicBezTo>
                <a:cubicBezTo>
                  <a:pt x="4697" y="543"/>
                  <a:pt x="4710" y="534"/>
                  <a:pt x="4713" y="534"/>
                </a:cubicBezTo>
                <a:cubicBezTo>
                  <a:pt x="4714" y="535"/>
                  <a:pt x="4714" y="534"/>
                  <a:pt x="4715" y="535"/>
                </a:cubicBezTo>
                <a:cubicBezTo>
                  <a:pt x="4724" y="543"/>
                  <a:pt x="4740" y="551"/>
                  <a:pt x="4754" y="552"/>
                </a:cubicBezTo>
                <a:cubicBezTo>
                  <a:pt x="4755" y="552"/>
                  <a:pt x="4756" y="551"/>
                  <a:pt x="4758" y="551"/>
                </a:cubicBezTo>
                <a:cubicBezTo>
                  <a:pt x="4763" y="551"/>
                  <a:pt x="4766" y="551"/>
                  <a:pt x="4770" y="548"/>
                </a:cubicBezTo>
                <a:cubicBezTo>
                  <a:pt x="4773" y="545"/>
                  <a:pt x="4776" y="542"/>
                  <a:pt x="4784" y="535"/>
                </a:cubicBezTo>
                <a:cubicBezTo>
                  <a:pt x="4801" y="521"/>
                  <a:pt x="4817" y="514"/>
                  <a:pt x="4827" y="500"/>
                </a:cubicBezTo>
                <a:cubicBezTo>
                  <a:pt x="4831" y="494"/>
                  <a:pt x="4843" y="488"/>
                  <a:pt x="4848" y="488"/>
                </a:cubicBezTo>
                <a:cubicBezTo>
                  <a:pt x="4848" y="488"/>
                  <a:pt x="4848" y="488"/>
                  <a:pt x="4849" y="488"/>
                </a:cubicBezTo>
                <a:cubicBezTo>
                  <a:pt x="4849" y="490"/>
                  <a:pt x="4849" y="492"/>
                  <a:pt x="4849" y="494"/>
                </a:cubicBezTo>
                <a:cubicBezTo>
                  <a:pt x="4849" y="496"/>
                  <a:pt x="4849" y="497"/>
                  <a:pt x="4849" y="499"/>
                </a:cubicBezTo>
                <a:cubicBezTo>
                  <a:pt x="4849" y="503"/>
                  <a:pt x="4849" y="506"/>
                  <a:pt x="4850" y="510"/>
                </a:cubicBezTo>
                <a:cubicBezTo>
                  <a:pt x="4852" y="515"/>
                  <a:pt x="4857" y="518"/>
                  <a:pt x="4862" y="518"/>
                </a:cubicBezTo>
                <a:cubicBezTo>
                  <a:pt x="4863" y="518"/>
                  <a:pt x="4864" y="517"/>
                  <a:pt x="4865" y="517"/>
                </a:cubicBezTo>
                <a:cubicBezTo>
                  <a:pt x="4861" y="521"/>
                  <a:pt x="4857" y="523"/>
                  <a:pt x="4855" y="525"/>
                </a:cubicBezTo>
                <a:cubicBezTo>
                  <a:pt x="4850" y="528"/>
                  <a:pt x="4840" y="532"/>
                  <a:pt x="4829" y="537"/>
                </a:cubicBezTo>
                <a:cubicBezTo>
                  <a:pt x="4818" y="542"/>
                  <a:pt x="4807" y="548"/>
                  <a:pt x="4799" y="559"/>
                </a:cubicBezTo>
                <a:cubicBezTo>
                  <a:pt x="4789" y="574"/>
                  <a:pt x="4780" y="583"/>
                  <a:pt x="4780" y="601"/>
                </a:cubicBezTo>
                <a:cubicBezTo>
                  <a:pt x="4780" y="603"/>
                  <a:pt x="4780" y="604"/>
                  <a:pt x="4780" y="606"/>
                </a:cubicBezTo>
                <a:cubicBezTo>
                  <a:pt x="4781" y="624"/>
                  <a:pt x="4795" y="643"/>
                  <a:pt x="4795" y="656"/>
                </a:cubicBezTo>
                <a:cubicBezTo>
                  <a:pt x="4795" y="659"/>
                  <a:pt x="4794" y="662"/>
                  <a:pt x="4793" y="664"/>
                </a:cubicBezTo>
                <a:cubicBezTo>
                  <a:pt x="4782" y="683"/>
                  <a:pt x="4779" y="708"/>
                  <a:pt x="4779" y="709"/>
                </a:cubicBezTo>
                <a:cubicBezTo>
                  <a:pt x="4778" y="712"/>
                  <a:pt x="4780" y="715"/>
                  <a:pt x="4783" y="716"/>
                </a:cubicBezTo>
                <a:cubicBezTo>
                  <a:pt x="4786" y="717"/>
                  <a:pt x="4789" y="716"/>
                  <a:pt x="4791" y="713"/>
                </a:cubicBezTo>
                <a:cubicBezTo>
                  <a:pt x="4791" y="713"/>
                  <a:pt x="4794" y="707"/>
                  <a:pt x="4800" y="699"/>
                </a:cubicBezTo>
                <a:cubicBezTo>
                  <a:pt x="4806" y="691"/>
                  <a:pt x="4815" y="681"/>
                  <a:pt x="4825" y="673"/>
                </a:cubicBezTo>
                <a:cubicBezTo>
                  <a:pt x="4847" y="656"/>
                  <a:pt x="4859" y="633"/>
                  <a:pt x="4866" y="626"/>
                </a:cubicBezTo>
                <a:cubicBezTo>
                  <a:pt x="4868" y="623"/>
                  <a:pt x="4874" y="620"/>
                  <a:pt x="4881" y="618"/>
                </a:cubicBezTo>
                <a:cubicBezTo>
                  <a:pt x="4885" y="616"/>
                  <a:pt x="4888" y="615"/>
                  <a:pt x="4891" y="612"/>
                </a:cubicBezTo>
                <a:cubicBezTo>
                  <a:pt x="4894" y="610"/>
                  <a:pt x="4897" y="606"/>
                  <a:pt x="4897" y="601"/>
                </a:cubicBezTo>
                <a:cubicBezTo>
                  <a:pt x="4897" y="593"/>
                  <a:pt x="4903" y="580"/>
                  <a:pt x="4907" y="567"/>
                </a:cubicBezTo>
                <a:cubicBezTo>
                  <a:pt x="4907" y="565"/>
                  <a:pt x="4908" y="563"/>
                  <a:pt x="4908" y="561"/>
                </a:cubicBezTo>
                <a:cubicBezTo>
                  <a:pt x="4908" y="557"/>
                  <a:pt x="4906" y="554"/>
                  <a:pt x="4905" y="552"/>
                </a:cubicBezTo>
                <a:cubicBezTo>
                  <a:pt x="4904" y="551"/>
                  <a:pt x="4904" y="551"/>
                  <a:pt x="4904" y="550"/>
                </a:cubicBezTo>
                <a:close/>
                <a:moveTo>
                  <a:pt x="3083" y="424"/>
                </a:moveTo>
                <a:cubicBezTo>
                  <a:pt x="3093" y="424"/>
                  <a:pt x="3104" y="423"/>
                  <a:pt x="3116" y="418"/>
                </a:cubicBezTo>
                <a:cubicBezTo>
                  <a:pt x="3114" y="423"/>
                  <a:pt x="3114" y="427"/>
                  <a:pt x="3114" y="431"/>
                </a:cubicBezTo>
                <a:cubicBezTo>
                  <a:pt x="3114" y="432"/>
                  <a:pt x="3114" y="433"/>
                  <a:pt x="3114" y="435"/>
                </a:cubicBezTo>
                <a:cubicBezTo>
                  <a:pt x="3114" y="436"/>
                  <a:pt x="3114" y="438"/>
                  <a:pt x="3114" y="439"/>
                </a:cubicBezTo>
                <a:cubicBezTo>
                  <a:pt x="3110" y="440"/>
                  <a:pt x="3108" y="442"/>
                  <a:pt x="3106" y="441"/>
                </a:cubicBezTo>
                <a:cubicBezTo>
                  <a:pt x="3104" y="441"/>
                  <a:pt x="3102" y="441"/>
                  <a:pt x="3096" y="437"/>
                </a:cubicBezTo>
                <a:cubicBezTo>
                  <a:pt x="3090" y="432"/>
                  <a:pt x="3086" y="430"/>
                  <a:pt x="3081" y="430"/>
                </a:cubicBezTo>
                <a:cubicBezTo>
                  <a:pt x="3078" y="430"/>
                  <a:pt x="3074" y="432"/>
                  <a:pt x="3073" y="433"/>
                </a:cubicBezTo>
                <a:cubicBezTo>
                  <a:pt x="3072" y="435"/>
                  <a:pt x="3071" y="435"/>
                  <a:pt x="3071" y="435"/>
                </a:cubicBezTo>
                <a:cubicBezTo>
                  <a:pt x="3070" y="437"/>
                  <a:pt x="3062" y="441"/>
                  <a:pt x="3059" y="442"/>
                </a:cubicBezTo>
                <a:cubicBezTo>
                  <a:pt x="3059" y="442"/>
                  <a:pt x="3059" y="441"/>
                  <a:pt x="3059" y="441"/>
                </a:cubicBezTo>
                <a:cubicBezTo>
                  <a:pt x="3059" y="439"/>
                  <a:pt x="3059" y="436"/>
                  <a:pt x="3059" y="434"/>
                </a:cubicBezTo>
                <a:cubicBezTo>
                  <a:pt x="3059" y="433"/>
                  <a:pt x="3059" y="433"/>
                  <a:pt x="3059" y="433"/>
                </a:cubicBezTo>
                <a:cubicBezTo>
                  <a:pt x="3059" y="429"/>
                  <a:pt x="3059" y="424"/>
                  <a:pt x="3056" y="419"/>
                </a:cubicBezTo>
                <a:cubicBezTo>
                  <a:pt x="3064" y="422"/>
                  <a:pt x="3073" y="424"/>
                  <a:pt x="3083" y="424"/>
                </a:cubicBezTo>
                <a:close/>
                <a:moveTo>
                  <a:pt x="2992" y="503"/>
                </a:moveTo>
                <a:cubicBezTo>
                  <a:pt x="2993" y="499"/>
                  <a:pt x="2993" y="500"/>
                  <a:pt x="2996" y="499"/>
                </a:cubicBezTo>
                <a:cubicBezTo>
                  <a:pt x="2999" y="499"/>
                  <a:pt x="3004" y="502"/>
                  <a:pt x="3008" y="505"/>
                </a:cubicBezTo>
                <a:cubicBezTo>
                  <a:pt x="3010" y="506"/>
                  <a:pt x="3012" y="508"/>
                  <a:pt x="3013" y="510"/>
                </a:cubicBezTo>
                <a:cubicBezTo>
                  <a:pt x="3014" y="511"/>
                  <a:pt x="3014" y="512"/>
                  <a:pt x="3014" y="512"/>
                </a:cubicBezTo>
                <a:cubicBezTo>
                  <a:pt x="3014" y="512"/>
                  <a:pt x="3014" y="512"/>
                  <a:pt x="3014" y="513"/>
                </a:cubicBezTo>
                <a:cubicBezTo>
                  <a:pt x="3013" y="513"/>
                  <a:pt x="3012" y="513"/>
                  <a:pt x="3010" y="513"/>
                </a:cubicBezTo>
                <a:cubicBezTo>
                  <a:pt x="3007" y="513"/>
                  <a:pt x="3001" y="512"/>
                  <a:pt x="2997" y="509"/>
                </a:cubicBezTo>
                <a:cubicBezTo>
                  <a:pt x="2993" y="507"/>
                  <a:pt x="2991" y="504"/>
                  <a:pt x="2992" y="503"/>
                </a:cubicBezTo>
                <a:cubicBezTo>
                  <a:pt x="2992" y="503"/>
                  <a:pt x="2992" y="503"/>
                  <a:pt x="2992" y="503"/>
                </a:cubicBezTo>
                <a:cubicBezTo>
                  <a:pt x="2986" y="501"/>
                  <a:pt x="2986" y="501"/>
                  <a:pt x="2986" y="501"/>
                </a:cubicBezTo>
                <a:lnTo>
                  <a:pt x="2992" y="503"/>
                </a:lnTo>
                <a:close/>
                <a:moveTo>
                  <a:pt x="2958" y="806"/>
                </a:moveTo>
                <a:cubicBezTo>
                  <a:pt x="2967" y="798"/>
                  <a:pt x="2975" y="783"/>
                  <a:pt x="2983" y="768"/>
                </a:cubicBezTo>
                <a:cubicBezTo>
                  <a:pt x="2988" y="758"/>
                  <a:pt x="2993" y="757"/>
                  <a:pt x="2996" y="757"/>
                </a:cubicBezTo>
                <a:cubicBezTo>
                  <a:pt x="2997" y="757"/>
                  <a:pt x="2998" y="757"/>
                  <a:pt x="2998" y="757"/>
                </a:cubicBezTo>
                <a:cubicBezTo>
                  <a:pt x="3000" y="758"/>
                  <a:pt x="3005" y="765"/>
                  <a:pt x="3008" y="771"/>
                </a:cubicBezTo>
                <a:cubicBezTo>
                  <a:pt x="3012" y="778"/>
                  <a:pt x="3016" y="786"/>
                  <a:pt x="3018" y="790"/>
                </a:cubicBezTo>
                <a:cubicBezTo>
                  <a:pt x="3019" y="794"/>
                  <a:pt x="3024" y="798"/>
                  <a:pt x="3028" y="797"/>
                </a:cubicBezTo>
                <a:cubicBezTo>
                  <a:pt x="3033" y="797"/>
                  <a:pt x="3037" y="795"/>
                  <a:pt x="3040" y="792"/>
                </a:cubicBezTo>
                <a:cubicBezTo>
                  <a:pt x="3044" y="790"/>
                  <a:pt x="3047" y="788"/>
                  <a:pt x="3048" y="787"/>
                </a:cubicBezTo>
                <a:cubicBezTo>
                  <a:pt x="3055" y="783"/>
                  <a:pt x="3062" y="774"/>
                  <a:pt x="3064" y="764"/>
                </a:cubicBezTo>
                <a:cubicBezTo>
                  <a:pt x="3064" y="763"/>
                  <a:pt x="3065" y="761"/>
                  <a:pt x="3069" y="760"/>
                </a:cubicBezTo>
                <a:cubicBezTo>
                  <a:pt x="3071" y="759"/>
                  <a:pt x="3073" y="758"/>
                  <a:pt x="3077" y="758"/>
                </a:cubicBezTo>
                <a:cubicBezTo>
                  <a:pt x="3075" y="758"/>
                  <a:pt x="3074" y="759"/>
                  <a:pt x="3073" y="759"/>
                </a:cubicBezTo>
                <a:cubicBezTo>
                  <a:pt x="3071" y="760"/>
                  <a:pt x="3069" y="761"/>
                  <a:pt x="3068" y="762"/>
                </a:cubicBezTo>
                <a:cubicBezTo>
                  <a:pt x="3066" y="764"/>
                  <a:pt x="3064" y="766"/>
                  <a:pt x="3064" y="769"/>
                </a:cubicBezTo>
                <a:cubicBezTo>
                  <a:pt x="3065" y="775"/>
                  <a:pt x="3068" y="777"/>
                  <a:pt x="3071" y="780"/>
                </a:cubicBezTo>
                <a:cubicBezTo>
                  <a:pt x="3074" y="782"/>
                  <a:pt x="3079" y="784"/>
                  <a:pt x="3084" y="786"/>
                </a:cubicBezTo>
                <a:cubicBezTo>
                  <a:pt x="3096" y="791"/>
                  <a:pt x="3110" y="807"/>
                  <a:pt x="3127" y="818"/>
                </a:cubicBezTo>
                <a:cubicBezTo>
                  <a:pt x="3135" y="823"/>
                  <a:pt x="3138" y="831"/>
                  <a:pt x="3138" y="836"/>
                </a:cubicBezTo>
                <a:cubicBezTo>
                  <a:pt x="3138" y="840"/>
                  <a:pt x="3137" y="840"/>
                  <a:pt x="3137" y="840"/>
                </a:cubicBezTo>
                <a:cubicBezTo>
                  <a:pt x="3137" y="840"/>
                  <a:pt x="3137" y="840"/>
                  <a:pt x="3137" y="840"/>
                </a:cubicBezTo>
                <a:cubicBezTo>
                  <a:pt x="3130" y="842"/>
                  <a:pt x="3109" y="845"/>
                  <a:pt x="3096" y="845"/>
                </a:cubicBezTo>
                <a:cubicBezTo>
                  <a:pt x="3094" y="845"/>
                  <a:pt x="3091" y="845"/>
                  <a:pt x="3089" y="844"/>
                </a:cubicBezTo>
                <a:cubicBezTo>
                  <a:pt x="3082" y="844"/>
                  <a:pt x="3068" y="831"/>
                  <a:pt x="3049" y="827"/>
                </a:cubicBezTo>
                <a:cubicBezTo>
                  <a:pt x="3044" y="826"/>
                  <a:pt x="3039" y="825"/>
                  <a:pt x="3034" y="825"/>
                </a:cubicBezTo>
                <a:cubicBezTo>
                  <a:pt x="3021" y="826"/>
                  <a:pt x="3008" y="828"/>
                  <a:pt x="3001" y="839"/>
                </a:cubicBezTo>
                <a:cubicBezTo>
                  <a:pt x="3000" y="840"/>
                  <a:pt x="2995" y="842"/>
                  <a:pt x="2987" y="842"/>
                </a:cubicBezTo>
                <a:cubicBezTo>
                  <a:pt x="2981" y="842"/>
                  <a:pt x="2974" y="841"/>
                  <a:pt x="2968" y="841"/>
                </a:cubicBezTo>
                <a:cubicBezTo>
                  <a:pt x="2962" y="842"/>
                  <a:pt x="2957" y="845"/>
                  <a:pt x="2952" y="847"/>
                </a:cubicBezTo>
                <a:cubicBezTo>
                  <a:pt x="2953" y="844"/>
                  <a:pt x="2954" y="840"/>
                  <a:pt x="2954" y="836"/>
                </a:cubicBezTo>
                <a:cubicBezTo>
                  <a:pt x="2953" y="832"/>
                  <a:pt x="2954" y="826"/>
                  <a:pt x="2948" y="822"/>
                </a:cubicBezTo>
                <a:cubicBezTo>
                  <a:pt x="2948" y="819"/>
                  <a:pt x="2954" y="808"/>
                  <a:pt x="2958" y="806"/>
                </a:cubicBezTo>
                <a:close/>
                <a:moveTo>
                  <a:pt x="2852" y="459"/>
                </a:moveTo>
                <a:cubicBezTo>
                  <a:pt x="2860" y="449"/>
                  <a:pt x="2863" y="441"/>
                  <a:pt x="2863" y="434"/>
                </a:cubicBezTo>
                <a:cubicBezTo>
                  <a:pt x="2863" y="431"/>
                  <a:pt x="2862" y="428"/>
                  <a:pt x="2862" y="427"/>
                </a:cubicBezTo>
                <a:cubicBezTo>
                  <a:pt x="2863" y="427"/>
                  <a:pt x="2864" y="426"/>
                  <a:pt x="2866" y="426"/>
                </a:cubicBezTo>
                <a:cubicBezTo>
                  <a:pt x="2874" y="426"/>
                  <a:pt x="2883" y="425"/>
                  <a:pt x="2890" y="425"/>
                </a:cubicBezTo>
                <a:cubicBezTo>
                  <a:pt x="2894" y="425"/>
                  <a:pt x="2898" y="425"/>
                  <a:pt x="2900" y="426"/>
                </a:cubicBezTo>
                <a:cubicBezTo>
                  <a:pt x="2897" y="429"/>
                  <a:pt x="2891" y="434"/>
                  <a:pt x="2884" y="439"/>
                </a:cubicBezTo>
                <a:cubicBezTo>
                  <a:pt x="2875" y="446"/>
                  <a:pt x="2864" y="453"/>
                  <a:pt x="2856" y="457"/>
                </a:cubicBezTo>
                <a:cubicBezTo>
                  <a:pt x="2854" y="458"/>
                  <a:pt x="2853" y="459"/>
                  <a:pt x="2851" y="460"/>
                </a:cubicBezTo>
                <a:cubicBezTo>
                  <a:pt x="2851" y="460"/>
                  <a:pt x="2852" y="460"/>
                  <a:pt x="2852" y="459"/>
                </a:cubicBezTo>
                <a:close/>
                <a:moveTo>
                  <a:pt x="2686" y="556"/>
                </a:moveTo>
                <a:cubicBezTo>
                  <a:pt x="2686" y="555"/>
                  <a:pt x="2689" y="551"/>
                  <a:pt x="2692" y="547"/>
                </a:cubicBezTo>
                <a:cubicBezTo>
                  <a:pt x="2693" y="546"/>
                  <a:pt x="2694" y="545"/>
                  <a:pt x="2695" y="544"/>
                </a:cubicBezTo>
                <a:cubicBezTo>
                  <a:pt x="2696" y="551"/>
                  <a:pt x="2698" y="557"/>
                  <a:pt x="2701" y="564"/>
                </a:cubicBezTo>
                <a:cubicBezTo>
                  <a:pt x="2704" y="571"/>
                  <a:pt x="2706" y="578"/>
                  <a:pt x="2706" y="581"/>
                </a:cubicBezTo>
                <a:cubicBezTo>
                  <a:pt x="2706" y="581"/>
                  <a:pt x="2706" y="581"/>
                  <a:pt x="2706" y="581"/>
                </a:cubicBezTo>
                <a:cubicBezTo>
                  <a:pt x="2705" y="584"/>
                  <a:pt x="2704" y="587"/>
                  <a:pt x="2704" y="589"/>
                </a:cubicBezTo>
                <a:cubicBezTo>
                  <a:pt x="2704" y="593"/>
                  <a:pt x="2705" y="597"/>
                  <a:pt x="2707" y="600"/>
                </a:cubicBezTo>
                <a:cubicBezTo>
                  <a:pt x="2710" y="604"/>
                  <a:pt x="2714" y="606"/>
                  <a:pt x="2718" y="606"/>
                </a:cubicBezTo>
                <a:cubicBezTo>
                  <a:pt x="2719" y="606"/>
                  <a:pt x="2720" y="606"/>
                  <a:pt x="2721" y="606"/>
                </a:cubicBezTo>
                <a:cubicBezTo>
                  <a:pt x="2731" y="604"/>
                  <a:pt x="2776" y="592"/>
                  <a:pt x="2776" y="592"/>
                </a:cubicBezTo>
                <a:cubicBezTo>
                  <a:pt x="2777" y="592"/>
                  <a:pt x="2777" y="592"/>
                  <a:pt x="2777" y="592"/>
                </a:cubicBezTo>
                <a:cubicBezTo>
                  <a:pt x="2777" y="591"/>
                  <a:pt x="2792" y="585"/>
                  <a:pt x="2793" y="570"/>
                </a:cubicBezTo>
                <a:cubicBezTo>
                  <a:pt x="2793" y="568"/>
                  <a:pt x="2793" y="567"/>
                  <a:pt x="2793" y="566"/>
                </a:cubicBezTo>
                <a:cubicBezTo>
                  <a:pt x="2793" y="565"/>
                  <a:pt x="2793" y="565"/>
                  <a:pt x="2793" y="565"/>
                </a:cubicBezTo>
                <a:cubicBezTo>
                  <a:pt x="2793" y="562"/>
                  <a:pt x="2796" y="556"/>
                  <a:pt x="2800" y="551"/>
                </a:cubicBezTo>
                <a:cubicBezTo>
                  <a:pt x="2804" y="546"/>
                  <a:pt x="2809" y="542"/>
                  <a:pt x="2811" y="539"/>
                </a:cubicBezTo>
                <a:cubicBezTo>
                  <a:pt x="2814" y="535"/>
                  <a:pt x="2821" y="527"/>
                  <a:pt x="2822" y="516"/>
                </a:cubicBezTo>
                <a:cubicBezTo>
                  <a:pt x="2822" y="510"/>
                  <a:pt x="2817" y="503"/>
                  <a:pt x="2810" y="501"/>
                </a:cubicBezTo>
                <a:cubicBezTo>
                  <a:pt x="2804" y="499"/>
                  <a:pt x="2800" y="497"/>
                  <a:pt x="2797" y="496"/>
                </a:cubicBezTo>
                <a:cubicBezTo>
                  <a:pt x="2796" y="495"/>
                  <a:pt x="2795" y="495"/>
                  <a:pt x="2795" y="494"/>
                </a:cubicBezTo>
                <a:cubicBezTo>
                  <a:pt x="2795" y="494"/>
                  <a:pt x="2795" y="494"/>
                  <a:pt x="2796" y="493"/>
                </a:cubicBezTo>
                <a:cubicBezTo>
                  <a:pt x="2797" y="491"/>
                  <a:pt x="2798" y="489"/>
                  <a:pt x="2801" y="486"/>
                </a:cubicBezTo>
                <a:cubicBezTo>
                  <a:pt x="2808" y="479"/>
                  <a:pt x="2812" y="479"/>
                  <a:pt x="2821" y="478"/>
                </a:cubicBezTo>
                <a:cubicBezTo>
                  <a:pt x="2828" y="477"/>
                  <a:pt x="2836" y="475"/>
                  <a:pt x="2845" y="466"/>
                </a:cubicBezTo>
                <a:cubicBezTo>
                  <a:pt x="2842" y="471"/>
                  <a:pt x="2840" y="477"/>
                  <a:pt x="2841" y="482"/>
                </a:cubicBezTo>
                <a:cubicBezTo>
                  <a:pt x="2841" y="489"/>
                  <a:pt x="2843" y="495"/>
                  <a:pt x="2846" y="500"/>
                </a:cubicBezTo>
                <a:cubicBezTo>
                  <a:pt x="2848" y="503"/>
                  <a:pt x="2851" y="509"/>
                  <a:pt x="2853" y="515"/>
                </a:cubicBezTo>
                <a:cubicBezTo>
                  <a:pt x="2855" y="519"/>
                  <a:pt x="2856" y="522"/>
                  <a:pt x="2859" y="524"/>
                </a:cubicBezTo>
                <a:cubicBezTo>
                  <a:pt x="2861" y="527"/>
                  <a:pt x="2865" y="530"/>
                  <a:pt x="2869" y="530"/>
                </a:cubicBezTo>
                <a:cubicBezTo>
                  <a:pt x="2871" y="530"/>
                  <a:pt x="2872" y="529"/>
                  <a:pt x="2873" y="529"/>
                </a:cubicBezTo>
                <a:cubicBezTo>
                  <a:pt x="2885" y="526"/>
                  <a:pt x="2897" y="517"/>
                  <a:pt x="2906" y="517"/>
                </a:cubicBezTo>
                <a:cubicBezTo>
                  <a:pt x="2906" y="517"/>
                  <a:pt x="2907" y="517"/>
                  <a:pt x="2907" y="517"/>
                </a:cubicBezTo>
                <a:cubicBezTo>
                  <a:pt x="2910" y="518"/>
                  <a:pt x="2913" y="518"/>
                  <a:pt x="2917" y="518"/>
                </a:cubicBezTo>
                <a:cubicBezTo>
                  <a:pt x="2928" y="518"/>
                  <a:pt x="2943" y="516"/>
                  <a:pt x="2947" y="516"/>
                </a:cubicBezTo>
                <a:cubicBezTo>
                  <a:pt x="2949" y="517"/>
                  <a:pt x="2951" y="520"/>
                  <a:pt x="2953" y="522"/>
                </a:cubicBezTo>
                <a:cubicBezTo>
                  <a:pt x="2954" y="524"/>
                  <a:pt x="2955" y="526"/>
                  <a:pt x="2956" y="528"/>
                </a:cubicBezTo>
                <a:cubicBezTo>
                  <a:pt x="2948" y="529"/>
                  <a:pt x="2936" y="528"/>
                  <a:pt x="2916" y="530"/>
                </a:cubicBezTo>
                <a:cubicBezTo>
                  <a:pt x="2906" y="530"/>
                  <a:pt x="2895" y="531"/>
                  <a:pt x="2886" y="531"/>
                </a:cubicBezTo>
                <a:cubicBezTo>
                  <a:pt x="2882" y="532"/>
                  <a:pt x="2878" y="532"/>
                  <a:pt x="2875" y="533"/>
                </a:cubicBezTo>
                <a:cubicBezTo>
                  <a:pt x="2873" y="534"/>
                  <a:pt x="2872" y="534"/>
                  <a:pt x="2870" y="535"/>
                </a:cubicBezTo>
                <a:cubicBezTo>
                  <a:pt x="2869" y="536"/>
                  <a:pt x="2866" y="538"/>
                  <a:pt x="2866" y="542"/>
                </a:cubicBezTo>
                <a:cubicBezTo>
                  <a:pt x="2866" y="546"/>
                  <a:pt x="2868" y="547"/>
                  <a:pt x="2869" y="548"/>
                </a:cubicBezTo>
                <a:cubicBezTo>
                  <a:pt x="2872" y="551"/>
                  <a:pt x="2877" y="554"/>
                  <a:pt x="2881" y="557"/>
                </a:cubicBezTo>
                <a:cubicBezTo>
                  <a:pt x="2883" y="558"/>
                  <a:pt x="2884" y="559"/>
                  <a:pt x="2885" y="560"/>
                </a:cubicBezTo>
                <a:cubicBezTo>
                  <a:pt x="2884" y="560"/>
                  <a:pt x="2884" y="560"/>
                  <a:pt x="2883" y="560"/>
                </a:cubicBezTo>
                <a:cubicBezTo>
                  <a:pt x="2878" y="561"/>
                  <a:pt x="2870" y="556"/>
                  <a:pt x="2860" y="555"/>
                </a:cubicBezTo>
                <a:cubicBezTo>
                  <a:pt x="2859" y="555"/>
                  <a:pt x="2858" y="555"/>
                  <a:pt x="2858" y="555"/>
                </a:cubicBezTo>
                <a:cubicBezTo>
                  <a:pt x="2848" y="555"/>
                  <a:pt x="2842" y="562"/>
                  <a:pt x="2838" y="569"/>
                </a:cubicBezTo>
                <a:cubicBezTo>
                  <a:pt x="2834" y="576"/>
                  <a:pt x="2831" y="584"/>
                  <a:pt x="2830" y="590"/>
                </a:cubicBezTo>
                <a:cubicBezTo>
                  <a:pt x="2829" y="593"/>
                  <a:pt x="2828" y="597"/>
                  <a:pt x="2828" y="600"/>
                </a:cubicBezTo>
                <a:cubicBezTo>
                  <a:pt x="2828" y="603"/>
                  <a:pt x="2829" y="607"/>
                  <a:pt x="2829" y="610"/>
                </a:cubicBezTo>
                <a:cubicBezTo>
                  <a:pt x="2829" y="611"/>
                  <a:pt x="2829" y="611"/>
                  <a:pt x="2829" y="612"/>
                </a:cubicBezTo>
                <a:cubicBezTo>
                  <a:pt x="2828" y="612"/>
                  <a:pt x="2827" y="611"/>
                  <a:pt x="2826" y="611"/>
                </a:cubicBezTo>
                <a:cubicBezTo>
                  <a:pt x="2814" y="606"/>
                  <a:pt x="2804" y="604"/>
                  <a:pt x="2796" y="604"/>
                </a:cubicBezTo>
                <a:cubicBezTo>
                  <a:pt x="2791" y="604"/>
                  <a:pt x="2787" y="605"/>
                  <a:pt x="2783" y="607"/>
                </a:cubicBezTo>
                <a:cubicBezTo>
                  <a:pt x="2780" y="609"/>
                  <a:pt x="2765" y="615"/>
                  <a:pt x="2753" y="620"/>
                </a:cubicBezTo>
                <a:cubicBezTo>
                  <a:pt x="2751" y="620"/>
                  <a:pt x="2750" y="620"/>
                  <a:pt x="2750" y="620"/>
                </a:cubicBezTo>
                <a:cubicBezTo>
                  <a:pt x="2749" y="620"/>
                  <a:pt x="2744" y="612"/>
                  <a:pt x="2733" y="612"/>
                </a:cubicBezTo>
                <a:cubicBezTo>
                  <a:pt x="2732" y="612"/>
                  <a:pt x="2732" y="612"/>
                  <a:pt x="2731" y="612"/>
                </a:cubicBezTo>
                <a:cubicBezTo>
                  <a:pt x="2716" y="612"/>
                  <a:pt x="2716" y="612"/>
                  <a:pt x="2715" y="612"/>
                </a:cubicBezTo>
                <a:cubicBezTo>
                  <a:pt x="2715" y="612"/>
                  <a:pt x="2715" y="612"/>
                  <a:pt x="2715" y="612"/>
                </a:cubicBezTo>
                <a:cubicBezTo>
                  <a:pt x="2708" y="613"/>
                  <a:pt x="2708" y="613"/>
                  <a:pt x="2708" y="613"/>
                </a:cubicBezTo>
                <a:cubicBezTo>
                  <a:pt x="2705" y="611"/>
                  <a:pt x="2702" y="606"/>
                  <a:pt x="2701" y="600"/>
                </a:cubicBezTo>
                <a:cubicBezTo>
                  <a:pt x="2701" y="599"/>
                  <a:pt x="2701" y="598"/>
                  <a:pt x="2701" y="597"/>
                </a:cubicBezTo>
                <a:cubicBezTo>
                  <a:pt x="2701" y="592"/>
                  <a:pt x="2702" y="585"/>
                  <a:pt x="2703" y="579"/>
                </a:cubicBezTo>
                <a:cubicBezTo>
                  <a:pt x="2703" y="576"/>
                  <a:pt x="2702" y="570"/>
                  <a:pt x="2696" y="567"/>
                </a:cubicBezTo>
                <a:cubicBezTo>
                  <a:pt x="2693" y="566"/>
                  <a:pt x="2691" y="565"/>
                  <a:pt x="2688" y="565"/>
                </a:cubicBezTo>
                <a:cubicBezTo>
                  <a:pt x="2684" y="565"/>
                  <a:pt x="2681" y="566"/>
                  <a:pt x="2677" y="567"/>
                </a:cubicBezTo>
                <a:cubicBezTo>
                  <a:pt x="2681" y="565"/>
                  <a:pt x="2685" y="562"/>
                  <a:pt x="2686" y="556"/>
                </a:cubicBezTo>
                <a:close/>
                <a:moveTo>
                  <a:pt x="2812" y="857"/>
                </a:moveTo>
                <a:cubicBezTo>
                  <a:pt x="2810" y="856"/>
                  <a:pt x="2788" y="838"/>
                  <a:pt x="2778" y="833"/>
                </a:cubicBezTo>
                <a:cubicBezTo>
                  <a:pt x="2770" y="829"/>
                  <a:pt x="2756" y="820"/>
                  <a:pt x="2750" y="808"/>
                </a:cubicBezTo>
                <a:cubicBezTo>
                  <a:pt x="2745" y="799"/>
                  <a:pt x="2738" y="794"/>
                  <a:pt x="2733" y="790"/>
                </a:cubicBezTo>
                <a:cubicBezTo>
                  <a:pt x="2728" y="786"/>
                  <a:pt x="2725" y="784"/>
                  <a:pt x="2726" y="780"/>
                </a:cubicBezTo>
                <a:cubicBezTo>
                  <a:pt x="2726" y="780"/>
                  <a:pt x="2726" y="780"/>
                  <a:pt x="2726" y="779"/>
                </a:cubicBezTo>
                <a:cubicBezTo>
                  <a:pt x="2726" y="778"/>
                  <a:pt x="2726" y="778"/>
                  <a:pt x="2726" y="777"/>
                </a:cubicBezTo>
                <a:cubicBezTo>
                  <a:pt x="2726" y="777"/>
                  <a:pt x="2726" y="777"/>
                  <a:pt x="2726" y="777"/>
                </a:cubicBezTo>
                <a:cubicBezTo>
                  <a:pt x="2726" y="777"/>
                  <a:pt x="2726" y="777"/>
                  <a:pt x="2726" y="777"/>
                </a:cubicBezTo>
                <a:cubicBezTo>
                  <a:pt x="2729" y="777"/>
                  <a:pt x="2738" y="782"/>
                  <a:pt x="2742" y="789"/>
                </a:cubicBezTo>
                <a:cubicBezTo>
                  <a:pt x="2753" y="802"/>
                  <a:pt x="2778" y="818"/>
                  <a:pt x="2785" y="827"/>
                </a:cubicBezTo>
                <a:cubicBezTo>
                  <a:pt x="2796" y="839"/>
                  <a:pt x="2808" y="843"/>
                  <a:pt x="2810" y="852"/>
                </a:cubicBezTo>
                <a:cubicBezTo>
                  <a:pt x="2810" y="854"/>
                  <a:pt x="2811" y="856"/>
                  <a:pt x="2812" y="857"/>
                </a:cubicBezTo>
                <a:close/>
                <a:moveTo>
                  <a:pt x="2560" y="687"/>
                </a:moveTo>
                <a:cubicBezTo>
                  <a:pt x="2560" y="687"/>
                  <a:pt x="2560" y="687"/>
                  <a:pt x="2559" y="688"/>
                </a:cubicBezTo>
                <a:cubicBezTo>
                  <a:pt x="2558" y="690"/>
                  <a:pt x="2558" y="691"/>
                  <a:pt x="2555" y="691"/>
                </a:cubicBezTo>
                <a:cubicBezTo>
                  <a:pt x="2554" y="692"/>
                  <a:pt x="2553" y="692"/>
                  <a:pt x="2552" y="692"/>
                </a:cubicBezTo>
                <a:cubicBezTo>
                  <a:pt x="2555" y="691"/>
                  <a:pt x="2557" y="689"/>
                  <a:pt x="2560" y="687"/>
                </a:cubicBezTo>
                <a:close/>
                <a:moveTo>
                  <a:pt x="3020" y="1585"/>
                </a:moveTo>
                <a:cubicBezTo>
                  <a:pt x="3018" y="1589"/>
                  <a:pt x="3016" y="1593"/>
                  <a:pt x="3013" y="1595"/>
                </a:cubicBezTo>
                <a:cubicBezTo>
                  <a:pt x="3012" y="1596"/>
                  <a:pt x="3011" y="1597"/>
                  <a:pt x="3011" y="1597"/>
                </a:cubicBezTo>
                <a:cubicBezTo>
                  <a:pt x="3011" y="1597"/>
                  <a:pt x="3010" y="1597"/>
                  <a:pt x="3010" y="1597"/>
                </a:cubicBezTo>
                <a:cubicBezTo>
                  <a:pt x="3010" y="1597"/>
                  <a:pt x="3009" y="1596"/>
                  <a:pt x="3009" y="1594"/>
                </a:cubicBezTo>
                <a:cubicBezTo>
                  <a:pt x="3008" y="1591"/>
                  <a:pt x="3008" y="1587"/>
                  <a:pt x="3008" y="1583"/>
                </a:cubicBezTo>
                <a:cubicBezTo>
                  <a:pt x="3008" y="1575"/>
                  <a:pt x="3010" y="1564"/>
                  <a:pt x="3011" y="1562"/>
                </a:cubicBezTo>
                <a:cubicBezTo>
                  <a:pt x="3011" y="1562"/>
                  <a:pt x="3011" y="1562"/>
                  <a:pt x="3011" y="1562"/>
                </a:cubicBezTo>
                <a:cubicBezTo>
                  <a:pt x="3013" y="1561"/>
                  <a:pt x="3018" y="1559"/>
                  <a:pt x="3022" y="1559"/>
                </a:cubicBezTo>
                <a:cubicBezTo>
                  <a:pt x="3022" y="1559"/>
                  <a:pt x="3022" y="1559"/>
                  <a:pt x="3023" y="1559"/>
                </a:cubicBezTo>
                <a:cubicBezTo>
                  <a:pt x="3025" y="1559"/>
                  <a:pt x="3026" y="1559"/>
                  <a:pt x="3027" y="1560"/>
                </a:cubicBezTo>
                <a:cubicBezTo>
                  <a:pt x="3028" y="1560"/>
                  <a:pt x="3028" y="1560"/>
                  <a:pt x="3028" y="1560"/>
                </a:cubicBezTo>
                <a:cubicBezTo>
                  <a:pt x="3028" y="1561"/>
                  <a:pt x="3028" y="1561"/>
                  <a:pt x="3028" y="1562"/>
                </a:cubicBezTo>
                <a:cubicBezTo>
                  <a:pt x="3028" y="1568"/>
                  <a:pt x="3025" y="1578"/>
                  <a:pt x="3020" y="1585"/>
                </a:cubicBezTo>
                <a:close/>
                <a:moveTo>
                  <a:pt x="3025" y="1016"/>
                </a:moveTo>
                <a:cubicBezTo>
                  <a:pt x="3024" y="1017"/>
                  <a:pt x="3024" y="1017"/>
                  <a:pt x="3024" y="1017"/>
                </a:cubicBezTo>
                <a:cubicBezTo>
                  <a:pt x="3024" y="1017"/>
                  <a:pt x="3024" y="1018"/>
                  <a:pt x="3021" y="1018"/>
                </a:cubicBezTo>
                <a:cubicBezTo>
                  <a:pt x="3017" y="1018"/>
                  <a:pt x="3013" y="1018"/>
                  <a:pt x="3009" y="1019"/>
                </a:cubicBezTo>
                <a:cubicBezTo>
                  <a:pt x="3005" y="1014"/>
                  <a:pt x="3000" y="1009"/>
                  <a:pt x="2992" y="1009"/>
                </a:cubicBezTo>
                <a:cubicBezTo>
                  <a:pt x="2991" y="1009"/>
                  <a:pt x="2989" y="1009"/>
                  <a:pt x="2987" y="1009"/>
                </a:cubicBezTo>
                <a:cubicBezTo>
                  <a:pt x="2980" y="1012"/>
                  <a:pt x="2971" y="1013"/>
                  <a:pt x="2961" y="1016"/>
                </a:cubicBezTo>
                <a:cubicBezTo>
                  <a:pt x="2962" y="1015"/>
                  <a:pt x="2962" y="1015"/>
                  <a:pt x="2962" y="1014"/>
                </a:cubicBezTo>
                <a:cubicBezTo>
                  <a:pt x="2962" y="1012"/>
                  <a:pt x="2961" y="1011"/>
                  <a:pt x="2960" y="1009"/>
                </a:cubicBezTo>
                <a:cubicBezTo>
                  <a:pt x="2957" y="1004"/>
                  <a:pt x="2952" y="1003"/>
                  <a:pt x="2947" y="1002"/>
                </a:cubicBezTo>
                <a:cubicBezTo>
                  <a:pt x="2942" y="1001"/>
                  <a:pt x="2936" y="1001"/>
                  <a:pt x="2930" y="1001"/>
                </a:cubicBezTo>
                <a:cubicBezTo>
                  <a:pt x="2921" y="1001"/>
                  <a:pt x="2911" y="1002"/>
                  <a:pt x="2904" y="1002"/>
                </a:cubicBezTo>
                <a:cubicBezTo>
                  <a:pt x="2892" y="1002"/>
                  <a:pt x="2879" y="991"/>
                  <a:pt x="2864" y="987"/>
                </a:cubicBezTo>
                <a:cubicBezTo>
                  <a:pt x="2863" y="987"/>
                  <a:pt x="2861" y="987"/>
                  <a:pt x="2860" y="987"/>
                </a:cubicBezTo>
                <a:cubicBezTo>
                  <a:pt x="2851" y="987"/>
                  <a:pt x="2844" y="992"/>
                  <a:pt x="2837" y="998"/>
                </a:cubicBezTo>
                <a:cubicBezTo>
                  <a:pt x="2830" y="1004"/>
                  <a:pt x="2823" y="1012"/>
                  <a:pt x="2817" y="1019"/>
                </a:cubicBezTo>
                <a:cubicBezTo>
                  <a:pt x="2813" y="1024"/>
                  <a:pt x="2811" y="1024"/>
                  <a:pt x="2808" y="1024"/>
                </a:cubicBezTo>
                <a:cubicBezTo>
                  <a:pt x="2805" y="1025"/>
                  <a:pt x="2799" y="1021"/>
                  <a:pt x="2790" y="1021"/>
                </a:cubicBezTo>
                <a:cubicBezTo>
                  <a:pt x="2788" y="1021"/>
                  <a:pt x="2780" y="1017"/>
                  <a:pt x="2774" y="1012"/>
                </a:cubicBezTo>
                <a:cubicBezTo>
                  <a:pt x="2768" y="1008"/>
                  <a:pt x="2763" y="1003"/>
                  <a:pt x="2763" y="1003"/>
                </a:cubicBezTo>
                <a:cubicBezTo>
                  <a:pt x="2761" y="1002"/>
                  <a:pt x="2761" y="1002"/>
                  <a:pt x="2761" y="1002"/>
                </a:cubicBezTo>
                <a:cubicBezTo>
                  <a:pt x="2761" y="1002"/>
                  <a:pt x="2756" y="1000"/>
                  <a:pt x="2749" y="997"/>
                </a:cubicBezTo>
                <a:cubicBezTo>
                  <a:pt x="2743" y="994"/>
                  <a:pt x="2735" y="992"/>
                  <a:pt x="2729" y="991"/>
                </a:cubicBezTo>
                <a:cubicBezTo>
                  <a:pt x="2729" y="991"/>
                  <a:pt x="2727" y="991"/>
                  <a:pt x="2725" y="989"/>
                </a:cubicBezTo>
                <a:cubicBezTo>
                  <a:pt x="2721" y="987"/>
                  <a:pt x="2716" y="983"/>
                  <a:pt x="2712" y="980"/>
                </a:cubicBezTo>
                <a:cubicBezTo>
                  <a:pt x="2710" y="978"/>
                  <a:pt x="2708" y="976"/>
                  <a:pt x="2706" y="975"/>
                </a:cubicBezTo>
                <a:cubicBezTo>
                  <a:pt x="2704" y="974"/>
                  <a:pt x="2702" y="973"/>
                  <a:pt x="2699" y="972"/>
                </a:cubicBezTo>
                <a:cubicBezTo>
                  <a:pt x="2698" y="972"/>
                  <a:pt x="2696" y="971"/>
                  <a:pt x="2695" y="969"/>
                </a:cubicBezTo>
                <a:cubicBezTo>
                  <a:pt x="2693" y="968"/>
                  <a:pt x="2693" y="966"/>
                  <a:pt x="2693" y="965"/>
                </a:cubicBezTo>
                <a:cubicBezTo>
                  <a:pt x="2693" y="965"/>
                  <a:pt x="2693" y="965"/>
                  <a:pt x="2693" y="965"/>
                </a:cubicBezTo>
                <a:cubicBezTo>
                  <a:pt x="2695" y="964"/>
                  <a:pt x="2697" y="964"/>
                  <a:pt x="2700" y="964"/>
                </a:cubicBezTo>
                <a:cubicBezTo>
                  <a:pt x="2702" y="963"/>
                  <a:pt x="2705" y="963"/>
                  <a:pt x="2707" y="960"/>
                </a:cubicBezTo>
                <a:cubicBezTo>
                  <a:pt x="2709" y="958"/>
                  <a:pt x="2710" y="955"/>
                  <a:pt x="2710" y="952"/>
                </a:cubicBezTo>
                <a:cubicBezTo>
                  <a:pt x="2710" y="947"/>
                  <a:pt x="2709" y="941"/>
                  <a:pt x="2706" y="931"/>
                </a:cubicBezTo>
                <a:cubicBezTo>
                  <a:pt x="2700" y="910"/>
                  <a:pt x="2686" y="902"/>
                  <a:pt x="2674" y="902"/>
                </a:cubicBezTo>
                <a:cubicBezTo>
                  <a:pt x="2666" y="902"/>
                  <a:pt x="2660" y="905"/>
                  <a:pt x="2656" y="907"/>
                </a:cubicBezTo>
                <a:cubicBezTo>
                  <a:pt x="2656" y="907"/>
                  <a:pt x="2656" y="907"/>
                  <a:pt x="2655" y="907"/>
                </a:cubicBezTo>
                <a:cubicBezTo>
                  <a:pt x="2648" y="909"/>
                  <a:pt x="2627" y="909"/>
                  <a:pt x="2610" y="909"/>
                </a:cubicBezTo>
                <a:cubicBezTo>
                  <a:pt x="2597" y="909"/>
                  <a:pt x="2586" y="909"/>
                  <a:pt x="2584" y="909"/>
                </a:cubicBezTo>
                <a:cubicBezTo>
                  <a:pt x="2581" y="909"/>
                  <a:pt x="2578" y="910"/>
                  <a:pt x="2573" y="912"/>
                </a:cubicBezTo>
                <a:cubicBezTo>
                  <a:pt x="2560" y="916"/>
                  <a:pt x="2539" y="926"/>
                  <a:pt x="2530" y="930"/>
                </a:cubicBezTo>
                <a:cubicBezTo>
                  <a:pt x="2519" y="936"/>
                  <a:pt x="2501" y="943"/>
                  <a:pt x="2494" y="946"/>
                </a:cubicBezTo>
                <a:cubicBezTo>
                  <a:pt x="2494" y="946"/>
                  <a:pt x="2494" y="946"/>
                  <a:pt x="2493" y="946"/>
                </a:cubicBezTo>
                <a:cubicBezTo>
                  <a:pt x="2489" y="946"/>
                  <a:pt x="2479" y="944"/>
                  <a:pt x="2469" y="944"/>
                </a:cubicBezTo>
                <a:cubicBezTo>
                  <a:pt x="2470" y="942"/>
                  <a:pt x="2472" y="939"/>
                  <a:pt x="2473" y="936"/>
                </a:cubicBezTo>
                <a:cubicBezTo>
                  <a:pt x="2474" y="935"/>
                  <a:pt x="2474" y="933"/>
                  <a:pt x="2475" y="932"/>
                </a:cubicBezTo>
                <a:cubicBezTo>
                  <a:pt x="2478" y="933"/>
                  <a:pt x="2480" y="934"/>
                  <a:pt x="2483" y="934"/>
                </a:cubicBezTo>
                <a:cubicBezTo>
                  <a:pt x="2492" y="934"/>
                  <a:pt x="2502" y="930"/>
                  <a:pt x="2509" y="929"/>
                </a:cubicBezTo>
                <a:cubicBezTo>
                  <a:pt x="2517" y="928"/>
                  <a:pt x="2522" y="922"/>
                  <a:pt x="2527" y="918"/>
                </a:cubicBezTo>
                <a:cubicBezTo>
                  <a:pt x="2531" y="913"/>
                  <a:pt x="2535" y="908"/>
                  <a:pt x="2540" y="905"/>
                </a:cubicBezTo>
                <a:cubicBezTo>
                  <a:pt x="2542" y="903"/>
                  <a:pt x="2544" y="902"/>
                  <a:pt x="2546" y="900"/>
                </a:cubicBezTo>
                <a:cubicBezTo>
                  <a:pt x="2547" y="898"/>
                  <a:pt x="2549" y="896"/>
                  <a:pt x="2549" y="893"/>
                </a:cubicBezTo>
                <a:cubicBezTo>
                  <a:pt x="2549" y="889"/>
                  <a:pt x="2547" y="887"/>
                  <a:pt x="2546" y="885"/>
                </a:cubicBezTo>
                <a:cubicBezTo>
                  <a:pt x="2545" y="884"/>
                  <a:pt x="2544" y="882"/>
                  <a:pt x="2543" y="881"/>
                </a:cubicBezTo>
                <a:cubicBezTo>
                  <a:pt x="2543" y="880"/>
                  <a:pt x="2543" y="880"/>
                  <a:pt x="2543" y="880"/>
                </a:cubicBezTo>
                <a:cubicBezTo>
                  <a:pt x="2543" y="880"/>
                  <a:pt x="2545" y="876"/>
                  <a:pt x="2549" y="872"/>
                </a:cubicBezTo>
                <a:cubicBezTo>
                  <a:pt x="2553" y="868"/>
                  <a:pt x="2558" y="863"/>
                  <a:pt x="2562" y="858"/>
                </a:cubicBezTo>
                <a:cubicBezTo>
                  <a:pt x="2564" y="855"/>
                  <a:pt x="2568" y="855"/>
                  <a:pt x="2574" y="854"/>
                </a:cubicBezTo>
                <a:cubicBezTo>
                  <a:pt x="2577" y="854"/>
                  <a:pt x="2580" y="853"/>
                  <a:pt x="2583" y="852"/>
                </a:cubicBezTo>
                <a:cubicBezTo>
                  <a:pt x="2587" y="850"/>
                  <a:pt x="2590" y="847"/>
                  <a:pt x="2592" y="842"/>
                </a:cubicBezTo>
                <a:cubicBezTo>
                  <a:pt x="2594" y="836"/>
                  <a:pt x="2595" y="828"/>
                  <a:pt x="2596" y="823"/>
                </a:cubicBezTo>
                <a:cubicBezTo>
                  <a:pt x="2597" y="820"/>
                  <a:pt x="2598" y="817"/>
                  <a:pt x="2599" y="816"/>
                </a:cubicBezTo>
                <a:cubicBezTo>
                  <a:pt x="2599" y="816"/>
                  <a:pt x="2599" y="816"/>
                  <a:pt x="2599" y="816"/>
                </a:cubicBezTo>
                <a:cubicBezTo>
                  <a:pt x="2608" y="817"/>
                  <a:pt x="2621" y="825"/>
                  <a:pt x="2632" y="825"/>
                </a:cubicBezTo>
                <a:cubicBezTo>
                  <a:pt x="2640" y="824"/>
                  <a:pt x="2646" y="820"/>
                  <a:pt x="2653" y="815"/>
                </a:cubicBezTo>
                <a:cubicBezTo>
                  <a:pt x="2659" y="811"/>
                  <a:pt x="2666" y="806"/>
                  <a:pt x="2667" y="805"/>
                </a:cubicBezTo>
                <a:cubicBezTo>
                  <a:pt x="2667" y="805"/>
                  <a:pt x="2667" y="805"/>
                  <a:pt x="2667" y="805"/>
                </a:cubicBezTo>
                <a:cubicBezTo>
                  <a:pt x="2667" y="805"/>
                  <a:pt x="2667" y="805"/>
                  <a:pt x="2667" y="805"/>
                </a:cubicBezTo>
                <a:cubicBezTo>
                  <a:pt x="2668" y="805"/>
                  <a:pt x="2669" y="804"/>
                  <a:pt x="2670" y="804"/>
                </a:cubicBezTo>
                <a:cubicBezTo>
                  <a:pt x="2673" y="804"/>
                  <a:pt x="2677" y="805"/>
                  <a:pt x="2679" y="807"/>
                </a:cubicBezTo>
                <a:cubicBezTo>
                  <a:pt x="2681" y="808"/>
                  <a:pt x="2683" y="810"/>
                  <a:pt x="2683" y="812"/>
                </a:cubicBezTo>
                <a:cubicBezTo>
                  <a:pt x="2685" y="822"/>
                  <a:pt x="2692" y="829"/>
                  <a:pt x="2698" y="836"/>
                </a:cubicBezTo>
                <a:cubicBezTo>
                  <a:pt x="2705" y="842"/>
                  <a:pt x="2711" y="847"/>
                  <a:pt x="2715" y="849"/>
                </a:cubicBezTo>
                <a:cubicBezTo>
                  <a:pt x="2718" y="851"/>
                  <a:pt x="2727" y="854"/>
                  <a:pt x="2736" y="858"/>
                </a:cubicBezTo>
                <a:cubicBezTo>
                  <a:pt x="2741" y="860"/>
                  <a:pt x="2745" y="862"/>
                  <a:pt x="2749" y="864"/>
                </a:cubicBezTo>
                <a:cubicBezTo>
                  <a:pt x="2753" y="866"/>
                  <a:pt x="2755" y="867"/>
                  <a:pt x="2755" y="867"/>
                </a:cubicBezTo>
                <a:cubicBezTo>
                  <a:pt x="2758" y="870"/>
                  <a:pt x="2766" y="883"/>
                  <a:pt x="2768" y="893"/>
                </a:cubicBezTo>
                <a:cubicBezTo>
                  <a:pt x="2770" y="900"/>
                  <a:pt x="2773" y="907"/>
                  <a:pt x="2781" y="907"/>
                </a:cubicBezTo>
                <a:cubicBezTo>
                  <a:pt x="2789" y="907"/>
                  <a:pt x="2792" y="900"/>
                  <a:pt x="2793" y="894"/>
                </a:cubicBezTo>
                <a:cubicBezTo>
                  <a:pt x="2793" y="893"/>
                  <a:pt x="2793" y="892"/>
                  <a:pt x="2793" y="891"/>
                </a:cubicBezTo>
                <a:cubicBezTo>
                  <a:pt x="2793" y="884"/>
                  <a:pt x="2792" y="877"/>
                  <a:pt x="2791" y="872"/>
                </a:cubicBezTo>
                <a:cubicBezTo>
                  <a:pt x="2792" y="872"/>
                  <a:pt x="2792" y="872"/>
                  <a:pt x="2793" y="872"/>
                </a:cubicBezTo>
                <a:cubicBezTo>
                  <a:pt x="2802" y="872"/>
                  <a:pt x="2810" y="869"/>
                  <a:pt x="2810" y="868"/>
                </a:cubicBezTo>
                <a:cubicBezTo>
                  <a:pt x="2812" y="868"/>
                  <a:pt x="2814" y="866"/>
                  <a:pt x="2814" y="863"/>
                </a:cubicBezTo>
                <a:cubicBezTo>
                  <a:pt x="2814" y="863"/>
                  <a:pt x="2814" y="863"/>
                  <a:pt x="2814" y="863"/>
                </a:cubicBezTo>
                <a:cubicBezTo>
                  <a:pt x="2819" y="874"/>
                  <a:pt x="2827" y="884"/>
                  <a:pt x="2829" y="888"/>
                </a:cubicBezTo>
                <a:cubicBezTo>
                  <a:pt x="2830" y="890"/>
                  <a:pt x="2834" y="900"/>
                  <a:pt x="2838" y="909"/>
                </a:cubicBezTo>
                <a:cubicBezTo>
                  <a:pt x="2842" y="919"/>
                  <a:pt x="2846" y="929"/>
                  <a:pt x="2848" y="933"/>
                </a:cubicBezTo>
                <a:cubicBezTo>
                  <a:pt x="2850" y="937"/>
                  <a:pt x="2855" y="940"/>
                  <a:pt x="2859" y="939"/>
                </a:cubicBezTo>
                <a:cubicBezTo>
                  <a:pt x="2868" y="939"/>
                  <a:pt x="2875" y="932"/>
                  <a:pt x="2881" y="927"/>
                </a:cubicBezTo>
                <a:cubicBezTo>
                  <a:pt x="2883" y="925"/>
                  <a:pt x="2887" y="923"/>
                  <a:pt x="2891" y="920"/>
                </a:cubicBezTo>
                <a:cubicBezTo>
                  <a:pt x="2896" y="916"/>
                  <a:pt x="2900" y="911"/>
                  <a:pt x="2901" y="903"/>
                </a:cubicBezTo>
                <a:cubicBezTo>
                  <a:pt x="2901" y="902"/>
                  <a:pt x="2901" y="901"/>
                  <a:pt x="2901" y="901"/>
                </a:cubicBezTo>
                <a:cubicBezTo>
                  <a:pt x="2901" y="892"/>
                  <a:pt x="2896" y="886"/>
                  <a:pt x="2891" y="882"/>
                </a:cubicBezTo>
                <a:cubicBezTo>
                  <a:pt x="2889" y="879"/>
                  <a:pt x="2886" y="877"/>
                  <a:pt x="2884" y="876"/>
                </a:cubicBezTo>
                <a:cubicBezTo>
                  <a:pt x="2885" y="875"/>
                  <a:pt x="2886" y="875"/>
                  <a:pt x="2887" y="874"/>
                </a:cubicBezTo>
                <a:cubicBezTo>
                  <a:pt x="2891" y="872"/>
                  <a:pt x="2895" y="870"/>
                  <a:pt x="2898" y="867"/>
                </a:cubicBezTo>
                <a:cubicBezTo>
                  <a:pt x="2901" y="863"/>
                  <a:pt x="2908" y="859"/>
                  <a:pt x="2910" y="858"/>
                </a:cubicBezTo>
                <a:cubicBezTo>
                  <a:pt x="2910" y="858"/>
                  <a:pt x="2910" y="858"/>
                  <a:pt x="2910" y="858"/>
                </a:cubicBezTo>
                <a:cubicBezTo>
                  <a:pt x="2911" y="860"/>
                  <a:pt x="2912" y="871"/>
                  <a:pt x="2913" y="882"/>
                </a:cubicBezTo>
                <a:cubicBezTo>
                  <a:pt x="2913" y="887"/>
                  <a:pt x="2913" y="892"/>
                  <a:pt x="2913" y="896"/>
                </a:cubicBezTo>
                <a:cubicBezTo>
                  <a:pt x="2913" y="901"/>
                  <a:pt x="2913" y="904"/>
                  <a:pt x="2914" y="908"/>
                </a:cubicBezTo>
                <a:cubicBezTo>
                  <a:pt x="2917" y="912"/>
                  <a:pt x="2919" y="913"/>
                  <a:pt x="2922" y="916"/>
                </a:cubicBezTo>
                <a:cubicBezTo>
                  <a:pt x="2927" y="918"/>
                  <a:pt x="2933" y="921"/>
                  <a:pt x="2938" y="924"/>
                </a:cubicBezTo>
                <a:cubicBezTo>
                  <a:pt x="2943" y="927"/>
                  <a:pt x="2947" y="930"/>
                  <a:pt x="2947" y="931"/>
                </a:cubicBezTo>
                <a:cubicBezTo>
                  <a:pt x="2954" y="939"/>
                  <a:pt x="2965" y="941"/>
                  <a:pt x="2974" y="942"/>
                </a:cubicBezTo>
                <a:cubicBezTo>
                  <a:pt x="2978" y="941"/>
                  <a:pt x="2982" y="942"/>
                  <a:pt x="2986" y="938"/>
                </a:cubicBezTo>
                <a:cubicBezTo>
                  <a:pt x="2986" y="938"/>
                  <a:pt x="2986" y="938"/>
                  <a:pt x="2986" y="938"/>
                </a:cubicBezTo>
                <a:cubicBezTo>
                  <a:pt x="2991" y="938"/>
                  <a:pt x="3004" y="942"/>
                  <a:pt x="3008" y="944"/>
                </a:cubicBezTo>
                <a:cubicBezTo>
                  <a:pt x="3010" y="944"/>
                  <a:pt x="3011" y="944"/>
                  <a:pt x="3013" y="944"/>
                </a:cubicBezTo>
                <a:cubicBezTo>
                  <a:pt x="3021" y="944"/>
                  <a:pt x="3033" y="940"/>
                  <a:pt x="3041" y="938"/>
                </a:cubicBezTo>
                <a:cubicBezTo>
                  <a:pt x="3045" y="936"/>
                  <a:pt x="3049" y="935"/>
                  <a:pt x="3052" y="934"/>
                </a:cubicBezTo>
                <a:cubicBezTo>
                  <a:pt x="3052" y="934"/>
                  <a:pt x="3052" y="935"/>
                  <a:pt x="3052" y="936"/>
                </a:cubicBezTo>
                <a:cubicBezTo>
                  <a:pt x="3052" y="937"/>
                  <a:pt x="3052" y="938"/>
                  <a:pt x="3052" y="939"/>
                </a:cubicBezTo>
                <a:cubicBezTo>
                  <a:pt x="3051" y="957"/>
                  <a:pt x="3046" y="986"/>
                  <a:pt x="3036" y="998"/>
                </a:cubicBezTo>
                <a:cubicBezTo>
                  <a:pt x="3029" y="1006"/>
                  <a:pt x="3027" y="1013"/>
                  <a:pt x="3025" y="1016"/>
                </a:cubicBezTo>
                <a:close/>
                <a:moveTo>
                  <a:pt x="3150" y="1315"/>
                </a:moveTo>
                <a:cubicBezTo>
                  <a:pt x="3147" y="1311"/>
                  <a:pt x="3146" y="1309"/>
                  <a:pt x="3141" y="1306"/>
                </a:cubicBezTo>
                <a:cubicBezTo>
                  <a:pt x="3141" y="1306"/>
                  <a:pt x="3141" y="1306"/>
                  <a:pt x="3141" y="1306"/>
                </a:cubicBezTo>
                <a:cubicBezTo>
                  <a:pt x="3140" y="1306"/>
                  <a:pt x="3135" y="1301"/>
                  <a:pt x="3131" y="1295"/>
                </a:cubicBezTo>
                <a:cubicBezTo>
                  <a:pt x="3126" y="1289"/>
                  <a:pt x="3122" y="1281"/>
                  <a:pt x="3119" y="1274"/>
                </a:cubicBezTo>
                <a:cubicBezTo>
                  <a:pt x="3113" y="1256"/>
                  <a:pt x="3104" y="1233"/>
                  <a:pt x="3094" y="1219"/>
                </a:cubicBezTo>
                <a:cubicBezTo>
                  <a:pt x="3085" y="1208"/>
                  <a:pt x="3079" y="1177"/>
                  <a:pt x="3069" y="1155"/>
                </a:cubicBezTo>
                <a:cubicBezTo>
                  <a:pt x="3059" y="1135"/>
                  <a:pt x="3051" y="1109"/>
                  <a:pt x="3042" y="1089"/>
                </a:cubicBezTo>
                <a:cubicBezTo>
                  <a:pt x="3041" y="1087"/>
                  <a:pt x="3040" y="1085"/>
                  <a:pt x="3038" y="1082"/>
                </a:cubicBezTo>
                <a:cubicBezTo>
                  <a:pt x="3044" y="1081"/>
                  <a:pt x="3049" y="1079"/>
                  <a:pt x="3052" y="1079"/>
                </a:cubicBezTo>
                <a:cubicBezTo>
                  <a:pt x="3052" y="1079"/>
                  <a:pt x="3053" y="1079"/>
                  <a:pt x="3053" y="1080"/>
                </a:cubicBezTo>
                <a:cubicBezTo>
                  <a:pt x="3057" y="1092"/>
                  <a:pt x="3069" y="1113"/>
                  <a:pt x="3071" y="1127"/>
                </a:cubicBezTo>
                <a:cubicBezTo>
                  <a:pt x="3072" y="1137"/>
                  <a:pt x="3079" y="1142"/>
                  <a:pt x="3083" y="1144"/>
                </a:cubicBezTo>
                <a:cubicBezTo>
                  <a:pt x="3087" y="1147"/>
                  <a:pt x="3087" y="1146"/>
                  <a:pt x="3088" y="1151"/>
                </a:cubicBezTo>
                <a:cubicBezTo>
                  <a:pt x="3089" y="1160"/>
                  <a:pt x="3093" y="1172"/>
                  <a:pt x="3096" y="1184"/>
                </a:cubicBezTo>
                <a:cubicBezTo>
                  <a:pt x="3098" y="1190"/>
                  <a:pt x="3101" y="1195"/>
                  <a:pt x="3102" y="1200"/>
                </a:cubicBezTo>
                <a:cubicBezTo>
                  <a:pt x="3105" y="1204"/>
                  <a:pt x="3106" y="1207"/>
                  <a:pt x="3109" y="1210"/>
                </a:cubicBezTo>
                <a:cubicBezTo>
                  <a:pt x="3111" y="1212"/>
                  <a:pt x="3118" y="1219"/>
                  <a:pt x="3124" y="1226"/>
                </a:cubicBezTo>
                <a:cubicBezTo>
                  <a:pt x="3131" y="1233"/>
                  <a:pt x="3137" y="1242"/>
                  <a:pt x="3138" y="1244"/>
                </a:cubicBezTo>
                <a:cubicBezTo>
                  <a:pt x="3142" y="1253"/>
                  <a:pt x="3146" y="1264"/>
                  <a:pt x="3150" y="1286"/>
                </a:cubicBezTo>
                <a:cubicBezTo>
                  <a:pt x="3152" y="1297"/>
                  <a:pt x="3153" y="1310"/>
                  <a:pt x="3156" y="1321"/>
                </a:cubicBezTo>
                <a:cubicBezTo>
                  <a:pt x="3157" y="1322"/>
                  <a:pt x="3157" y="1324"/>
                  <a:pt x="3158" y="1325"/>
                </a:cubicBezTo>
                <a:cubicBezTo>
                  <a:pt x="3155" y="1322"/>
                  <a:pt x="3153" y="1318"/>
                  <a:pt x="3150" y="1315"/>
                </a:cubicBezTo>
                <a:close/>
                <a:moveTo>
                  <a:pt x="3265" y="803"/>
                </a:moveTo>
                <a:cubicBezTo>
                  <a:pt x="3267" y="806"/>
                  <a:pt x="3271" y="808"/>
                  <a:pt x="3273" y="807"/>
                </a:cubicBezTo>
                <a:cubicBezTo>
                  <a:pt x="3276" y="807"/>
                  <a:pt x="3277" y="807"/>
                  <a:pt x="3278" y="807"/>
                </a:cubicBezTo>
                <a:cubicBezTo>
                  <a:pt x="3278" y="807"/>
                  <a:pt x="3278" y="807"/>
                  <a:pt x="3278" y="807"/>
                </a:cubicBezTo>
                <a:cubicBezTo>
                  <a:pt x="3284" y="811"/>
                  <a:pt x="3286" y="819"/>
                  <a:pt x="3292" y="829"/>
                </a:cubicBezTo>
                <a:cubicBezTo>
                  <a:pt x="3295" y="835"/>
                  <a:pt x="3301" y="838"/>
                  <a:pt x="3304" y="839"/>
                </a:cubicBezTo>
                <a:cubicBezTo>
                  <a:pt x="3308" y="840"/>
                  <a:pt x="3309" y="841"/>
                  <a:pt x="3311" y="842"/>
                </a:cubicBezTo>
                <a:cubicBezTo>
                  <a:pt x="3310" y="843"/>
                  <a:pt x="3308" y="845"/>
                  <a:pt x="3307" y="847"/>
                </a:cubicBezTo>
                <a:cubicBezTo>
                  <a:pt x="3304" y="850"/>
                  <a:pt x="3301" y="853"/>
                  <a:pt x="3301" y="859"/>
                </a:cubicBezTo>
                <a:cubicBezTo>
                  <a:pt x="3301" y="863"/>
                  <a:pt x="3303" y="867"/>
                  <a:pt x="3305" y="869"/>
                </a:cubicBezTo>
                <a:cubicBezTo>
                  <a:pt x="3308" y="871"/>
                  <a:pt x="3312" y="881"/>
                  <a:pt x="3315" y="892"/>
                </a:cubicBezTo>
                <a:cubicBezTo>
                  <a:pt x="3317" y="902"/>
                  <a:pt x="3318" y="912"/>
                  <a:pt x="3319" y="917"/>
                </a:cubicBezTo>
                <a:cubicBezTo>
                  <a:pt x="3318" y="918"/>
                  <a:pt x="3314" y="919"/>
                  <a:pt x="3310" y="920"/>
                </a:cubicBezTo>
                <a:cubicBezTo>
                  <a:pt x="3304" y="922"/>
                  <a:pt x="3298" y="923"/>
                  <a:pt x="3294" y="923"/>
                </a:cubicBezTo>
                <a:cubicBezTo>
                  <a:pt x="3293" y="923"/>
                  <a:pt x="3292" y="922"/>
                  <a:pt x="3291" y="922"/>
                </a:cubicBezTo>
                <a:cubicBezTo>
                  <a:pt x="3284" y="921"/>
                  <a:pt x="3258" y="911"/>
                  <a:pt x="3249" y="908"/>
                </a:cubicBezTo>
                <a:cubicBezTo>
                  <a:pt x="3248" y="907"/>
                  <a:pt x="3244" y="896"/>
                  <a:pt x="3245" y="888"/>
                </a:cubicBezTo>
                <a:cubicBezTo>
                  <a:pt x="3245" y="886"/>
                  <a:pt x="3245" y="884"/>
                  <a:pt x="3245" y="882"/>
                </a:cubicBezTo>
                <a:cubicBezTo>
                  <a:pt x="3246" y="882"/>
                  <a:pt x="3247" y="882"/>
                  <a:pt x="3248" y="882"/>
                </a:cubicBezTo>
                <a:cubicBezTo>
                  <a:pt x="3254" y="883"/>
                  <a:pt x="3259" y="880"/>
                  <a:pt x="3262" y="877"/>
                </a:cubicBezTo>
                <a:cubicBezTo>
                  <a:pt x="3266" y="874"/>
                  <a:pt x="3270" y="870"/>
                  <a:pt x="3275" y="864"/>
                </a:cubicBezTo>
                <a:cubicBezTo>
                  <a:pt x="3278" y="861"/>
                  <a:pt x="3280" y="858"/>
                  <a:pt x="3280" y="854"/>
                </a:cubicBezTo>
                <a:cubicBezTo>
                  <a:pt x="3280" y="848"/>
                  <a:pt x="3276" y="845"/>
                  <a:pt x="3273" y="842"/>
                </a:cubicBezTo>
                <a:cubicBezTo>
                  <a:pt x="3265" y="836"/>
                  <a:pt x="3250" y="833"/>
                  <a:pt x="3245" y="831"/>
                </a:cubicBezTo>
                <a:cubicBezTo>
                  <a:pt x="3245" y="831"/>
                  <a:pt x="3245" y="831"/>
                  <a:pt x="3245" y="831"/>
                </a:cubicBezTo>
                <a:cubicBezTo>
                  <a:pt x="3243" y="830"/>
                  <a:pt x="3236" y="821"/>
                  <a:pt x="3231" y="812"/>
                </a:cubicBezTo>
                <a:cubicBezTo>
                  <a:pt x="3225" y="803"/>
                  <a:pt x="3220" y="794"/>
                  <a:pt x="3217" y="789"/>
                </a:cubicBezTo>
                <a:cubicBezTo>
                  <a:pt x="3216" y="787"/>
                  <a:pt x="3215" y="785"/>
                  <a:pt x="3215" y="782"/>
                </a:cubicBezTo>
                <a:cubicBezTo>
                  <a:pt x="3215" y="776"/>
                  <a:pt x="3219" y="766"/>
                  <a:pt x="3229" y="759"/>
                </a:cubicBezTo>
                <a:cubicBezTo>
                  <a:pt x="3229" y="759"/>
                  <a:pt x="3229" y="759"/>
                  <a:pt x="3229" y="759"/>
                </a:cubicBezTo>
                <a:cubicBezTo>
                  <a:pt x="3229" y="759"/>
                  <a:pt x="3230" y="759"/>
                  <a:pt x="3230" y="759"/>
                </a:cubicBezTo>
                <a:cubicBezTo>
                  <a:pt x="3235" y="758"/>
                  <a:pt x="3244" y="762"/>
                  <a:pt x="3254" y="762"/>
                </a:cubicBezTo>
                <a:cubicBezTo>
                  <a:pt x="3258" y="762"/>
                  <a:pt x="3262" y="762"/>
                  <a:pt x="3266" y="759"/>
                </a:cubicBezTo>
                <a:cubicBezTo>
                  <a:pt x="3275" y="752"/>
                  <a:pt x="3284" y="744"/>
                  <a:pt x="3288" y="740"/>
                </a:cubicBezTo>
                <a:cubicBezTo>
                  <a:pt x="3290" y="740"/>
                  <a:pt x="3297" y="742"/>
                  <a:pt x="3302" y="744"/>
                </a:cubicBezTo>
                <a:cubicBezTo>
                  <a:pt x="3307" y="746"/>
                  <a:pt x="3311" y="750"/>
                  <a:pt x="3311" y="750"/>
                </a:cubicBezTo>
                <a:cubicBezTo>
                  <a:pt x="3313" y="756"/>
                  <a:pt x="3317" y="760"/>
                  <a:pt x="3320" y="764"/>
                </a:cubicBezTo>
                <a:cubicBezTo>
                  <a:pt x="3322" y="767"/>
                  <a:pt x="3323" y="769"/>
                  <a:pt x="3324" y="770"/>
                </a:cubicBezTo>
                <a:cubicBezTo>
                  <a:pt x="3324" y="770"/>
                  <a:pt x="3324" y="770"/>
                  <a:pt x="3324" y="770"/>
                </a:cubicBezTo>
                <a:cubicBezTo>
                  <a:pt x="3321" y="772"/>
                  <a:pt x="3316" y="773"/>
                  <a:pt x="3311" y="773"/>
                </a:cubicBezTo>
                <a:cubicBezTo>
                  <a:pt x="3306" y="773"/>
                  <a:pt x="3302" y="771"/>
                  <a:pt x="3301" y="770"/>
                </a:cubicBezTo>
                <a:cubicBezTo>
                  <a:pt x="3298" y="766"/>
                  <a:pt x="3293" y="765"/>
                  <a:pt x="3289" y="765"/>
                </a:cubicBezTo>
                <a:cubicBezTo>
                  <a:pt x="3277" y="765"/>
                  <a:pt x="3265" y="776"/>
                  <a:pt x="3264" y="791"/>
                </a:cubicBezTo>
                <a:cubicBezTo>
                  <a:pt x="3264" y="793"/>
                  <a:pt x="3264" y="794"/>
                  <a:pt x="3264" y="795"/>
                </a:cubicBezTo>
                <a:cubicBezTo>
                  <a:pt x="3264" y="798"/>
                  <a:pt x="3264" y="800"/>
                  <a:pt x="3265" y="803"/>
                </a:cubicBezTo>
                <a:close/>
                <a:moveTo>
                  <a:pt x="3670" y="376"/>
                </a:moveTo>
                <a:cubicBezTo>
                  <a:pt x="3667" y="377"/>
                  <a:pt x="3663" y="378"/>
                  <a:pt x="3660" y="378"/>
                </a:cubicBezTo>
                <a:cubicBezTo>
                  <a:pt x="3654" y="378"/>
                  <a:pt x="3651" y="376"/>
                  <a:pt x="3651" y="374"/>
                </a:cubicBezTo>
                <a:cubicBezTo>
                  <a:pt x="3649" y="368"/>
                  <a:pt x="3644" y="363"/>
                  <a:pt x="3638" y="363"/>
                </a:cubicBezTo>
                <a:cubicBezTo>
                  <a:pt x="3639" y="362"/>
                  <a:pt x="3640" y="362"/>
                  <a:pt x="3641" y="361"/>
                </a:cubicBezTo>
                <a:cubicBezTo>
                  <a:pt x="3648" y="360"/>
                  <a:pt x="3657" y="357"/>
                  <a:pt x="3662" y="357"/>
                </a:cubicBezTo>
                <a:cubicBezTo>
                  <a:pt x="3664" y="357"/>
                  <a:pt x="3665" y="357"/>
                  <a:pt x="3665" y="358"/>
                </a:cubicBezTo>
                <a:cubicBezTo>
                  <a:pt x="3665" y="358"/>
                  <a:pt x="3665" y="357"/>
                  <a:pt x="3665" y="359"/>
                </a:cubicBezTo>
                <a:cubicBezTo>
                  <a:pt x="3666" y="364"/>
                  <a:pt x="3668" y="369"/>
                  <a:pt x="3670" y="372"/>
                </a:cubicBezTo>
                <a:cubicBezTo>
                  <a:pt x="3670" y="373"/>
                  <a:pt x="3671" y="374"/>
                  <a:pt x="3671" y="375"/>
                </a:cubicBezTo>
                <a:cubicBezTo>
                  <a:pt x="3671" y="375"/>
                  <a:pt x="3671" y="376"/>
                  <a:pt x="3670" y="376"/>
                </a:cubicBezTo>
                <a:close/>
                <a:moveTo>
                  <a:pt x="3748" y="344"/>
                </a:moveTo>
                <a:cubicBezTo>
                  <a:pt x="3748" y="344"/>
                  <a:pt x="3747" y="344"/>
                  <a:pt x="3747" y="344"/>
                </a:cubicBezTo>
                <a:cubicBezTo>
                  <a:pt x="3747" y="345"/>
                  <a:pt x="3746" y="345"/>
                  <a:pt x="3745" y="345"/>
                </a:cubicBezTo>
                <a:cubicBezTo>
                  <a:pt x="3743" y="345"/>
                  <a:pt x="3742" y="345"/>
                  <a:pt x="3741" y="338"/>
                </a:cubicBezTo>
                <a:cubicBezTo>
                  <a:pt x="3740" y="332"/>
                  <a:pt x="3740" y="327"/>
                  <a:pt x="3736" y="322"/>
                </a:cubicBezTo>
                <a:cubicBezTo>
                  <a:pt x="3734" y="320"/>
                  <a:pt x="3731" y="318"/>
                  <a:pt x="3729" y="317"/>
                </a:cubicBezTo>
                <a:cubicBezTo>
                  <a:pt x="3733" y="318"/>
                  <a:pt x="3736" y="320"/>
                  <a:pt x="3739" y="322"/>
                </a:cubicBezTo>
                <a:cubicBezTo>
                  <a:pt x="3741" y="323"/>
                  <a:pt x="3742" y="324"/>
                  <a:pt x="3743" y="324"/>
                </a:cubicBezTo>
                <a:cubicBezTo>
                  <a:pt x="3743" y="325"/>
                  <a:pt x="3743" y="325"/>
                  <a:pt x="3744" y="325"/>
                </a:cubicBezTo>
                <a:cubicBezTo>
                  <a:pt x="3744" y="325"/>
                  <a:pt x="3744" y="325"/>
                  <a:pt x="3744" y="325"/>
                </a:cubicBezTo>
                <a:cubicBezTo>
                  <a:pt x="3745" y="327"/>
                  <a:pt x="3748" y="336"/>
                  <a:pt x="3748" y="341"/>
                </a:cubicBezTo>
                <a:cubicBezTo>
                  <a:pt x="3748" y="342"/>
                  <a:pt x="3748" y="343"/>
                  <a:pt x="3748" y="344"/>
                </a:cubicBezTo>
                <a:close/>
                <a:moveTo>
                  <a:pt x="2669" y="841"/>
                </a:moveTo>
                <a:cubicBezTo>
                  <a:pt x="2662" y="841"/>
                  <a:pt x="2657" y="846"/>
                  <a:pt x="2654" y="851"/>
                </a:cubicBezTo>
                <a:cubicBezTo>
                  <a:pt x="2651" y="856"/>
                  <a:pt x="2649" y="862"/>
                  <a:pt x="2649" y="867"/>
                </a:cubicBezTo>
                <a:cubicBezTo>
                  <a:pt x="2649" y="872"/>
                  <a:pt x="2650" y="878"/>
                  <a:pt x="2654" y="882"/>
                </a:cubicBezTo>
                <a:cubicBezTo>
                  <a:pt x="2658" y="886"/>
                  <a:pt x="2663" y="888"/>
                  <a:pt x="2668" y="888"/>
                </a:cubicBezTo>
                <a:cubicBezTo>
                  <a:pt x="2676" y="888"/>
                  <a:pt x="2681" y="883"/>
                  <a:pt x="2685" y="876"/>
                </a:cubicBezTo>
                <a:cubicBezTo>
                  <a:pt x="2680" y="873"/>
                  <a:pt x="2680" y="873"/>
                  <a:pt x="2680" y="873"/>
                </a:cubicBezTo>
                <a:cubicBezTo>
                  <a:pt x="2685" y="876"/>
                  <a:pt x="2685" y="876"/>
                  <a:pt x="2685" y="876"/>
                </a:cubicBezTo>
                <a:cubicBezTo>
                  <a:pt x="2687" y="873"/>
                  <a:pt x="2688" y="869"/>
                  <a:pt x="2688" y="866"/>
                </a:cubicBezTo>
                <a:cubicBezTo>
                  <a:pt x="2688" y="860"/>
                  <a:pt x="2685" y="854"/>
                  <a:pt x="2682" y="850"/>
                </a:cubicBezTo>
                <a:cubicBezTo>
                  <a:pt x="2679" y="845"/>
                  <a:pt x="2675" y="842"/>
                  <a:pt x="2669" y="841"/>
                </a:cubicBezTo>
                <a:close/>
                <a:moveTo>
                  <a:pt x="2163" y="297"/>
                </a:moveTo>
                <a:cubicBezTo>
                  <a:pt x="2164" y="297"/>
                  <a:pt x="2165" y="297"/>
                  <a:pt x="2167" y="297"/>
                </a:cubicBezTo>
                <a:cubicBezTo>
                  <a:pt x="2173" y="297"/>
                  <a:pt x="2181" y="298"/>
                  <a:pt x="2188" y="298"/>
                </a:cubicBezTo>
                <a:cubicBezTo>
                  <a:pt x="2192" y="298"/>
                  <a:pt x="2195" y="298"/>
                  <a:pt x="2199" y="296"/>
                </a:cubicBezTo>
                <a:cubicBezTo>
                  <a:pt x="2203" y="293"/>
                  <a:pt x="2205" y="288"/>
                  <a:pt x="2205" y="283"/>
                </a:cubicBezTo>
                <a:cubicBezTo>
                  <a:pt x="2205" y="283"/>
                  <a:pt x="2205" y="283"/>
                  <a:pt x="2205" y="282"/>
                </a:cubicBezTo>
                <a:cubicBezTo>
                  <a:pt x="2199" y="283"/>
                  <a:pt x="2199" y="283"/>
                  <a:pt x="2199" y="283"/>
                </a:cubicBezTo>
                <a:cubicBezTo>
                  <a:pt x="2205" y="282"/>
                  <a:pt x="2205" y="282"/>
                  <a:pt x="2205" y="282"/>
                </a:cubicBezTo>
                <a:cubicBezTo>
                  <a:pt x="2205" y="279"/>
                  <a:pt x="2205" y="276"/>
                  <a:pt x="2205" y="273"/>
                </a:cubicBezTo>
                <a:cubicBezTo>
                  <a:pt x="2205" y="261"/>
                  <a:pt x="2206" y="249"/>
                  <a:pt x="2209" y="244"/>
                </a:cubicBezTo>
                <a:cubicBezTo>
                  <a:pt x="2210" y="242"/>
                  <a:pt x="2212" y="239"/>
                  <a:pt x="2215" y="236"/>
                </a:cubicBezTo>
                <a:cubicBezTo>
                  <a:pt x="2217" y="234"/>
                  <a:pt x="2220" y="232"/>
                  <a:pt x="2220" y="226"/>
                </a:cubicBezTo>
                <a:cubicBezTo>
                  <a:pt x="2220" y="223"/>
                  <a:pt x="2218" y="219"/>
                  <a:pt x="2215" y="218"/>
                </a:cubicBezTo>
                <a:cubicBezTo>
                  <a:pt x="2213" y="217"/>
                  <a:pt x="2210" y="217"/>
                  <a:pt x="2208" y="217"/>
                </a:cubicBezTo>
                <a:cubicBezTo>
                  <a:pt x="2207" y="217"/>
                  <a:pt x="2206" y="217"/>
                  <a:pt x="2206" y="217"/>
                </a:cubicBezTo>
                <a:cubicBezTo>
                  <a:pt x="2204" y="217"/>
                  <a:pt x="2204" y="216"/>
                  <a:pt x="2204" y="216"/>
                </a:cubicBezTo>
                <a:cubicBezTo>
                  <a:pt x="2204" y="216"/>
                  <a:pt x="2202" y="215"/>
                  <a:pt x="2201" y="211"/>
                </a:cubicBezTo>
                <a:cubicBezTo>
                  <a:pt x="2200" y="209"/>
                  <a:pt x="2200" y="207"/>
                  <a:pt x="2200" y="205"/>
                </a:cubicBezTo>
                <a:cubicBezTo>
                  <a:pt x="2200" y="197"/>
                  <a:pt x="2205" y="191"/>
                  <a:pt x="2210" y="186"/>
                </a:cubicBezTo>
                <a:cubicBezTo>
                  <a:pt x="2214" y="183"/>
                  <a:pt x="2222" y="172"/>
                  <a:pt x="2233" y="161"/>
                </a:cubicBezTo>
                <a:cubicBezTo>
                  <a:pt x="2244" y="150"/>
                  <a:pt x="2256" y="140"/>
                  <a:pt x="2262" y="138"/>
                </a:cubicBezTo>
                <a:cubicBezTo>
                  <a:pt x="2277" y="132"/>
                  <a:pt x="2288" y="119"/>
                  <a:pt x="2289" y="106"/>
                </a:cubicBezTo>
                <a:cubicBezTo>
                  <a:pt x="2289" y="101"/>
                  <a:pt x="2286" y="94"/>
                  <a:pt x="2280" y="92"/>
                </a:cubicBezTo>
                <a:cubicBezTo>
                  <a:pt x="2273" y="89"/>
                  <a:pt x="2261" y="85"/>
                  <a:pt x="2249" y="85"/>
                </a:cubicBezTo>
                <a:cubicBezTo>
                  <a:pt x="2239" y="85"/>
                  <a:pt x="2229" y="88"/>
                  <a:pt x="2221" y="96"/>
                </a:cubicBezTo>
                <a:cubicBezTo>
                  <a:pt x="2214" y="103"/>
                  <a:pt x="2208" y="109"/>
                  <a:pt x="2203" y="114"/>
                </a:cubicBezTo>
                <a:cubicBezTo>
                  <a:pt x="2198" y="118"/>
                  <a:pt x="2194" y="120"/>
                  <a:pt x="2190" y="120"/>
                </a:cubicBezTo>
                <a:cubicBezTo>
                  <a:pt x="2188" y="120"/>
                  <a:pt x="2187" y="120"/>
                  <a:pt x="2185" y="120"/>
                </a:cubicBezTo>
                <a:cubicBezTo>
                  <a:pt x="2179" y="118"/>
                  <a:pt x="2175" y="112"/>
                  <a:pt x="2170" y="104"/>
                </a:cubicBezTo>
                <a:cubicBezTo>
                  <a:pt x="2166" y="96"/>
                  <a:pt x="2163" y="86"/>
                  <a:pt x="2157" y="78"/>
                </a:cubicBezTo>
                <a:cubicBezTo>
                  <a:pt x="2152" y="70"/>
                  <a:pt x="2150" y="58"/>
                  <a:pt x="2148" y="46"/>
                </a:cubicBezTo>
                <a:cubicBezTo>
                  <a:pt x="2147" y="40"/>
                  <a:pt x="2147" y="35"/>
                  <a:pt x="2145" y="30"/>
                </a:cubicBezTo>
                <a:cubicBezTo>
                  <a:pt x="2144" y="26"/>
                  <a:pt x="2139" y="20"/>
                  <a:pt x="2132" y="20"/>
                </a:cubicBezTo>
                <a:cubicBezTo>
                  <a:pt x="2131" y="20"/>
                  <a:pt x="2130" y="20"/>
                  <a:pt x="2129" y="20"/>
                </a:cubicBezTo>
                <a:cubicBezTo>
                  <a:pt x="2120" y="22"/>
                  <a:pt x="2117" y="23"/>
                  <a:pt x="2115" y="23"/>
                </a:cubicBezTo>
                <a:cubicBezTo>
                  <a:pt x="2112" y="23"/>
                  <a:pt x="2104" y="21"/>
                  <a:pt x="2095" y="21"/>
                </a:cubicBezTo>
                <a:cubicBezTo>
                  <a:pt x="2092" y="21"/>
                  <a:pt x="2087" y="21"/>
                  <a:pt x="2083" y="22"/>
                </a:cubicBezTo>
                <a:cubicBezTo>
                  <a:pt x="2078" y="24"/>
                  <a:pt x="2073" y="26"/>
                  <a:pt x="2069" y="28"/>
                </a:cubicBezTo>
                <a:cubicBezTo>
                  <a:pt x="2069" y="28"/>
                  <a:pt x="2069" y="27"/>
                  <a:pt x="2069" y="26"/>
                </a:cubicBezTo>
                <a:cubicBezTo>
                  <a:pt x="2069" y="20"/>
                  <a:pt x="2065" y="18"/>
                  <a:pt x="2063" y="16"/>
                </a:cubicBezTo>
                <a:cubicBezTo>
                  <a:pt x="2060" y="15"/>
                  <a:pt x="2057" y="14"/>
                  <a:pt x="2054" y="13"/>
                </a:cubicBezTo>
                <a:cubicBezTo>
                  <a:pt x="2036" y="11"/>
                  <a:pt x="2007" y="1"/>
                  <a:pt x="1983" y="0"/>
                </a:cubicBezTo>
                <a:cubicBezTo>
                  <a:pt x="1982" y="0"/>
                  <a:pt x="1980" y="0"/>
                  <a:pt x="1979" y="0"/>
                </a:cubicBezTo>
                <a:cubicBezTo>
                  <a:pt x="1962" y="0"/>
                  <a:pt x="1950" y="6"/>
                  <a:pt x="1936" y="6"/>
                </a:cubicBezTo>
                <a:cubicBezTo>
                  <a:pt x="1913" y="7"/>
                  <a:pt x="1885" y="4"/>
                  <a:pt x="1864" y="19"/>
                </a:cubicBezTo>
                <a:cubicBezTo>
                  <a:pt x="1857" y="24"/>
                  <a:pt x="1849" y="28"/>
                  <a:pt x="1842" y="29"/>
                </a:cubicBezTo>
                <a:cubicBezTo>
                  <a:pt x="1839" y="30"/>
                  <a:pt x="1836" y="31"/>
                  <a:pt x="1833" y="32"/>
                </a:cubicBezTo>
                <a:cubicBezTo>
                  <a:pt x="1832" y="32"/>
                  <a:pt x="1831" y="32"/>
                  <a:pt x="1830" y="33"/>
                </a:cubicBezTo>
                <a:cubicBezTo>
                  <a:pt x="1829" y="33"/>
                  <a:pt x="1828" y="33"/>
                  <a:pt x="1825" y="36"/>
                </a:cubicBezTo>
                <a:cubicBezTo>
                  <a:pt x="1821" y="42"/>
                  <a:pt x="1817" y="51"/>
                  <a:pt x="1813" y="58"/>
                </a:cubicBezTo>
                <a:cubicBezTo>
                  <a:pt x="1812" y="61"/>
                  <a:pt x="1810" y="64"/>
                  <a:pt x="1808" y="66"/>
                </a:cubicBezTo>
                <a:cubicBezTo>
                  <a:pt x="1808" y="66"/>
                  <a:pt x="1808" y="66"/>
                  <a:pt x="1808" y="67"/>
                </a:cubicBezTo>
                <a:cubicBezTo>
                  <a:pt x="1807" y="64"/>
                  <a:pt x="1805" y="61"/>
                  <a:pt x="1803" y="57"/>
                </a:cubicBezTo>
                <a:cubicBezTo>
                  <a:pt x="1802" y="54"/>
                  <a:pt x="1801" y="52"/>
                  <a:pt x="1799" y="50"/>
                </a:cubicBezTo>
                <a:cubicBezTo>
                  <a:pt x="1797" y="48"/>
                  <a:pt x="1794" y="45"/>
                  <a:pt x="1789" y="45"/>
                </a:cubicBezTo>
                <a:cubicBezTo>
                  <a:pt x="1786" y="45"/>
                  <a:pt x="1783" y="46"/>
                  <a:pt x="1781" y="48"/>
                </a:cubicBezTo>
                <a:cubicBezTo>
                  <a:pt x="1773" y="55"/>
                  <a:pt x="1773" y="65"/>
                  <a:pt x="1773" y="72"/>
                </a:cubicBezTo>
                <a:cubicBezTo>
                  <a:pt x="1773" y="73"/>
                  <a:pt x="1773" y="73"/>
                  <a:pt x="1773" y="73"/>
                </a:cubicBezTo>
                <a:cubicBezTo>
                  <a:pt x="1773" y="80"/>
                  <a:pt x="1773" y="86"/>
                  <a:pt x="1770" y="91"/>
                </a:cubicBezTo>
                <a:cubicBezTo>
                  <a:pt x="1767" y="96"/>
                  <a:pt x="1759" y="99"/>
                  <a:pt x="1750" y="98"/>
                </a:cubicBezTo>
                <a:cubicBezTo>
                  <a:pt x="1744" y="99"/>
                  <a:pt x="1738" y="97"/>
                  <a:pt x="1737" y="96"/>
                </a:cubicBezTo>
                <a:cubicBezTo>
                  <a:pt x="1730" y="91"/>
                  <a:pt x="1722" y="87"/>
                  <a:pt x="1702" y="87"/>
                </a:cubicBezTo>
                <a:cubicBezTo>
                  <a:pt x="1698" y="87"/>
                  <a:pt x="1693" y="88"/>
                  <a:pt x="1688" y="88"/>
                </a:cubicBezTo>
                <a:cubicBezTo>
                  <a:pt x="1674" y="89"/>
                  <a:pt x="1659" y="92"/>
                  <a:pt x="1648" y="96"/>
                </a:cubicBezTo>
                <a:cubicBezTo>
                  <a:pt x="1642" y="98"/>
                  <a:pt x="1637" y="101"/>
                  <a:pt x="1633" y="104"/>
                </a:cubicBezTo>
                <a:cubicBezTo>
                  <a:pt x="1629" y="107"/>
                  <a:pt x="1625" y="111"/>
                  <a:pt x="1625" y="117"/>
                </a:cubicBezTo>
                <a:cubicBezTo>
                  <a:pt x="1625" y="119"/>
                  <a:pt x="1626" y="121"/>
                  <a:pt x="1627" y="123"/>
                </a:cubicBezTo>
                <a:cubicBezTo>
                  <a:pt x="1627" y="124"/>
                  <a:pt x="1627" y="124"/>
                  <a:pt x="1627" y="125"/>
                </a:cubicBezTo>
                <a:cubicBezTo>
                  <a:pt x="1627" y="125"/>
                  <a:pt x="1627" y="125"/>
                  <a:pt x="1625" y="127"/>
                </a:cubicBezTo>
                <a:cubicBezTo>
                  <a:pt x="1624" y="128"/>
                  <a:pt x="1621" y="128"/>
                  <a:pt x="1620" y="128"/>
                </a:cubicBezTo>
                <a:cubicBezTo>
                  <a:pt x="1619" y="128"/>
                  <a:pt x="1618" y="128"/>
                  <a:pt x="1618" y="128"/>
                </a:cubicBezTo>
                <a:cubicBezTo>
                  <a:pt x="1618" y="128"/>
                  <a:pt x="1618" y="128"/>
                  <a:pt x="1618" y="128"/>
                </a:cubicBezTo>
                <a:cubicBezTo>
                  <a:pt x="1616" y="125"/>
                  <a:pt x="1612" y="125"/>
                  <a:pt x="1609" y="125"/>
                </a:cubicBezTo>
                <a:cubicBezTo>
                  <a:pt x="1603" y="125"/>
                  <a:pt x="1597" y="128"/>
                  <a:pt x="1591" y="132"/>
                </a:cubicBezTo>
                <a:cubicBezTo>
                  <a:pt x="1585" y="136"/>
                  <a:pt x="1580" y="142"/>
                  <a:pt x="1579" y="150"/>
                </a:cubicBezTo>
                <a:cubicBezTo>
                  <a:pt x="1579" y="151"/>
                  <a:pt x="1579" y="152"/>
                  <a:pt x="1580" y="152"/>
                </a:cubicBezTo>
                <a:cubicBezTo>
                  <a:pt x="1580" y="153"/>
                  <a:pt x="1580" y="154"/>
                  <a:pt x="1580" y="155"/>
                </a:cubicBezTo>
                <a:cubicBezTo>
                  <a:pt x="1580" y="159"/>
                  <a:pt x="1579" y="163"/>
                  <a:pt x="1577" y="165"/>
                </a:cubicBezTo>
                <a:cubicBezTo>
                  <a:pt x="1576" y="167"/>
                  <a:pt x="1575" y="168"/>
                  <a:pt x="1573" y="168"/>
                </a:cubicBezTo>
                <a:cubicBezTo>
                  <a:pt x="1572" y="168"/>
                  <a:pt x="1572" y="168"/>
                  <a:pt x="1571" y="168"/>
                </a:cubicBezTo>
                <a:cubicBezTo>
                  <a:pt x="1569" y="167"/>
                  <a:pt x="1567" y="167"/>
                  <a:pt x="1565" y="167"/>
                </a:cubicBezTo>
                <a:cubicBezTo>
                  <a:pt x="1551" y="167"/>
                  <a:pt x="1541" y="178"/>
                  <a:pt x="1541" y="190"/>
                </a:cubicBezTo>
                <a:cubicBezTo>
                  <a:pt x="1540" y="191"/>
                  <a:pt x="1534" y="195"/>
                  <a:pt x="1528" y="197"/>
                </a:cubicBezTo>
                <a:cubicBezTo>
                  <a:pt x="1525" y="198"/>
                  <a:pt x="1522" y="199"/>
                  <a:pt x="1519" y="200"/>
                </a:cubicBezTo>
                <a:cubicBezTo>
                  <a:pt x="1518" y="200"/>
                  <a:pt x="1517" y="200"/>
                  <a:pt x="1516" y="201"/>
                </a:cubicBezTo>
                <a:cubicBezTo>
                  <a:pt x="1516" y="201"/>
                  <a:pt x="1516" y="201"/>
                  <a:pt x="1515" y="201"/>
                </a:cubicBezTo>
                <a:cubicBezTo>
                  <a:pt x="1515" y="201"/>
                  <a:pt x="1515" y="201"/>
                  <a:pt x="1515" y="201"/>
                </a:cubicBezTo>
                <a:cubicBezTo>
                  <a:pt x="1515" y="201"/>
                  <a:pt x="1515" y="201"/>
                  <a:pt x="1515" y="201"/>
                </a:cubicBezTo>
                <a:cubicBezTo>
                  <a:pt x="1515" y="201"/>
                  <a:pt x="1514" y="201"/>
                  <a:pt x="1513" y="201"/>
                </a:cubicBezTo>
                <a:cubicBezTo>
                  <a:pt x="1509" y="201"/>
                  <a:pt x="1503" y="201"/>
                  <a:pt x="1496" y="202"/>
                </a:cubicBezTo>
                <a:cubicBezTo>
                  <a:pt x="1493" y="202"/>
                  <a:pt x="1490" y="203"/>
                  <a:pt x="1487" y="204"/>
                </a:cubicBezTo>
                <a:cubicBezTo>
                  <a:pt x="1485" y="205"/>
                  <a:pt x="1481" y="208"/>
                  <a:pt x="1481" y="213"/>
                </a:cubicBezTo>
                <a:cubicBezTo>
                  <a:pt x="1481" y="218"/>
                  <a:pt x="1483" y="220"/>
                  <a:pt x="1486" y="223"/>
                </a:cubicBezTo>
                <a:cubicBezTo>
                  <a:pt x="1492" y="228"/>
                  <a:pt x="1499" y="229"/>
                  <a:pt x="1504" y="229"/>
                </a:cubicBezTo>
                <a:cubicBezTo>
                  <a:pt x="1505" y="229"/>
                  <a:pt x="1505" y="229"/>
                  <a:pt x="1506" y="229"/>
                </a:cubicBezTo>
                <a:cubicBezTo>
                  <a:pt x="1509" y="229"/>
                  <a:pt x="1511" y="229"/>
                  <a:pt x="1514" y="230"/>
                </a:cubicBezTo>
                <a:cubicBezTo>
                  <a:pt x="1516" y="230"/>
                  <a:pt x="1521" y="235"/>
                  <a:pt x="1525" y="241"/>
                </a:cubicBezTo>
                <a:cubicBezTo>
                  <a:pt x="1530" y="247"/>
                  <a:pt x="1533" y="253"/>
                  <a:pt x="1539" y="257"/>
                </a:cubicBezTo>
                <a:cubicBezTo>
                  <a:pt x="1542" y="258"/>
                  <a:pt x="1544" y="259"/>
                  <a:pt x="1547" y="259"/>
                </a:cubicBezTo>
                <a:cubicBezTo>
                  <a:pt x="1554" y="259"/>
                  <a:pt x="1561" y="255"/>
                  <a:pt x="1565" y="249"/>
                </a:cubicBezTo>
                <a:cubicBezTo>
                  <a:pt x="1566" y="247"/>
                  <a:pt x="1567" y="245"/>
                  <a:pt x="1568" y="243"/>
                </a:cubicBezTo>
                <a:cubicBezTo>
                  <a:pt x="1570" y="245"/>
                  <a:pt x="1572" y="247"/>
                  <a:pt x="1575" y="248"/>
                </a:cubicBezTo>
                <a:cubicBezTo>
                  <a:pt x="1579" y="250"/>
                  <a:pt x="1582" y="250"/>
                  <a:pt x="1586" y="250"/>
                </a:cubicBezTo>
                <a:cubicBezTo>
                  <a:pt x="1596" y="250"/>
                  <a:pt x="1610" y="247"/>
                  <a:pt x="1614" y="247"/>
                </a:cubicBezTo>
                <a:cubicBezTo>
                  <a:pt x="1614" y="247"/>
                  <a:pt x="1614" y="247"/>
                  <a:pt x="1614" y="247"/>
                </a:cubicBezTo>
                <a:cubicBezTo>
                  <a:pt x="1617" y="247"/>
                  <a:pt x="1627" y="249"/>
                  <a:pt x="1638" y="251"/>
                </a:cubicBezTo>
                <a:cubicBezTo>
                  <a:pt x="1648" y="254"/>
                  <a:pt x="1660" y="257"/>
                  <a:pt x="1663" y="259"/>
                </a:cubicBezTo>
                <a:cubicBezTo>
                  <a:pt x="1669" y="262"/>
                  <a:pt x="1677" y="265"/>
                  <a:pt x="1685" y="268"/>
                </a:cubicBezTo>
                <a:cubicBezTo>
                  <a:pt x="1693" y="271"/>
                  <a:pt x="1699" y="275"/>
                  <a:pt x="1701" y="279"/>
                </a:cubicBezTo>
                <a:cubicBezTo>
                  <a:pt x="1703" y="283"/>
                  <a:pt x="1705" y="297"/>
                  <a:pt x="1707" y="310"/>
                </a:cubicBezTo>
                <a:cubicBezTo>
                  <a:pt x="1707" y="317"/>
                  <a:pt x="1708" y="323"/>
                  <a:pt x="1709" y="329"/>
                </a:cubicBezTo>
                <a:cubicBezTo>
                  <a:pt x="1710" y="334"/>
                  <a:pt x="1710" y="337"/>
                  <a:pt x="1712" y="341"/>
                </a:cubicBezTo>
                <a:cubicBezTo>
                  <a:pt x="1714" y="343"/>
                  <a:pt x="1717" y="345"/>
                  <a:pt x="1719" y="345"/>
                </a:cubicBezTo>
                <a:cubicBezTo>
                  <a:pt x="1720" y="345"/>
                  <a:pt x="1721" y="345"/>
                  <a:pt x="1721" y="344"/>
                </a:cubicBezTo>
                <a:cubicBezTo>
                  <a:pt x="1720" y="348"/>
                  <a:pt x="1720" y="352"/>
                  <a:pt x="1720" y="356"/>
                </a:cubicBezTo>
                <a:cubicBezTo>
                  <a:pt x="1720" y="361"/>
                  <a:pt x="1721" y="366"/>
                  <a:pt x="1723" y="370"/>
                </a:cubicBezTo>
                <a:cubicBezTo>
                  <a:pt x="1725" y="373"/>
                  <a:pt x="1727" y="377"/>
                  <a:pt x="1733" y="377"/>
                </a:cubicBezTo>
                <a:cubicBezTo>
                  <a:pt x="1736" y="377"/>
                  <a:pt x="1739" y="377"/>
                  <a:pt x="1742" y="378"/>
                </a:cubicBezTo>
                <a:cubicBezTo>
                  <a:pt x="1740" y="379"/>
                  <a:pt x="1739" y="381"/>
                  <a:pt x="1738" y="383"/>
                </a:cubicBezTo>
                <a:cubicBezTo>
                  <a:pt x="1735" y="387"/>
                  <a:pt x="1732" y="391"/>
                  <a:pt x="1732" y="397"/>
                </a:cubicBezTo>
                <a:cubicBezTo>
                  <a:pt x="1732" y="397"/>
                  <a:pt x="1732" y="398"/>
                  <a:pt x="1732" y="398"/>
                </a:cubicBezTo>
                <a:cubicBezTo>
                  <a:pt x="1733" y="408"/>
                  <a:pt x="1743" y="429"/>
                  <a:pt x="1746" y="436"/>
                </a:cubicBezTo>
                <a:cubicBezTo>
                  <a:pt x="1750" y="441"/>
                  <a:pt x="1755" y="443"/>
                  <a:pt x="1761" y="446"/>
                </a:cubicBezTo>
                <a:cubicBezTo>
                  <a:pt x="1761" y="446"/>
                  <a:pt x="1762" y="446"/>
                  <a:pt x="1762" y="446"/>
                </a:cubicBezTo>
                <a:cubicBezTo>
                  <a:pt x="1762" y="447"/>
                  <a:pt x="1761" y="449"/>
                  <a:pt x="1761" y="450"/>
                </a:cubicBezTo>
                <a:cubicBezTo>
                  <a:pt x="1761" y="452"/>
                  <a:pt x="1762" y="454"/>
                  <a:pt x="1763" y="455"/>
                </a:cubicBezTo>
                <a:cubicBezTo>
                  <a:pt x="1764" y="458"/>
                  <a:pt x="1767" y="464"/>
                  <a:pt x="1770" y="470"/>
                </a:cubicBezTo>
                <a:cubicBezTo>
                  <a:pt x="1773" y="476"/>
                  <a:pt x="1777" y="482"/>
                  <a:pt x="1784" y="486"/>
                </a:cubicBezTo>
                <a:cubicBezTo>
                  <a:pt x="1787" y="487"/>
                  <a:pt x="1795" y="492"/>
                  <a:pt x="1801" y="498"/>
                </a:cubicBezTo>
                <a:cubicBezTo>
                  <a:pt x="1808" y="503"/>
                  <a:pt x="1815" y="510"/>
                  <a:pt x="1815" y="511"/>
                </a:cubicBezTo>
                <a:cubicBezTo>
                  <a:pt x="1816" y="516"/>
                  <a:pt x="1821" y="518"/>
                  <a:pt x="1825" y="518"/>
                </a:cubicBezTo>
                <a:cubicBezTo>
                  <a:pt x="1831" y="518"/>
                  <a:pt x="1835" y="515"/>
                  <a:pt x="1839" y="513"/>
                </a:cubicBezTo>
                <a:cubicBezTo>
                  <a:pt x="1841" y="512"/>
                  <a:pt x="1842" y="512"/>
                  <a:pt x="1843" y="511"/>
                </a:cubicBezTo>
                <a:cubicBezTo>
                  <a:pt x="1843" y="513"/>
                  <a:pt x="1844" y="515"/>
                  <a:pt x="1845" y="518"/>
                </a:cubicBezTo>
                <a:cubicBezTo>
                  <a:pt x="1847" y="523"/>
                  <a:pt x="1850" y="529"/>
                  <a:pt x="1858" y="530"/>
                </a:cubicBezTo>
                <a:cubicBezTo>
                  <a:pt x="1860" y="530"/>
                  <a:pt x="1861" y="530"/>
                  <a:pt x="1863" y="530"/>
                </a:cubicBezTo>
                <a:cubicBezTo>
                  <a:pt x="1863" y="530"/>
                  <a:pt x="1863" y="530"/>
                  <a:pt x="1863" y="530"/>
                </a:cubicBezTo>
                <a:cubicBezTo>
                  <a:pt x="1873" y="530"/>
                  <a:pt x="1879" y="525"/>
                  <a:pt x="1887" y="518"/>
                </a:cubicBezTo>
                <a:cubicBezTo>
                  <a:pt x="1898" y="506"/>
                  <a:pt x="1895" y="491"/>
                  <a:pt x="1896" y="484"/>
                </a:cubicBezTo>
                <a:cubicBezTo>
                  <a:pt x="1896" y="481"/>
                  <a:pt x="1896" y="478"/>
                  <a:pt x="1897" y="477"/>
                </a:cubicBezTo>
                <a:cubicBezTo>
                  <a:pt x="1897" y="477"/>
                  <a:pt x="1897" y="477"/>
                  <a:pt x="1898" y="477"/>
                </a:cubicBezTo>
                <a:cubicBezTo>
                  <a:pt x="1900" y="478"/>
                  <a:pt x="1902" y="478"/>
                  <a:pt x="1905" y="478"/>
                </a:cubicBezTo>
                <a:cubicBezTo>
                  <a:pt x="1909" y="478"/>
                  <a:pt x="1913" y="476"/>
                  <a:pt x="1916" y="473"/>
                </a:cubicBezTo>
                <a:cubicBezTo>
                  <a:pt x="1919" y="469"/>
                  <a:pt x="1920" y="465"/>
                  <a:pt x="1920" y="461"/>
                </a:cubicBezTo>
                <a:cubicBezTo>
                  <a:pt x="1920" y="460"/>
                  <a:pt x="1920" y="459"/>
                  <a:pt x="1920" y="459"/>
                </a:cubicBezTo>
                <a:cubicBezTo>
                  <a:pt x="1919" y="452"/>
                  <a:pt x="1917" y="446"/>
                  <a:pt x="1917" y="444"/>
                </a:cubicBezTo>
                <a:cubicBezTo>
                  <a:pt x="1917" y="443"/>
                  <a:pt x="1917" y="443"/>
                  <a:pt x="1917" y="442"/>
                </a:cubicBezTo>
                <a:cubicBezTo>
                  <a:pt x="1918" y="442"/>
                  <a:pt x="1919" y="441"/>
                  <a:pt x="1922" y="441"/>
                </a:cubicBezTo>
                <a:cubicBezTo>
                  <a:pt x="1931" y="439"/>
                  <a:pt x="1938" y="435"/>
                  <a:pt x="1943" y="431"/>
                </a:cubicBezTo>
                <a:cubicBezTo>
                  <a:pt x="1948" y="427"/>
                  <a:pt x="1952" y="425"/>
                  <a:pt x="1954" y="425"/>
                </a:cubicBezTo>
                <a:cubicBezTo>
                  <a:pt x="1960" y="425"/>
                  <a:pt x="1974" y="428"/>
                  <a:pt x="1984" y="428"/>
                </a:cubicBezTo>
                <a:cubicBezTo>
                  <a:pt x="1987" y="428"/>
                  <a:pt x="1989" y="427"/>
                  <a:pt x="1992" y="427"/>
                </a:cubicBezTo>
                <a:cubicBezTo>
                  <a:pt x="1994" y="426"/>
                  <a:pt x="1997" y="426"/>
                  <a:pt x="1999" y="422"/>
                </a:cubicBezTo>
                <a:cubicBezTo>
                  <a:pt x="2001" y="420"/>
                  <a:pt x="2005" y="413"/>
                  <a:pt x="2009" y="407"/>
                </a:cubicBezTo>
                <a:cubicBezTo>
                  <a:pt x="2011" y="404"/>
                  <a:pt x="2013" y="401"/>
                  <a:pt x="2015" y="399"/>
                </a:cubicBezTo>
                <a:cubicBezTo>
                  <a:pt x="2016" y="398"/>
                  <a:pt x="2017" y="398"/>
                  <a:pt x="2018" y="397"/>
                </a:cubicBezTo>
                <a:cubicBezTo>
                  <a:pt x="2018" y="397"/>
                  <a:pt x="2018" y="397"/>
                  <a:pt x="2018" y="397"/>
                </a:cubicBezTo>
                <a:cubicBezTo>
                  <a:pt x="2018" y="397"/>
                  <a:pt x="2018" y="397"/>
                  <a:pt x="2018" y="397"/>
                </a:cubicBezTo>
                <a:cubicBezTo>
                  <a:pt x="2027" y="396"/>
                  <a:pt x="2048" y="394"/>
                  <a:pt x="2068" y="390"/>
                </a:cubicBezTo>
                <a:cubicBezTo>
                  <a:pt x="2079" y="388"/>
                  <a:pt x="2089" y="383"/>
                  <a:pt x="2097" y="379"/>
                </a:cubicBezTo>
                <a:cubicBezTo>
                  <a:pt x="2105" y="375"/>
                  <a:pt x="2112" y="373"/>
                  <a:pt x="2113" y="372"/>
                </a:cubicBezTo>
                <a:cubicBezTo>
                  <a:pt x="2113" y="372"/>
                  <a:pt x="2113" y="372"/>
                  <a:pt x="2113" y="372"/>
                </a:cubicBezTo>
                <a:cubicBezTo>
                  <a:pt x="2116" y="373"/>
                  <a:pt x="2119" y="373"/>
                  <a:pt x="2122" y="373"/>
                </a:cubicBezTo>
                <a:cubicBezTo>
                  <a:pt x="2125" y="373"/>
                  <a:pt x="2128" y="373"/>
                  <a:pt x="2131" y="372"/>
                </a:cubicBezTo>
                <a:cubicBezTo>
                  <a:pt x="2133" y="372"/>
                  <a:pt x="2134" y="371"/>
                  <a:pt x="2136" y="370"/>
                </a:cubicBezTo>
                <a:cubicBezTo>
                  <a:pt x="2137" y="369"/>
                  <a:pt x="2140" y="366"/>
                  <a:pt x="2140" y="363"/>
                </a:cubicBezTo>
                <a:cubicBezTo>
                  <a:pt x="2139" y="361"/>
                  <a:pt x="2139" y="359"/>
                  <a:pt x="2138" y="358"/>
                </a:cubicBezTo>
                <a:cubicBezTo>
                  <a:pt x="2139" y="358"/>
                  <a:pt x="2140" y="358"/>
                  <a:pt x="2142" y="358"/>
                </a:cubicBezTo>
                <a:cubicBezTo>
                  <a:pt x="2144" y="358"/>
                  <a:pt x="2146" y="358"/>
                  <a:pt x="2149" y="358"/>
                </a:cubicBezTo>
                <a:cubicBezTo>
                  <a:pt x="2161" y="355"/>
                  <a:pt x="2166" y="344"/>
                  <a:pt x="2165" y="337"/>
                </a:cubicBezTo>
                <a:cubicBezTo>
                  <a:pt x="2165" y="332"/>
                  <a:pt x="2164" y="328"/>
                  <a:pt x="2162" y="325"/>
                </a:cubicBezTo>
                <a:cubicBezTo>
                  <a:pt x="2160" y="323"/>
                  <a:pt x="2158" y="313"/>
                  <a:pt x="2155" y="306"/>
                </a:cubicBezTo>
                <a:cubicBezTo>
                  <a:pt x="2154" y="304"/>
                  <a:pt x="2154" y="303"/>
                  <a:pt x="2154" y="302"/>
                </a:cubicBezTo>
                <a:cubicBezTo>
                  <a:pt x="2154" y="301"/>
                  <a:pt x="2154" y="300"/>
                  <a:pt x="2155" y="300"/>
                </a:cubicBezTo>
                <a:cubicBezTo>
                  <a:pt x="2156" y="299"/>
                  <a:pt x="2158" y="298"/>
                  <a:pt x="2163" y="297"/>
                </a:cubicBezTo>
                <a:close/>
                <a:moveTo>
                  <a:pt x="1749" y="324"/>
                </a:moveTo>
                <a:cubicBezTo>
                  <a:pt x="1748" y="324"/>
                  <a:pt x="1747" y="324"/>
                  <a:pt x="1745" y="324"/>
                </a:cubicBezTo>
                <a:cubicBezTo>
                  <a:pt x="1743" y="324"/>
                  <a:pt x="1742" y="324"/>
                  <a:pt x="1740" y="324"/>
                </a:cubicBezTo>
                <a:cubicBezTo>
                  <a:pt x="1741" y="323"/>
                  <a:pt x="1742" y="322"/>
                  <a:pt x="1742" y="321"/>
                </a:cubicBezTo>
                <a:cubicBezTo>
                  <a:pt x="1742" y="321"/>
                  <a:pt x="1743" y="321"/>
                  <a:pt x="1744" y="321"/>
                </a:cubicBezTo>
                <a:cubicBezTo>
                  <a:pt x="1747" y="321"/>
                  <a:pt x="1752" y="323"/>
                  <a:pt x="1754" y="324"/>
                </a:cubicBezTo>
                <a:cubicBezTo>
                  <a:pt x="1752" y="324"/>
                  <a:pt x="1750" y="324"/>
                  <a:pt x="1749" y="324"/>
                </a:cubicBezTo>
                <a:close/>
                <a:moveTo>
                  <a:pt x="1771" y="352"/>
                </a:moveTo>
                <a:cubicBezTo>
                  <a:pt x="1771" y="354"/>
                  <a:pt x="1770" y="356"/>
                  <a:pt x="1770" y="358"/>
                </a:cubicBezTo>
                <a:cubicBezTo>
                  <a:pt x="1769" y="358"/>
                  <a:pt x="1768" y="357"/>
                  <a:pt x="1767" y="357"/>
                </a:cubicBezTo>
                <a:cubicBezTo>
                  <a:pt x="1768" y="354"/>
                  <a:pt x="1769" y="351"/>
                  <a:pt x="1770" y="347"/>
                </a:cubicBezTo>
                <a:cubicBezTo>
                  <a:pt x="1771" y="350"/>
                  <a:pt x="1771" y="351"/>
                  <a:pt x="1771" y="352"/>
                </a:cubicBezTo>
                <a:close/>
                <a:moveTo>
                  <a:pt x="2110" y="335"/>
                </a:moveTo>
                <a:cubicBezTo>
                  <a:pt x="2110" y="333"/>
                  <a:pt x="2111" y="331"/>
                  <a:pt x="2112" y="328"/>
                </a:cubicBezTo>
                <a:cubicBezTo>
                  <a:pt x="2112" y="328"/>
                  <a:pt x="2112" y="327"/>
                  <a:pt x="2113" y="327"/>
                </a:cubicBezTo>
                <a:cubicBezTo>
                  <a:pt x="2114" y="327"/>
                  <a:pt x="2116" y="328"/>
                  <a:pt x="2117" y="328"/>
                </a:cubicBezTo>
                <a:cubicBezTo>
                  <a:pt x="2121" y="330"/>
                  <a:pt x="2121" y="331"/>
                  <a:pt x="2121" y="332"/>
                </a:cubicBezTo>
                <a:cubicBezTo>
                  <a:pt x="2121" y="332"/>
                  <a:pt x="2121" y="332"/>
                  <a:pt x="2121" y="332"/>
                </a:cubicBezTo>
                <a:cubicBezTo>
                  <a:pt x="2121" y="333"/>
                  <a:pt x="2121" y="334"/>
                  <a:pt x="2121" y="335"/>
                </a:cubicBezTo>
                <a:cubicBezTo>
                  <a:pt x="2121" y="336"/>
                  <a:pt x="2121" y="338"/>
                  <a:pt x="2122" y="340"/>
                </a:cubicBezTo>
                <a:cubicBezTo>
                  <a:pt x="2118" y="337"/>
                  <a:pt x="2114" y="336"/>
                  <a:pt x="2110" y="335"/>
                </a:cubicBezTo>
                <a:close/>
                <a:moveTo>
                  <a:pt x="2286" y="459"/>
                </a:moveTo>
                <a:cubicBezTo>
                  <a:pt x="2287" y="458"/>
                  <a:pt x="2292" y="456"/>
                  <a:pt x="2297" y="456"/>
                </a:cubicBezTo>
                <a:cubicBezTo>
                  <a:pt x="2302" y="455"/>
                  <a:pt x="2306" y="455"/>
                  <a:pt x="2306" y="455"/>
                </a:cubicBezTo>
                <a:cubicBezTo>
                  <a:pt x="2308" y="455"/>
                  <a:pt x="2309" y="454"/>
                  <a:pt x="2310" y="453"/>
                </a:cubicBezTo>
                <a:cubicBezTo>
                  <a:pt x="2311" y="453"/>
                  <a:pt x="2314" y="450"/>
                  <a:pt x="2318" y="446"/>
                </a:cubicBezTo>
                <a:cubicBezTo>
                  <a:pt x="2321" y="441"/>
                  <a:pt x="2325" y="436"/>
                  <a:pt x="2325" y="429"/>
                </a:cubicBezTo>
                <a:cubicBezTo>
                  <a:pt x="2326" y="426"/>
                  <a:pt x="2324" y="423"/>
                  <a:pt x="2322" y="420"/>
                </a:cubicBezTo>
                <a:cubicBezTo>
                  <a:pt x="2322" y="420"/>
                  <a:pt x="2322" y="420"/>
                  <a:pt x="2322" y="420"/>
                </a:cubicBezTo>
                <a:cubicBezTo>
                  <a:pt x="2322" y="420"/>
                  <a:pt x="2322" y="420"/>
                  <a:pt x="2322" y="420"/>
                </a:cubicBezTo>
                <a:cubicBezTo>
                  <a:pt x="2313" y="411"/>
                  <a:pt x="2298" y="407"/>
                  <a:pt x="2289" y="406"/>
                </a:cubicBezTo>
                <a:cubicBezTo>
                  <a:pt x="2288" y="406"/>
                  <a:pt x="2287" y="405"/>
                  <a:pt x="2287" y="405"/>
                </a:cubicBezTo>
                <a:cubicBezTo>
                  <a:pt x="2275" y="406"/>
                  <a:pt x="2271" y="413"/>
                  <a:pt x="2257" y="412"/>
                </a:cubicBezTo>
                <a:cubicBezTo>
                  <a:pt x="2245" y="413"/>
                  <a:pt x="2235" y="416"/>
                  <a:pt x="2231" y="416"/>
                </a:cubicBezTo>
                <a:cubicBezTo>
                  <a:pt x="2229" y="416"/>
                  <a:pt x="2229" y="416"/>
                  <a:pt x="2228" y="415"/>
                </a:cubicBezTo>
                <a:cubicBezTo>
                  <a:pt x="2220" y="406"/>
                  <a:pt x="2206" y="404"/>
                  <a:pt x="2195" y="403"/>
                </a:cubicBezTo>
                <a:cubicBezTo>
                  <a:pt x="2193" y="403"/>
                  <a:pt x="2191" y="404"/>
                  <a:pt x="2188" y="404"/>
                </a:cubicBezTo>
                <a:cubicBezTo>
                  <a:pt x="2186" y="405"/>
                  <a:pt x="2184" y="406"/>
                  <a:pt x="2182" y="409"/>
                </a:cubicBezTo>
                <a:cubicBezTo>
                  <a:pt x="2181" y="410"/>
                  <a:pt x="2180" y="411"/>
                  <a:pt x="2178" y="413"/>
                </a:cubicBezTo>
                <a:cubicBezTo>
                  <a:pt x="2177" y="415"/>
                  <a:pt x="2175" y="419"/>
                  <a:pt x="2175" y="423"/>
                </a:cubicBezTo>
                <a:cubicBezTo>
                  <a:pt x="2175" y="427"/>
                  <a:pt x="2176" y="431"/>
                  <a:pt x="2178" y="435"/>
                </a:cubicBezTo>
                <a:cubicBezTo>
                  <a:pt x="2181" y="442"/>
                  <a:pt x="2184" y="447"/>
                  <a:pt x="2187" y="452"/>
                </a:cubicBezTo>
                <a:cubicBezTo>
                  <a:pt x="2190" y="456"/>
                  <a:pt x="2194" y="460"/>
                  <a:pt x="2200" y="460"/>
                </a:cubicBezTo>
                <a:cubicBezTo>
                  <a:pt x="2201" y="460"/>
                  <a:pt x="2202" y="460"/>
                  <a:pt x="2202" y="460"/>
                </a:cubicBezTo>
                <a:cubicBezTo>
                  <a:pt x="2204" y="459"/>
                  <a:pt x="2207" y="459"/>
                  <a:pt x="2211" y="459"/>
                </a:cubicBezTo>
                <a:cubicBezTo>
                  <a:pt x="2214" y="459"/>
                  <a:pt x="2218" y="459"/>
                  <a:pt x="2220" y="460"/>
                </a:cubicBezTo>
                <a:cubicBezTo>
                  <a:pt x="2222" y="460"/>
                  <a:pt x="2223" y="461"/>
                  <a:pt x="2223" y="461"/>
                </a:cubicBezTo>
                <a:cubicBezTo>
                  <a:pt x="2223" y="461"/>
                  <a:pt x="2223" y="461"/>
                  <a:pt x="2223" y="461"/>
                </a:cubicBezTo>
                <a:cubicBezTo>
                  <a:pt x="2225" y="469"/>
                  <a:pt x="2232" y="477"/>
                  <a:pt x="2243" y="477"/>
                </a:cubicBezTo>
                <a:cubicBezTo>
                  <a:pt x="2243" y="477"/>
                  <a:pt x="2243" y="477"/>
                  <a:pt x="2243" y="477"/>
                </a:cubicBezTo>
                <a:cubicBezTo>
                  <a:pt x="2247" y="477"/>
                  <a:pt x="2250" y="476"/>
                  <a:pt x="2254" y="475"/>
                </a:cubicBezTo>
                <a:cubicBezTo>
                  <a:pt x="2261" y="473"/>
                  <a:pt x="2267" y="471"/>
                  <a:pt x="2273" y="468"/>
                </a:cubicBezTo>
                <a:cubicBezTo>
                  <a:pt x="2278" y="466"/>
                  <a:pt x="2283" y="464"/>
                  <a:pt x="2286" y="459"/>
                </a:cubicBezTo>
                <a:close/>
                <a:moveTo>
                  <a:pt x="3273" y="1787"/>
                </a:moveTo>
                <a:cubicBezTo>
                  <a:pt x="3270" y="1779"/>
                  <a:pt x="3267" y="1771"/>
                  <a:pt x="3259" y="1768"/>
                </a:cubicBezTo>
                <a:cubicBezTo>
                  <a:pt x="3257" y="1774"/>
                  <a:pt x="3257" y="1774"/>
                  <a:pt x="3257" y="1774"/>
                </a:cubicBezTo>
                <a:cubicBezTo>
                  <a:pt x="3259" y="1768"/>
                  <a:pt x="3259" y="1768"/>
                  <a:pt x="3259" y="1768"/>
                </a:cubicBezTo>
                <a:cubicBezTo>
                  <a:pt x="3257" y="1767"/>
                  <a:pt x="3255" y="1767"/>
                  <a:pt x="3253" y="1767"/>
                </a:cubicBezTo>
                <a:cubicBezTo>
                  <a:pt x="3248" y="1767"/>
                  <a:pt x="3243" y="1770"/>
                  <a:pt x="3241" y="1773"/>
                </a:cubicBezTo>
                <a:cubicBezTo>
                  <a:pt x="3233" y="1782"/>
                  <a:pt x="3230" y="1796"/>
                  <a:pt x="3222" y="1806"/>
                </a:cubicBezTo>
                <a:cubicBezTo>
                  <a:pt x="3217" y="1813"/>
                  <a:pt x="3211" y="1820"/>
                  <a:pt x="3206" y="1825"/>
                </a:cubicBezTo>
                <a:cubicBezTo>
                  <a:pt x="3203" y="1827"/>
                  <a:pt x="3201" y="1829"/>
                  <a:pt x="3199" y="1830"/>
                </a:cubicBezTo>
                <a:cubicBezTo>
                  <a:pt x="3198" y="1830"/>
                  <a:pt x="3198" y="1831"/>
                  <a:pt x="3197" y="1831"/>
                </a:cubicBezTo>
                <a:cubicBezTo>
                  <a:pt x="3197" y="1831"/>
                  <a:pt x="3196" y="1831"/>
                  <a:pt x="3196" y="1831"/>
                </a:cubicBezTo>
                <a:cubicBezTo>
                  <a:pt x="3190" y="1831"/>
                  <a:pt x="3184" y="1834"/>
                  <a:pt x="3177" y="1838"/>
                </a:cubicBezTo>
                <a:cubicBezTo>
                  <a:pt x="3171" y="1843"/>
                  <a:pt x="3165" y="1851"/>
                  <a:pt x="3165" y="1861"/>
                </a:cubicBezTo>
                <a:cubicBezTo>
                  <a:pt x="3165" y="1865"/>
                  <a:pt x="3166" y="1869"/>
                  <a:pt x="3167" y="1872"/>
                </a:cubicBezTo>
                <a:cubicBezTo>
                  <a:pt x="3171" y="1882"/>
                  <a:pt x="3173" y="1891"/>
                  <a:pt x="3173" y="1899"/>
                </a:cubicBezTo>
                <a:cubicBezTo>
                  <a:pt x="3173" y="1909"/>
                  <a:pt x="3170" y="1916"/>
                  <a:pt x="3167" y="1920"/>
                </a:cubicBezTo>
                <a:cubicBezTo>
                  <a:pt x="3164" y="1924"/>
                  <a:pt x="3163" y="1929"/>
                  <a:pt x="3163" y="1933"/>
                </a:cubicBezTo>
                <a:cubicBezTo>
                  <a:pt x="3163" y="1948"/>
                  <a:pt x="3171" y="1966"/>
                  <a:pt x="3171" y="1976"/>
                </a:cubicBezTo>
                <a:cubicBezTo>
                  <a:pt x="3171" y="1977"/>
                  <a:pt x="3171" y="1978"/>
                  <a:pt x="3171" y="1979"/>
                </a:cubicBezTo>
                <a:cubicBezTo>
                  <a:pt x="3170" y="1982"/>
                  <a:pt x="3170" y="1984"/>
                  <a:pt x="3170" y="1987"/>
                </a:cubicBezTo>
                <a:cubicBezTo>
                  <a:pt x="3170" y="1994"/>
                  <a:pt x="3172" y="2001"/>
                  <a:pt x="3177" y="2006"/>
                </a:cubicBezTo>
                <a:cubicBezTo>
                  <a:pt x="3182" y="2011"/>
                  <a:pt x="3189" y="2013"/>
                  <a:pt x="3198" y="2013"/>
                </a:cubicBezTo>
                <a:cubicBezTo>
                  <a:pt x="3198" y="2013"/>
                  <a:pt x="3198" y="2013"/>
                  <a:pt x="3198" y="2013"/>
                </a:cubicBezTo>
                <a:cubicBezTo>
                  <a:pt x="3208" y="2013"/>
                  <a:pt x="3215" y="2011"/>
                  <a:pt x="3221" y="2005"/>
                </a:cubicBezTo>
                <a:cubicBezTo>
                  <a:pt x="3227" y="2000"/>
                  <a:pt x="3231" y="1992"/>
                  <a:pt x="3235" y="1982"/>
                </a:cubicBezTo>
                <a:cubicBezTo>
                  <a:pt x="3242" y="1962"/>
                  <a:pt x="3244" y="1943"/>
                  <a:pt x="3250" y="1928"/>
                </a:cubicBezTo>
                <a:cubicBezTo>
                  <a:pt x="3254" y="1919"/>
                  <a:pt x="3258" y="1907"/>
                  <a:pt x="3261" y="1895"/>
                </a:cubicBezTo>
                <a:cubicBezTo>
                  <a:pt x="3264" y="1884"/>
                  <a:pt x="3266" y="1873"/>
                  <a:pt x="3268" y="1869"/>
                </a:cubicBezTo>
                <a:cubicBezTo>
                  <a:pt x="3271" y="1860"/>
                  <a:pt x="3278" y="1836"/>
                  <a:pt x="3278" y="1818"/>
                </a:cubicBezTo>
                <a:cubicBezTo>
                  <a:pt x="3278" y="1816"/>
                  <a:pt x="3278" y="1815"/>
                  <a:pt x="3278" y="1814"/>
                </a:cubicBezTo>
                <a:cubicBezTo>
                  <a:pt x="3277" y="1805"/>
                  <a:pt x="3276" y="1795"/>
                  <a:pt x="3273" y="1787"/>
                </a:cubicBezTo>
                <a:close/>
                <a:moveTo>
                  <a:pt x="4274" y="1745"/>
                </a:moveTo>
                <a:cubicBezTo>
                  <a:pt x="4275" y="1745"/>
                  <a:pt x="4275" y="1745"/>
                  <a:pt x="4275" y="1745"/>
                </a:cubicBezTo>
                <a:cubicBezTo>
                  <a:pt x="4282" y="1745"/>
                  <a:pt x="4289" y="1739"/>
                  <a:pt x="4289" y="1731"/>
                </a:cubicBezTo>
                <a:cubicBezTo>
                  <a:pt x="4289" y="1730"/>
                  <a:pt x="4289" y="1729"/>
                  <a:pt x="4289" y="1729"/>
                </a:cubicBezTo>
                <a:cubicBezTo>
                  <a:pt x="4289" y="1724"/>
                  <a:pt x="4288" y="1719"/>
                  <a:pt x="4284" y="1716"/>
                </a:cubicBezTo>
                <a:cubicBezTo>
                  <a:pt x="4281" y="1713"/>
                  <a:pt x="4277" y="1711"/>
                  <a:pt x="4273" y="1711"/>
                </a:cubicBezTo>
                <a:cubicBezTo>
                  <a:pt x="4266" y="1711"/>
                  <a:pt x="4259" y="1716"/>
                  <a:pt x="4257" y="1724"/>
                </a:cubicBezTo>
                <a:cubicBezTo>
                  <a:pt x="4257" y="1724"/>
                  <a:pt x="4257" y="1724"/>
                  <a:pt x="4257" y="1724"/>
                </a:cubicBezTo>
                <a:cubicBezTo>
                  <a:pt x="4257" y="1726"/>
                  <a:pt x="4257" y="1727"/>
                  <a:pt x="4257" y="1728"/>
                </a:cubicBezTo>
                <a:cubicBezTo>
                  <a:pt x="4257" y="1739"/>
                  <a:pt x="4266" y="1745"/>
                  <a:pt x="4274" y="1745"/>
                </a:cubicBezTo>
                <a:close/>
                <a:moveTo>
                  <a:pt x="1460" y="1210"/>
                </a:moveTo>
                <a:cubicBezTo>
                  <a:pt x="1460" y="1203"/>
                  <a:pt x="1456" y="1199"/>
                  <a:pt x="1451" y="1193"/>
                </a:cubicBezTo>
                <a:cubicBezTo>
                  <a:pt x="1446" y="1189"/>
                  <a:pt x="1440" y="1184"/>
                  <a:pt x="1433" y="1184"/>
                </a:cubicBezTo>
                <a:cubicBezTo>
                  <a:pt x="1432" y="1184"/>
                  <a:pt x="1431" y="1184"/>
                  <a:pt x="1430" y="1184"/>
                </a:cubicBezTo>
                <a:cubicBezTo>
                  <a:pt x="1430" y="1184"/>
                  <a:pt x="1430" y="1184"/>
                  <a:pt x="1430" y="1184"/>
                </a:cubicBezTo>
                <a:cubicBezTo>
                  <a:pt x="1428" y="1184"/>
                  <a:pt x="1422" y="1182"/>
                  <a:pt x="1416" y="1178"/>
                </a:cubicBezTo>
                <a:cubicBezTo>
                  <a:pt x="1410" y="1175"/>
                  <a:pt x="1403" y="1170"/>
                  <a:pt x="1399" y="1165"/>
                </a:cubicBezTo>
                <a:cubicBezTo>
                  <a:pt x="1386" y="1152"/>
                  <a:pt x="1367" y="1153"/>
                  <a:pt x="1359" y="1153"/>
                </a:cubicBezTo>
                <a:cubicBezTo>
                  <a:pt x="1353" y="1153"/>
                  <a:pt x="1345" y="1156"/>
                  <a:pt x="1336" y="1159"/>
                </a:cubicBezTo>
                <a:cubicBezTo>
                  <a:pt x="1328" y="1161"/>
                  <a:pt x="1320" y="1164"/>
                  <a:pt x="1320" y="1164"/>
                </a:cubicBezTo>
                <a:cubicBezTo>
                  <a:pt x="1318" y="1165"/>
                  <a:pt x="1316" y="1167"/>
                  <a:pt x="1316" y="1169"/>
                </a:cubicBezTo>
                <a:cubicBezTo>
                  <a:pt x="1316" y="1170"/>
                  <a:pt x="1316" y="1171"/>
                  <a:pt x="1316" y="1172"/>
                </a:cubicBezTo>
                <a:cubicBezTo>
                  <a:pt x="1316" y="1177"/>
                  <a:pt x="1318" y="1182"/>
                  <a:pt x="1321" y="1184"/>
                </a:cubicBezTo>
                <a:cubicBezTo>
                  <a:pt x="1325" y="1187"/>
                  <a:pt x="1329" y="1187"/>
                  <a:pt x="1333" y="1187"/>
                </a:cubicBezTo>
                <a:cubicBezTo>
                  <a:pt x="1338" y="1187"/>
                  <a:pt x="1343" y="1187"/>
                  <a:pt x="1348" y="1187"/>
                </a:cubicBezTo>
                <a:cubicBezTo>
                  <a:pt x="1355" y="1187"/>
                  <a:pt x="1364" y="1186"/>
                  <a:pt x="1371" y="1186"/>
                </a:cubicBezTo>
                <a:cubicBezTo>
                  <a:pt x="1376" y="1186"/>
                  <a:pt x="1381" y="1186"/>
                  <a:pt x="1384" y="1187"/>
                </a:cubicBezTo>
                <a:cubicBezTo>
                  <a:pt x="1386" y="1187"/>
                  <a:pt x="1387" y="1188"/>
                  <a:pt x="1388" y="1188"/>
                </a:cubicBezTo>
                <a:cubicBezTo>
                  <a:pt x="1388" y="1188"/>
                  <a:pt x="1388" y="1188"/>
                  <a:pt x="1388" y="1188"/>
                </a:cubicBezTo>
                <a:cubicBezTo>
                  <a:pt x="1388" y="1188"/>
                  <a:pt x="1388" y="1188"/>
                  <a:pt x="1388" y="1188"/>
                </a:cubicBezTo>
                <a:cubicBezTo>
                  <a:pt x="1388" y="1188"/>
                  <a:pt x="1388" y="1188"/>
                  <a:pt x="1388" y="1188"/>
                </a:cubicBezTo>
                <a:cubicBezTo>
                  <a:pt x="1392" y="1194"/>
                  <a:pt x="1399" y="1198"/>
                  <a:pt x="1406" y="1203"/>
                </a:cubicBezTo>
                <a:cubicBezTo>
                  <a:pt x="1413" y="1208"/>
                  <a:pt x="1420" y="1212"/>
                  <a:pt x="1422" y="1214"/>
                </a:cubicBezTo>
                <a:cubicBezTo>
                  <a:pt x="1428" y="1220"/>
                  <a:pt x="1436" y="1221"/>
                  <a:pt x="1444" y="1221"/>
                </a:cubicBezTo>
                <a:cubicBezTo>
                  <a:pt x="1447" y="1221"/>
                  <a:pt x="1450" y="1221"/>
                  <a:pt x="1453" y="1220"/>
                </a:cubicBezTo>
                <a:cubicBezTo>
                  <a:pt x="1455" y="1219"/>
                  <a:pt x="1459" y="1217"/>
                  <a:pt x="1460" y="1212"/>
                </a:cubicBezTo>
                <a:cubicBezTo>
                  <a:pt x="1454" y="1211"/>
                  <a:pt x="1454" y="1211"/>
                  <a:pt x="1454" y="1211"/>
                </a:cubicBezTo>
                <a:cubicBezTo>
                  <a:pt x="1460" y="1212"/>
                  <a:pt x="1460" y="1212"/>
                  <a:pt x="1460" y="1212"/>
                </a:cubicBezTo>
                <a:cubicBezTo>
                  <a:pt x="1460" y="1212"/>
                  <a:pt x="1460" y="1211"/>
                  <a:pt x="1460" y="1210"/>
                </a:cubicBezTo>
                <a:close/>
                <a:moveTo>
                  <a:pt x="1417" y="1244"/>
                </a:moveTo>
                <a:cubicBezTo>
                  <a:pt x="1417" y="1244"/>
                  <a:pt x="1417" y="1244"/>
                  <a:pt x="1417" y="1244"/>
                </a:cubicBezTo>
                <a:cubicBezTo>
                  <a:pt x="1407" y="1247"/>
                  <a:pt x="1405" y="1255"/>
                  <a:pt x="1405" y="1262"/>
                </a:cubicBezTo>
                <a:cubicBezTo>
                  <a:pt x="1405" y="1266"/>
                  <a:pt x="1405" y="1271"/>
                  <a:pt x="1408" y="1274"/>
                </a:cubicBezTo>
                <a:cubicBezTo>
                  <a:pt x="1410" y="1278"/>
                  <a:pt x="1414" y="1281"/>
                  <a:pt x="1420" y="1281"/>
                </a:cubicBezTo>
                <a:cubicBezTo>
                  <a:pt x="1420" y="1281"/>
                  <a:pt x="1420" y="1281"/>
                  <a:pt x="1420" y="1281"/>
                </a:cubicBezTo>
                <a:cubicBezTo>
                  <a:pt x="1422" y="1281"/>
                  <a:pt x="1423" y="1281"/>
                  <a:pt x="1425" y="1280"/>
                </a:cubicBezTo>
                <a:cubicBezTo>
                  <a:pt x="1433" y="1278"/>
                  <a:pt x="1437" y="1270"/>
                  <a:pt x="1437" y="1264"/>
                </a:cubicBezTo>
                <a:cubicBezTo>
                  <a:pt x="1436" y="1255"/>
                  <a:pt x="1431" y="1245"/>
                  <a:pt x="1420" y="1244"/>
                </a:cubicBezTo>
                <a:cubicBezTo>
                  <a:pt x="1419" y="1244"/>
                  <a:pt x="1418" y="1244"/>
                  <a:pt x="1417" y="1244"/>
                </a:cubicBezTo>
                <a:close/>
                <a:moveTo>
                  <a:pt x="1431" y="1137"/>
                </a:moveTo>
                <a:cubicBezTo>
                  <a:pt x="1430" y="1128"/>
                  <a:pt x="1423" y="1122"/>
                  <a:pt x="1414" y="1122"/>
                </a:cubicBezTo>
                <a:cubicBezTo>
                  <a:pt x="1413" y="1122"/>
                  <a:pt x="1412" y="1122"/>
                  <a:pt x="1411" y="1122"/>
                </a:cubicBezTo>
                <a:cubicBezTo>
                  <a:pt x="1403" y="1123"/>
                  <a:pt x="1398" y="1130"/>
                  <a:pt x="1398" y="1136"/>
                </a:cubicBezTo>
                <a:cubicBezTo>
                  <a:pt x="1398" y="1140"/>
                  <a:pt x="1400" y="1143"/>
                  <a:pt x="1403" y="1146"/>
                </a:cubicBezTo>
                <a:cubicBezTo>
                  <a:pt x="1405" y="1149"/>
                  <a:pt x="1409" y="1150"/>
                  <a:pt x="1414" y="1150"/>
                </a:cubicBezTo>
                <a:cubicBezTo>
                  <a:pt x="1414" y="1150"/>
                  <a:pt x="1414" y="1150"/>
                  <a:pt x="1414" y="1150"/>
                </a:cubicBezTo>
                <a:cubicBezTo>
                  <a:pt x="1415" y="1150"/>
                  <a:pt x="1417" y="1150"/>
                  <a:pt x="1418" y="1150"/>
                </a:cubicBezTo>
                <a:cubicBezTo>
                  <a:pt x="1417" y="1143"/>
                  <a:pt x="1417" y="1143"/>
                  <a:pt x="1417" y="1143"/>
                </a:cubicBezTo>
                <a:cubicBezTo>
                  <a:pt x="1418" y="1150"/>
                  <a:pt x="1418" y="1150"/>
                  <a:pt x="1418" y="1150"/>
                </a:cubicBezTo>
                <a:cubicBezTo>
                  <a:pt x="1425" y="1149"/>
                  <a:pt x="1431" y="1143"/>
                  <a:pt x="1431" y="1137"/>
                </a:cubicBezTo>
                <a:close/>
                <a:moveTo>
                  <a:pt x="4201" y="1717"/>
                </a:moveTo>
                <a:cubicBezTo>
                  <a:pt x="4203" y="1715"/>
                  <a:pt x="4206" y="1712"/>
                  <a:pt x="4206" y="1709"/>
                </a:cubicBezTo>
                <a:cubicBezTo>
                  <a:pt x="4200" y="1708"/>
                  <a:pt x="4200" y="1708"/>
                  <a:pt x="4200" y="1708"/>
                </a:cubicBezTo>
                <a:cubicBezTo>
                  <a:pt x="4206" y="1709"/>
                  <a:pt x="4206" y="1709"/>
                  <a:pt x="4206" y="1709"/>
                </a:cubicBezTo>
                <a:cubicBezTo>
                  <a:pt x="4206" y="1708"/>
                  <a:pt x="4206" y="1708"/>
                  <a:pt x="4206" y="1707"/>
                </a:cubicBezTo>
                <a:cubicBezTo>
                  <a:pt x="4206" y="1699"/>
                  <a:pt x="4201" y="1694"/>
                  <a:pt x="4196" y="1689"/>
                </a:cubicBezTo>
                <a:cubicBezTo>
                  <a:pt x="4191" y="1684"/>
                  <a:pt x="4187" y="1680"/>
                  <a:pt x="4180" y="1680"/>
                </a:cubicBezTo>
                <a:cubicBezTo>
                  <a:pt x="4179" y="1680"/>
                  <a:pt x="4169" y="1678"/>
                  <a:pt x="4161" y="1675"/>
                </a:cubicBezTo>
                <a:cubicBezTo>
                  <a:pt x="4152" y="1673"/>
                  <a:pt x="4145" y="1671"/>
                  <a:pt x="4145" y="1671"/>
                </a:cubicBezTo>
                <a:cubicBezTo>
                  <a:pt x="4143" y="1671"/>
                  <a:pt x="4142" y="1671"/>
                  <a:pt x="4140" y="1671"/>
                </a:cubicBezTo>
                <a:cubicBezTo>
                  <a:pt x="4137" y="1673"/>
                  <a:pt x="4133" y="1674"/>
                  <a:pt x="4128" y="1677"/>
                </a:cubicBezTo>
                <a:cubicBezTo>
                  <a:pt x="4128" y="1677"/>
                  <a:pt x="4127" y="1677"/>
                  <a:pt x="4127" y="1676"/>
                </a:cubicBezTo>
                <a:cubicBezTo>
                  <a:pt x="4118" y="1671"/>
                  <a:pt x="4109" y="1671"/>
                  <a:pt x="4103" y="1670"/>
                </a:cubicBezTo>
                <a:cubicBezTo>
                  <a:pt x="4100" y="1670"/>
                  <a:pt x="4098" y="1670"/>
                  <a:pt x="4097" y="1669"/>
                </a:cubicBezTo>
                <a:cubicBezTo>
                  <a:pt x="4096" y="1669"/>
                  <a:pt x="4096" y="1669"/>
                  <a:pt x="4095" y="1667"/>
                </a:cubicBezTo>
                <a:cubicBezTo>
                  <a:pt x="4092" y="1660"/>
                  <a:pt x="4087" y="1654"/>
                  <a:pt x="4079" y="1654"/>
                </a:cubicBezTo>
                <a:cubicBezTo>
                  <a:pt x="4078" y="1654"/>
                  <a:pt x="4077" y="1654"/>
                  <a:pt x="4076" y="1654"/>
                </a:cubicBezTo>
                <a:cubicBezTo>
                  <a:pt x="4076" y="1640"/>
                  <a:pt x="4079" y="1623"/>
                  <a:pt x="4083" y="1618"/>
                </a:cubicBezTo>
                <a:cubicBezTo>
                  <a:pt x="4083" y="1618"/>
                  <a:pt x="4083" y="1618"/>
                  <a:pt x="4083" y="1618"/>
                </a:cubicBezTo>
                <a:cubicBezTo>
                  <a:pt x="4086" y="1613"/>
                  <a:pt x="4088" y="1608"/>
                  <a:pt x="4088" y="1603"/>
                </a:cubicBezTo>
                <a:cubicBezTo>
                  <a:pt x="4088" y="1600"/>
                  <a:pt x="4087" y="1596"/>
                  <a:pt x="4084" y="1592"/>
                </a:cubicBezTo>
                <a:cubicBezTo>
                  <a:pt x="4082" y="1589"/>
                  <a:pt x="4078" y="1587"/>
                  <a:pt x="4073" y="1587"/>
                </a:cubicBezTo>
                <a:cubicBezTo>
                  <a:pt x="4073" y="1587"/>
                  <a:pt x="4072" y="1587"/>
                  <a:pt x="4071" y="1587"/>
                </a:cubicBezTo>
                <a:cubicBezTo>
                  <a:pt x="4071" y="1587"/>
                  <a:pt x="4071" y="1587"/>
                  <a:pt x="4071" y="1587"/>
                </a:cubicBezTo>
                <a:cubicBezTo>
                  <a:pt x="4071" y="1587"/>
                  <a:pt x="4070" y="1587"/>
                  <a:pt x="4068" y="1585"/>
                </a:cubicBezTo>
                <a:cubicBezTo>
                  <a:pt x="4062" y="1581"/>
                  <a:pt x="4054" y="1567"/>
                  <a:pt x="4042" y="1556"/>
                </a:cubicBezTo>
                <a:cubicBezTo>
                  <a:pt x="4025" y="1543"/>
                  <a:pt x="4014" y="1534"/>
                  <a:pt x="4000" y="1516"/>
                </a:cubicBezTo>
                <a:cubicBezTo>
                  <a:pt x="3984" y="1496"/>
                  <a:pt x="3965" y="1484"/>
                  <a:pt x="3956" y="1474"/>
                </a:cubicBezTo>
                <a:cubicBezTo>
                  <a:pt x="3946" y="1464"/>
                  <a:pt x="3933" y="1459"/>
                  <a:pt x="3924" y="1459"/>
                </a:cubicBezTo>
                <a:cubicBezTo>
                  <a:pt x="3922" y="1459"/>
                  <a:pt x="3921" y="1459"/>
                  <a:pt x="3919" y="1459"/>
                </a:cubicBezTo>
                <a:cubicBezTo>
                  <a:pt x="3915" y="1460"/>
                  <a:pt x="3910" y="1465"/>
                  <a:pt x="3911" y="1469"/>
                </a:cubicBezTo>
                <a:cubicBezTo>
                  <a:pt x="3911" y="1475"/>
                  <a:pt x="3913" y="1478"/>
                  <a:pt x="3916" y="1482"/>
                </a:cubicBezTo>
                <a:cubicBezTo>
                  <a:pt x="3920" y="1488"/>
                  <a:pt x="3926" y="1494"/>
                  <a:pt x="3932" y="1499"/>
                </a:cubicBezTo>
                <a:cubicBezTo>
                  <a:pt x="3937" y="1504"/>
                  <a:pt x="3941" y="1509"/>
                  <a:pt x="3942" y="1509"/>
                </a:cubicBezTo>
                <a:cubicBezTo>
                  <a:pt x="3944" y="1512"/>
                  <a:pt x="3953" y="1521"/>
                  <a:pt x="3961" y="1532"/>
                </a:cubicBezTo>
                <a:cubicBezTo>
                  <a:pt x="3970" y="1542"/>
                  <a:pt x="3978" y="1555"/>
                  <a:pt x="3977" y="1560"/>
                </a:cubicBezTo>
                <a:cubicBezTo>
                  <a:pt x="3977" y="1570"/>
                  <a:pt x="3983" y="1584"/>
                  <a:pt x="3990" y="1597"/>
                </a:cubicBezTo>
                <a:cubicBezTo>
                  <a:pt x="3996" y="1609"/>
                  <a:pt x="4003" y="1620"/>
                  <a:pt x="4007" y="1625"/>
                </a:cubicBezTo>
                <a:cubicBezTo>
                  <a:pt x="4011" y="1628"/>
                  <a:pt x="4020" y="1635"/>
                  <a:pt x="4029" y="1642"/>
                </a:cubicBezTo>
                <a:cubicBezTo>
                  <a:pt x="4038" y="1650"/>
                  <a:pt x="4046" y="1659"/>
                  <a:pt x="4047" y="1662"/>
                </a:cubicBezTo>
                <a:cubicBezTo>
                  <a:pt x="4051" y="1669"/>
                  <a:pt x="4055" y="1674"/>
                  <a:pt x="4062" y="1676"/>
                </a:cubicBezTo>
                <a:cubicBezTo>
                  <a:pt x="4062" y="1688"/>
                  <a:pt x="4071" y="1694"/>
                  <a:pt x="4074" y="1697"/>
                </a:cubicBezTo>
                <a:cubicBezTo>
                  <a:pt x="4080" y="1701"/>
                  <a:pt x="4089" y="1703"/>
                  <a:pt x="4101" y="1703"/>
                </a:cubicBezTo>
                <a:cubicBezTo>
                  <a:pt x="4103" y="1703"/>
                  <a:pt x="4106" y="1703"/>
                  <a:pt x="4108" y="1703"/>
                </a:cubicBezTo>
                <a:cubicBezTo>
                  <a:pt x="4112" y="1702"/>
                  <a:pt x="4117" y="1701"/>
                  <a:pt x="4121" y="1700"/>
                </a:cubicBezTo>
                <a:cubicBezTo>
                  <a:pt x="4123" y="1700"/>
                  <a:pt x="4124" y="1699"/>
                  <a:pt x="4125" y="1699"/>
                </a:cubicBezTo>
                <a:cubicBezTo>
                  <a:pt x="4126" y="1699"/>
                  <a:pt x="4126" y="1699"/>
                  <a:pt x="4126" y="1699"/>
                </a:cubicBezTo>
                <a:cubicBezTo>
                  <a:pt x="4135" y="1708"/>
                  <a:pt x="4143" y="1715"/>
                  <a:pt x="4156" y="1715"/>
                </a:cubicBezTo>
                <a:cubicBezTo>
                  <a:pt x="4158" y="1715"/>
                  <a:pt x="4160" y="1715"/>
                  <a:pt x="4162" y="1714"/>
                </a:cubicBezTo>
                <a:cubicBezTo>
                  <a:pt x="4163" y="1714"/>
                  <a:pt x="4164" y="1714"/>
                  <a:pt x="4165" y="1714"/>
                </a:cubicBezTo>
                <a:cubicBezTo>
                  <a:pt x="4173" y="1714"/>
                  <a:pt x="4184" y="1718"/>
                  <a:pt x="4193" y="1718"/>
                </a:cubicBezTo>
                <a:cubicBezTo>
                  <a:pt x="4196" y="1718"/>
                  <a:pt x="4198" y="1718"/>
                  <a:pt x="4201" y="1717"/>
                </a:cubicBezTo>
                <a:close/>
                <a:moveTo>
                  <a:pt x="4393" y="1521"/>
                </a:moveTo>
                <a:cubicBezTo>
                  <a:pt x="4385" y="1531"/>
                  <a:pt x="4378" y="1549"/>
                  <a:pt x="4378" y="1563"/>
                </a:cubicBezTo>
                <a:cubicBezTo>
                  <a:pt x="4378" y="1567"/>
                  <a:pt x="4379" y="1570"/>
                  <a:pt x="4380" y="1573"/>
                </a:cubicBezTo>
                <a:cubicBezTo>
                  <a:pt x="4381" y="1576"/>
                  <a:pt x="4384" y="1579"/>
                  <a:pt x="4388" y="1580"/>
                </a:cubicBezTo>
                <a:cubicBezTo>
                  <a:pt x="4389" y="1581"/>
                  <a:pt x="4390" y="1581"/>
                  <a:pt x="4392" y="1581"/>
                </a:cubicBezTo>
                <a:cubicBezTo>
                  <a:pt x="4403" y="1580"/>
                  <a:pt x="4407" y="1570"/>
                  <a:pt x="4411" y="1561"/>
                </a:cubicBezTo>
                <a:cubicBezTo>
                  <a:pt x="4414" y="1552"/>
                  <a:pt x="4416" y="1540"/>
                  <a:pt x="4416" y="1532"/>
                </a:cubicBezTo>
                <a:cubicBezTo>
                  <a:pt x="4416" y="1529"/>
                  <a:pt x="4416" y="1526"/>
                  <a:pt x="4416" y="1523"/>
                </a:cubicBezTo>
                <a:cubicBezTo>
                  <a:pt x="4415" y="1521"/>
                  <a:pt x="4414" y="1518"/>
                  <a:pt x="4410" y="1516"/>
                </a:cubicBezTo>
                <a:cubicBezTo>
                  <a:pt x="4410" y="1516"/>
                  <a:pt x="4410" y="1516"/>
                  <a:pt x="4410" y="1516"/>
                </a:cubicBezTo>
                <a:cubicBezTo>
                  <a:pt x="4409" y="1515"/>
                  <a:pt x="4407" y="1514"/>
                  <a:pt x="4405" y="1514"/>
                </a:cubicBezTo>
                <a:cubicBezTo>
                  <a:pt x="4399" y="1515"/>
                  <a:pt x="4396" y="1518"/>
                  <a:pt x="4393" y="1521"/>
                </a:cubicBezTo>
                <a:close/>
                <a:moveTo>
                  <a:pt x="4551" y="885"/>
                </a:moveTo>
                <a:cubicBezTo>
                  <a:pt x="4547" y="894"/>
                  <a:pt x="4544" y="902"/>
                  <a:pt x="4541" y="908"/>
                </a:cubicBezTo>
                <a:cubicBezTo>
                  <a:pt x="4539" y="911"/>
                  <a:pt x="4538" y="913"/>
                  <a:pt x="4537" y="915"/>
                </a:cubicBezTo>
                <a:cubicBezTo>
                  <a:pt x="4537" y="915"/>
                  <a:pt x="4537" y="915"/>
                  <a:pt x="4537" y="915"/>
                </a:cubicBezTo>
                <a:cubicBezTo>
                  <a:pt x="4534" y="915"/>
                  <a:pt x="4532" y="916"/>
                  <a:pt x="4529" y="917"/>
                </a:cubicBezTo>
                <a:cubicBezTo>
                  <a:pt x="4519" y="922"/>
                  <a:pt x="4503" y="929"/>
                  <a:pt x="4495" y="938"/>
                </a:cubicBezTo>
                <a:cubicBezTo>
                  <a:pt x="4495" y="938"/>
                  <a:pt x="4494" y="938"/>
                  <a:pt x="4492" y="938"/>
                </a:cubicBezTo>
                <a:cubicBezTo>
                  <a:pt x="4483" y="938"/>
                  <a:pt x="4469" y="934"/>
                  <a:pt x="4458" y="933"/>
                </a:cubicBezTo>
                <a:cubicBezTo>
                  <a:pt x="4455" y="934"/>
                  <a:pt x="4450" y="934"/>
                  <a:pt x="4447" y="938"/>
                </a:cubicBezTo>
                <a:cubicBezTo>
                  <a:pt x="4443" y="945"/>
                  <a:pt x="4433" y="953"/>
                  <a:pt x="4427" y="959"/>
                </a:cubicBezTo>
                <a:cubicBezTo>
                  <a:pt x="4427" y="960"/>
                  <a:pt x="4423" y="961"/>
                  <a:pt x="4417" y="963"/>
                </a:cubicBezTo>
                <a:cubicBezTo>
                  <a:pt x="4412" y="964"/>
                  <a:pt x="4404" y="969"/>
                  <a:pt x="4405" y="979"/>
                </a:cubicBezTo>
                <a:cubicBezTo>
                  <a:pt x="4405" y="980"/>
                  <a:pt x="4405" y="982"/>
                  <a:pt x="4406" y="984"/>
                </a:cubicBezTo>
                <a:cubicBezTo>
                  <a:pt x="4408" y="994"/>
                  <a:pt x="4411" y="1003"/>
                  <a:pt x="4415" y="1010"/>
                </a:cubicBezTo>
                <a:cubicBezTo>
                  <a:pt x="4419" y="1017"/>
                  <a:pt x="4423" y="1023"/>
                  <a:pt x="4431" y="1023"/>
                </a:cubicBezTo>
                <a:cubicBezTo>
                  <a:pt x="4437" y="1023"/>
                  <a:pt x="4443" y="1021"/>
                  <a:pt x="4448" y="1016"/>
                </a:cubicBezTo>
                <a:cubicBezTo>
                  <a:pt x="4452" y="1012"/>
                  <a:pt x="4455" y="1004"/>
                  <a:pt x="4455" y="995"/>
                </a:cubicBezTo>
                <a:cubicBezTo>
                  <a:pt x="4455" y="995"/>
                  <a:pt x="4455" y="995"/>
                  <a:pt x="4455" y="994"/>
                </a:cubicBezTo>
                <a:cubicBezTo>
                  <a:pt x="4457" y="995"/>
                  <a:pt x="4459" y="996"/>
                  <a:pt x="4461" y="997"/>
                </a:cubicBezTo>
                <a:cubicBezTo>
                  <a:pt x="4464" y="998"/>
                  <a:pt x="4468" y="1000"/>
                  <a:pt x="4473" y="1000"/>
                </a:cubicBezTo>
                <a:cubicBezTo>
                  <a:pt x="4474" y="1000"/>
                  <a:pt x="4475" y="1000"/>
                  <a:pt x="4475" y="1000"/>
                </a:cubicBezTo>
                <a:cubicBezTo>
                  <a:pt x="4485" y="998"/>
                  <a:pt x="4490" y="991"/>
                  <a:pt x="4493" y="983"/>
                </a:cubicBezTo>
                <a:cubicBezTo>
                  <a:pt x="4495" y="985"/>
                  <a:pt x="4497" y="986"/>
                  <a:pt x="4500" y="986"/>
                </a:cubicBezTo>
                <a:cubicBezTo>
                  <a:pt x="4502" y="987"/>
                  <a:pt x="4505" y="988"/>
                  <a:pt x="4508" y="988"/>
                </a:cubicBezTo>
                <a:cubicBezTo>
                  <a:pt x="4515" y="988"/>
                  <a:pt x="4520" y="984"/>
                  <a:pt x="4523" y="980"/>
                </a:cubicBezTo>
                <a:cubicBezTo>
                  <a:pt x="4526" y="977"/>
                  <a:pt x="4527" y="974"/>
                  <a:pt x="4527" y="971"/>
                </a:cubicBezTo>
                <a:cubicBezTo>
                  <a:pt x="4530" y="970"/>
                  <a:pt x="4535" y="967"/>
                  <a:pt x="4540" y="965"/>
                </a:cubicBezTo>
                <a:cubicBezTo>
                  <a:pt x="4547" y="962"/>
                  <a:pt x="4553" y="961"/>
                  <a:pt x="4557" y="957"/>
                </a:cubicBezTo>
                <a:cubicBezTo>
                  <a:pt x="4558" y="956"/>
                  <a:pt x="4565" y="953"/>
                  <a:pt x="4570" y="950"/>
                </a:cubicBezTo>
                <a:cubicBezTo>
                  <a:pt x="4573" y="948"/>
                  <a:pt x="4576" y="946"/>
                  <a:pt x="4579" y="944"/>
                </a:cubicBezTo>
                <a:cubicBezTo>
                  <a:pt x="4581" y="942"/>
                  <a:pt x="4584" y="940"/>
                  <a:pt x="4585" y="936"/>
                </a:cubicBezTo>
                <a:cubicBezTo>
                  <a:pt x="4586" y="931"/>
                  <a:pt x="4586" y="922"/>
                  <a:pt x="4587" y="913"/>
                </a:cubicBezTo>
                <a:cubicBezTo>
                  <a:pt x="4587" y="908"/>
                  <a:pt x="4587" y="903"/>
                  <a:pt x="4588" y="900"/>
                </a:cubicBezTo>
                <a:cubicBezTo>
                  <a:pt x="4588" y="899"/>
                  <a:pt x="4589" y="898"/>
                  <a:pt x="4589" y="897"/>
                </a:cubicBezTo>
                <a:cubicBezTo>
                  <a:pt x="4590" y="897"/>
                  <a:pt x="4592" y="896"/>
                  <a:pt x="4595" y="894"/>
                </a:cubicBezTo>
                <a:cubicBezTo>
                  <a:pt x="4598" y="893"/>
                  <a:pt x="4601" y="888"/>
                  <a:pt x="4601" y="883"/>
                </a:cubicBezTo>
                <a:cubicBezTo>
                  <a:pt x="4601" y="878"/>
                  <a:pt x="4599" y="873"/>
                  <a:pt x="4596" y="866"/>
                </a:cubicBezTo>
                <a:cubicBezTo>
                  <a:pt x="4592" y="858"/>
                  <a:pt x="4590" y="850"/>
                  <a:pt x="4587" y="843"/>
                </a:cubicBezTo>
                <a:cubicBezTo>
                  <a:pt x="4587" y="841"/>
                  <a:pt x="4586" y="840"/>
                  <a:pt x="4585" y="838"/>
                </a:cubicBezTo>
                <a:cubicBezTo>
                  <a:pt x="4590" y="837"/>
                  <a:pt x="4595" y="836"/>
                  <a:pt x="4600" y="835"/>
                </a:cubicBezTo>
                <a:cubicBezTo>
                  <a:pt x="4616" y="834"/>
                  <a:pt x="4630" y="829"/>
                  <a:pt x="4634" y="828"/>
                </a:cubicBezTo>
                <a:cubicBezTo>
                  <a:pt x="4634" y="828"/>
                  <a:pt x="4634" y="828"/>
                  <a:pt x="4635" y="828"/>
                </a:cubicBezTo>
                <a:cubicBezTo>
                  <a:pt x="4638" y="828"/>
                  <a:pt x="4643" y="828"/>
                  <a:pt x="4649" y="826"/>
                </a:cubicBezTo>
                <a:cubicBezTo>
                  <a:pt x="4654" y="824"/>
                  <a:pt x="4662" y="820"/>
                  <a:pt x="4662" y="811"/>
                </a:cubicBezTo>
                <a:cubicBezTo>
                  <a:pt x="4662" y="809"/>
                  <a:pt x="4662" y="808"/>
                  <a:pt x="4661" y="807"/>
                </a:cubicBezTo>
                <a:cubicBezTo>
                  <a:pt x="4659" y="798"/>
                  <a:pt x="4651" y="793"/>
                  <a:pt x="4644" y="790"/>
                </a:cubicBezTo>
                <a:cubicBezTo>
                  <a:pt x="4637" y="787"/>
                  <a:pt x="4630" y="787"/>
                  <a:pt x="4624" y="787"/>
                </a:cubicBezTo>
                <a:cubicBezTo>
                  <a:pt x="4622" y="787"/>
                  <a:pt x="4621" y="787"/>
                  <a:pt x="4619" y="787"/>
                </a:cubicBezTo>
                <a:cubicBezTo>
                  <a:pt x="4618" y="786"/>
                  <a:pt x="4616" y="783"/>
                  <a:pt x="4613" y="781"/>
                </a:cubicBezTo>
                <a:cubicBezTo>
                  <a:pt x="4609" y="778"/>
                  <a:pt x="4605" y="774"/>
                  <a:pt x="4598" y="773"/>
                </a:cubicBezTo>
                <a:cubicBezTo>
                  <a:pt x="4597" y="773"/>
                  <a:pt x="4595" y="774"/>
                  <a:pt x="4594" y="774"/>
                </a:cubicBezTo>
                <a:cubicBezTo>
                  <a:pt x="4587" y="776"/>
                  <a:pt x="4583" y="783"/>
                  <a:pt x="4581" y="788"/>
                </a:cubicBezTo>
                <a:cubicBezTo>
                  <a:pt x="4579" y="792"/>
                  <a:pt x="4578" y="796"/>
                  <a:pt x="4577" y="800"/>
                </a:cubicBezTo>
                <a:cubicBezTo>
                  <a:pt x="4575" y="801"/>
                  <a:pt x="4570" y="803"/>
                  <a:pt x="4565" y="806"/>
                </a:cubicBezTo>
                <a:cubicBezTo>
                  <a:pt x="4560" y="810"/>
                  <a:pt x="4553" y="813"/>
                  <a:pt x="4552" y="823"/>
                </a:cubicBezTo>
                <a:cubicBezTo>
                  <a:pt x="4552" y="826"/>
                  <a:pt x="4553" y="829"/>
                  <a:pt x="4556" y="832"/>
                </a:cubicBezTo>
                <a:cubicBezTo>
                  <a:pt x="4557" y="833"/>
                  <a:pt x="4559" y="835"/>
                  <a:pt x="4561" y="836"/>
                </a:cubicBezTo>
                <a:cubicBezTo>
                  <a:pt x="4556" y="842"/>
                  <a:pt x="4556" y="850"/>
                  <a:pt x="4555" y="858"/>
                </a:cubicBezTo>
                <a:cubicBezTo>
                  <a:pt x="4554" y="868"/>
                  <a:pt x="4554" y="878"/>
                  <a:pt x="4551" y="885"/>
                </a:cubicBezTo>
                <a:close/>
                <a:moveTo>
                  <a:pt x="4181" y="1484"/>
                </a:moveTo>
                <a:cubicBezTo>
                  <a:pt x="4179" y="1487"/>
                  <a:pt x="4177" y="1491"/>
                  <a:pt x="4176" y="1494"/>
                </a:cubicBezTo>
                <a:cubicBezTo>
                  <a:pt x="4176" y="1495"/>
                  <a:pt x="4175" y="1496"/>
                  <a:pt x="4175" y="1497"/>
                </a:cubicBezTo>
                <a:cubicBezTo>
                  <a:pt x="4175" y="1497"/>
                  <a:pt x="4174" y="1497"/>
                  <a:pt x="4174" y="1497"/>
                </a:cubicBezTo>
                <a:cubicBezTo>
                  <a:pt x="4171" y="1501"/>
                  <a:pt x="4167" y="1502"/>
                  <a:pt x="4157" y="1505"/>
                </a:cubicBezTo>
                <a:cubicBezTo>
                  <a:pt x="4145" y="1509"/>
                  <a:pt x="4142" y="1519"/>
                  <a:pt x="4140" y="1527"/>
                </a:cubicBezTo>
                <a:cubicBezTo>
                  <a:pt x="4138" y="1526"/>
                  <a:pt x="4137" y="1525"/>
                  <a:pt x="4135" y="1524"/>
                </a:cubicBezTo>
                <a:cubicBezTo>
                  <a:pt x="4132" y="1522"/>
                  <a:pt x="4128" y="1519"/>
                  <a:pt x="4122" y="1518"/>
                </a:cubicBezTo>
                <a:cubicBezTo>
                  <a:pt x="4120" y="1518"/>
                  <a:pt x="4117" y="1519"/>
                  <a:pt x="4115" y="1522"/>
                </a:cubicBezTo>
                <a:cubicBezTo>
                  <a:pt x="4111" y="1526"/>
                  <a:pt x="4111" y="1531"/>
                  <a:pt x="4111" y="1537"/>
                </a:cubicBezTo>
                <a:cubicBezTo>
                  <a:pt x="4111" y="1550"/>
                  <a:pt x="4115" y="1568"/>
                  <a:pt x="4121" y="1585"/>
                </a:cubicBezTo>
                <a:cubicBezTo>
                  <a:pt x="4126" y="1598"/>
                  <a:pt x="4134" y="1609"/>
                  <a:pt x="4142" y="1616"/>
                </a:cubicBezTo>
                <a:cubicBezTo>
                  <a:pt x="4150" y="1623"/>
                  <a:pt x="4157" y="1627"/>
                  <a:pt x="4164" y="1628"/>
                </a:cubicBezTo>
                <a:cubicBezTo>
                  <a:pt x="4170" y="1628"/>
                  <a:pt x="4182" y="1628"/>
                  <a:pt x="4189" y="1630"/>
                </a:cubicBezTo>
                <a:cubicBezTo>
                  <a:pt x="4194" y="1632"/>
                  <a:pt x="4201" y="1633"/>
                  <a:pt x="4209" y="1633"/>
                </a:cubicBezTo>
                <a:cubicBezTo>
                  <a:pt x="4214" y="1633"/>
                  <a:pt x="4219" y="1633"/>
                  <a:pt x="4224" y="1631"/>
                </a:cubicBezTo>
                <a:cubicBezTo>
                  <a:pt x="4228" y="1629"/>
                  <a:pt x="4233" y="1624"/>
                  <a:pt x="4233" y="1618"/>
                </a:cubicBezTo>
                <a:cubicBezTo>
                  <a:pt x="4233" y="1617"/>
                  <a:pt x="4233" y="1617"/>
                  <a:pt x="4233" y="1617"/>
                </a:cubicBezTo>
                <a:cubicBezTo>
                  <a:pt x="4232" y="1611"/>
                  <a:pt x="4232" y="1606"/>
                  <a:pt x="4232" y="1600"/>
                </a:cubicBezTo>
                <a:cubicBezTo>
                  <a:pt x="4232" y="1590"/>
                  <a:pt x="4234" y="1581"/>
                  <a:pt x="4240" y="1574"/>
                </a:cubicBezTo>
                <a:cubicBezTo>
                  <a:pt x="4245" y="1569"/>
                  <a:pt x="4250" y="1565"/>
                  <a:pt x="4254" y="1559"/>
                </a:cubicBezTo>
                <a:cubicBezTo>
                  <a:pt x="4258" y="1554"/>
                  <a:pt x="4262" y="1548"/>
                  <a:pt x="4262" y="1540"/>
                </a:cubicBezTo>
                <a:cubicBezTo>
                  <a:pt x="4262" y="1536"/>
                  <a:pt x="4261" y="1532"/>
                  <a:pt x="4260" y="1528"/>
                </a:cubicBezTo>
                <a:cubicBezTo>
                  <a:pt x="4254" y="1513"/>
                  <a:pt x="4247" y="1501"/>
                  <a:pt x="4247" y="1497"/>
                </a:cubicBezTo>
                <a:cubicBezTo>
                  <a:pt x="4247" y="1496"/>
                  <a:pt x="4247" y="1496"/>
                  <a:pt x="4248" y="1495"/>
                </a:cubicBezTo>
                <a:cubicBezTo>
                  <a:pt x="4252" y="1491"/>
                  <a:pt x="4256" y="1488"/>
                  <a:pt x="4260" y="1485"/>
                </a:cubicBezTo>
                <a:cubicBezTo>
                  <a:pt x="4264" y="1483"/>
                  <a:pt x="4269" y="1478"/>
                  <a:pt x="4269" y="1471"/>
                </a:cubicBezTo>
                <a:cubicBezTo>
                  <a:pt x="4269" y="1470"/>
                  <a:pt x="4268" y="1468"/>
                  <a:pt x="4267" y="1466"/>
                </a:cubicBezTo>
                <a:cubicBezTo>
                  <a:pt x="4265" y="1464"/>
                  <a:pt x="4263" y="1463"/>
                  <a:pt x="4261" y="1463"/>
                </a:cubicBezTo>
                <a:cubicBezTo>
                  <a:pt x="4257" y="1464"/>
                  <a:pt x="4256" y="1465"/>
                  <a:pt x="4255" y="1465"/>
                </a:cubicBezTo>
                <a:cubicBezTo>
                  <a:pt x="4253" y="1466"/>
                  <a:pt x="4252" y="1466"/>
                  <a:pt x="4251" y="1466"/>
                </a:cubicBezTo>
                <a:cubicBezTo>
                  <a:pt x="4251" y="1466"/>
                  <a:pt x="4251" y="1466"/>
                  <a:pt x="4251" y="1466"/>
                </a:cubicBezTo>
                <a:cubicBezTo>
                  <a:pt x="4251" y="1466"/>
                  <a:pt x="4251" y="1466"/>
                  <a:pt x="4249" y="1464"/>
                </a:cubicBezTo>
                <a:cubicBezTo>
                  <a:pt x="4248" y="1461"/>
                  <a:pt x="4246" y="1455"/>
                  <a:pt x="4245" y="1443"/>
                </a:cubicBezTo>
                <a:cubicBezTo>
                  <a:pt x="4245" y="1441"/>
                  <a:pt x="4244" y="1438"/>
                  <a:pt x="4242" y="1436"/>
                </a:cubicBezTo>
                <a:cubicBezTo>
                  <a:pt x="4240" y="1434"/>
                  <a:pt x="4238" y="1433"/>
                  <a:pt x="4235" y="1433"/>
                </a:cubicBezTo>
                <a:cubicBezTo>
                  <a:pt x="4229" y="1433"/>
                  <a:pt x="4225" y="1437"/>
                  <a:pt x="4220" y="1441"/>
                </a:cubicBezTo>
                <a:cubicBezTo>
                  <a:pt x="4216" y="1445"/>
                  <a:pt x="4212" y="1449"/>
                  <a:pt x="4212" y="1456"/>
                </a:cubicBezTo>
                <a:cubicBezTo>
                  <a:pt x="4211" y="1456"/>
                  <a:pt x="4211" y="1457"/>
                  <a:pt x="4211" y="1458"/>
                </a:cubicBezTo>
                <a:cubicBezTo>
                  <a:pt x="4211" y="1462"/>
                  <a:pt x="4213" y="1465"/>
                  <a:pt x="4214" y="1468"/>
                </a:cubicBezTo>
                <a:cubicBezTo>
                  <a:pt x="4214" y="1468"/>
                  <a:pt x="4214" y="1468"/>
                  <a:pt x="4214" y="1469"/>
                </a:cubicBezTo>
                <a:cubicBezTo>
                  <a:pt x="4213" y="1469"/>
                  <a:pt x="4211" y="1469"/>
                  <a:pt x="4208" y="1469"/>
                </a:cubicBezTo>
                <a:cubicBezTo>
                  <a:pt x="4194" y="1469"/>
                  <a:pt x="4185" y="1477"/>
                  <a:pt x="4181" y="1484"/>
                </a:cubicBezTo>
                <a:close/>
                <a:moveTo>
                  <a:pt x="4277" y="1139"/>
                </a:moveTo>
                <a:cubicBezTo>
                  <a:pt x="4272" y="1148"/>
                  <a:pt x="4270" y="1157"/>
                  <a:pt x="4270" y="1165"/>
                </a:cubicBezTo>
                <a:cubicBezTo>
                  <a:pt x="4270" y="1169"/>
                  <a:pt x="4270" y="1173"/>
                  <a:pt x="4272" y="1176"/>
                </a:cubicBezTo>
                <a:cubicBezTo>
                  <a:pt x="4274" y="1179"/>
                  <a:pt x="4278" y="1182"/>
                  <a:pt x="4282" y="1182"/>
                </a:cubicBezTo>
                <a:cubicBezTo>
                  <a:pt x="4282" y="1182"/>
                  <a:pt x="4282" y="1182"/>
                  <a:pt x="4282" y="1182"/>
                </a:cubicBezTo>
                <a:cubicBezTo>
                  <a:pt x="4283" y="1182"/>
                  <a:pt x="4283" y="1182"/>
                  <a:pt x="4284" y="1182"/>
                </a:cubicBezTo>
                <a:cubicBezTo>
                  <a:pt x="4294" y="1180"/>
                  <a:pt x="4299" y="1172"/>
                  <a:pt x="4303" y="1163"/>
                </a:cubicBezTo>
                <a:cubicBezTo>
                  <a:pt x="4308" y="1154"/>
                  <a:pt x="4311" y="1144"/>
                  <a:pt x="4311" y="1136"/>
                </a:cubicBezTo>
                <a:cubicBezTo>
                  <a:pt x="4311" y="1133"/>
                  <a:pt x="4310" y="1129"/>
                  <a:pt x="4309" y="1126"/>
                </a:cubicBezTo>
                <a:cubicBezTo>
                  <a:pt x="4307" y="1123"/>
                  <a:pt x="4303" y="1120"/>
                  <a:pt x="4299" y="1121"/>
                </a:cubicBezTo>
                <a:cubicBezTo>
                  <a:pt x="4298" y="1121"/>
                  <a:pt x="4297" y="1121"/>
                  <a:pt x="4296" y="1121"/>
                </a:cubicBezTo>
                <a:cubicBezTo>
                  <a:pt x="4296" y="1121"/>
                  <a:pt x="4296" y="1121"/>
                  <a:pt x="4296" y="1121"/>
                </a:cubicBezTo>
                <a:cubicBezTo>
                  <a:pt x="4287" y="1123"/>
                  <a:pt x="4281" y="1131"/>
                  <a:pt x="4277" y="1139"/>
                </a:cubicBezTo>
                <a:close/>
                <a:moveTo>
                  <a:pt x="4261" y="1286"/>
                </a:moveTo>
                <a:cubicBezTo>
                  <a:pt x="4261" y="1289"/>
                  <a:pt x="4262" y="1293"/>
                  <a:pt x="4264" y="1297"/>
                </a:cubicBezTo>
                <a:cubicBezTo>
                  <a:pt x="4264" y="1297"/>
                  <a:pt x="4264" y="1297"/>
                  <a:pt x="4264" y="1297"/>
                </a:cubicBezTo>
                <a:cubicBezTo>
                  <a:pt x="4268" y="1307"/>
                  <a:pt x="4275" y="1314"/>
                  <a:pt x="4281" y="1320"/>
                </a:cubicBezTo>
                <a:cubicBezTo>
                  <a:pt x="4285" y="1323"/>
                  <a:pt x="4287" y="1326"/>
                  <a:pt x="4289" y="1328"/>
                </a:cubicBezTo>
                <a:cubicBezTo>
                  <a:pt x="4290" y="1329"/>
                  <a:pt x="4290" y="1330"/>
                  <a:pt x="4291" y="1330"/>
                </a:cubicBezTo>
                <a:cubicBezTo>
                  <a:pt x="4284" y="1337"/>
                  <a:pt x="4267" y="1351"/>
                  <a:pt x="4263" y="1367"/>
                </a:cubicBezTo>
                <a:cubicBezTo>
                  <a:pt x="4263" y="1368"/>
                  <a:pt x="4263" y="1369"/>
                  <a:pt x="4263" y="1370"/>
                </a:cubicBezTo>
                <a:cubicBezTo>
                  <a:pt x="4263" y="1371"/>
                  <a:pt x="4263" y="1373"/>
                  <a:pt x="4265" y="1375"/>
                </a:cubicBezTo>
                <a:cubicBezTo>
                  <a:pt x="4266" y="1377"/>
                  <a:pt x="4269" y="1378"/>
                  <a:pt x="4270" y="1378"/>
                </a:cubicBezTo>
                <a:cubicBezTo>
                  <a:pt x="4270" y="1378"/>
                  <a:pt x="4271" y="1378"/>
                  <a:pt x="4271" y="1378"/>
                </a:cubicBezTo>
                <a:cubicBezTo>
                  <a:pt x="4276" y="1377"/>
                  <a:pt x="4278" y="1375"/>
                  <a:pt x="4282" y="1372"/>
                </a:cubicBezTo>
                <a:cubicBezTo>
                  <a:pt x="4292" y="1364"/>
                  <a:pt x="4307" y="1347"/>
                  <a:pt x="4313" y="1338"/>
                </a:cubicBezTo>
                <a:cubicBezTo>
                  <a:pt x="4316" y="1334"/>
                  <a:pt x="4319" y="1333"/>
                  <a:pt x="4325" y="1332"/>
                </a:cubicBezTo>
                <a:cubicBezTo>
                  <a:pt x="4328" y="1332"/>
                  <a:pt x="4331" y="1332"/>
                  <a:pt x="4334" y="1331"/>
                </a:cubicBezTo>
                <a:cubicBezTo>
                  <a:pt x="4337" y="1330"/>
                  <a:pt x="4341" y="1328"/>
                  <a:pt x="4343" y="1324"/>
                </a:cubicBezTo>
                <a:cubicBezTo>
                  <a:pt x="4346" y="1317"/>
                  <a:pt x="4346" y="1317"/>
                  <a:pt x="4346" y="1317"/>
                </a:cubicBezTo>
                <a:cubicBezTo>
                  <a:pt x="4347" y="1315"/>
                  <a:pt x="4347" y="1313"/>
                  <a:pt x="4346" y="1311"/>
                </a:cubicBezTo>
                <a:cubicBezTo>
                  <a:pt x="4346" y="1309"/>
                  <a:pt x="4344" y="1308"/>
                  <a:pt x="4342" y="1308"/>
                </a:cubicBezTo>
                <a:cubicBezTo>
                  <a:pt x="4342" y="1308"/>
                  <a:pt x="4329" y="1305"/>
                  <a:pt x="4319" y="1301"/>
                </a:cubicBezTo>
                <a:cubicBezTo>
                  <a:pt x="4316" y="1300"/>
                  <a:pt x="4314" y="1299"/>
                  <a:pt x="4312" y="1299"/>
                </a:cubicBezTo>
                <a:cubicBezTo>
                  <a:pt x="4308" y="1299"/>
                  <a:pt x="4305" y="1300"/>
                  <a:pt x="4303" y="1301"/>
                </a:cubicBezTo>
                <a:cubicBezTo>
                  <a:pt x="4303" y="1300"/>
                  <a:pt x="4304" y="1298"/>
                  <a:pt x="4304" y="1297"/>
                </a:cubicBezTo>
                <a:cubicBezTo>
                  <a:pt x="4307" y="1287"/>
                  <a:pt x="4310" y="1284"/>
                  <a:pt x="4315" y="1280"/>
                </a:cubicBezTo>
                <a:cubicBezTo>
                  <a:pt x="4319" y="1277"/>
                  <a:pt x="4326" y="1272"/>
                  <a:pt x="4326" y="1262"/>
                </a:cubicBezTo>
                <a:cubicBezTo>
                  <a:pt x="4326" y="1261"/>
                  <a:pt x="4325" y="1259"/>
                  <a:pt x="4325" y="1257"/>
                </a:cubicBezTo>
                <a:cubicBezTo>
                  <a:pt x="4323" y="1247"/>
                  <a:pt x="4318" y="1240"/>
                  <a:pt x="4313" y="1235"/>
                </a:cubicBezTo>
                <a:cubicBezTo>
                  <a:pt x="4308" y="1231"/>
                  <a:pt x="4303" y="1230"/>
                  <a:pt x="4299" y="1230"/>
                </a:cubicBezTo>
                <a:cubicBezTo>
                  <a:pt x="4295" y="1229"/>
                  <a:pt x="4289" y="1234"/>
                  <a:pt x="4289" y="1237"/>
                </a:cubicBezTo>
                <a:cubicBezTo>
                  <a:pt x="4287" y="1246"/>
                  <a:pt x="4290" y="1253"/>
                  <a:pt x="4284" y="1258"/>
                </a:cubicBezTo>
                <a:cubicBezTo>
                  <a:pt x="4279" y="1261"/>
                  <a:pt x="4274" y="1264"/>
                  <a:pt x="4270" y="1268"/>
                </a:cubicBezTo>
                <a:cubicBezTo>
                  <a:pt x="4265" y="1272"/>
                  <a:pt x="4261" y="1278"/>
                  <a:pt x="4261" y="1286"/>
                </a:cubicBezTo>
                <a:close/>
              </a:path>
            </a:pathLst>
          </a:custGeom>
          <a:solidFill>
            <a:schemeClr val="accent2">
              <a:alpha val="25000"/>
            </a:schemeClr>
          </a:solidFill>
          <a:ln w="50800">
            <a:noFill/>
          </a:ln>
        </p:spPr>
        <p:txBody>
          <a:bodyPr vert="horz" wrap="square" lIns="91440" tIns="45720" rIns="91440" bIns="45720" numCol="1" anchor="t" anchorCtr="0" compatLnSpc="1">
            <a:prstTxWarp prst="textNoShape">
              <a:avLst/>
            </a:prstTxWarp>
          </a:bodyPr>
          <a:lstStyle/>
          <a:p>
            <a:endParaRPr lang="en-US"/>
          </a:p>
        </p:txBody>
      </p:sp>
      <p:sp>
        <p:nvSpPr>
          <p:cNvPr id="154" name="Shape 2849">
            <a:extLst>
              <a:ext uri="{FF2B5EF4-FFF2-40B4-BE49-F238E27FC236}">
                <a16:creationId xmlns:a16="http://schemas.microsoft.com/office/drawing/2014/main" id="{2B4C7D10-3CB2-7249-9B37-9C5588A74B4B}"/>
              </a:ext>
            </a:extLst>
          </p:cNvPr>
          <p:cNvSpPr/>
          <p:nvPr/>
        </p:nvSpPr>
        <p:spPr>
          <a:xfrm>
            <a:off x="2528767" y="2865965"/>
            <a:ext cx="351983" cy="408155"/>
          </a:xfrm>
          <a:custGeom>
            <a:avLst/>
            <a:gdLst/>
            <a:ahLst/>
            <a:cxnLst>
              <a:cxn ang="0">
                <a:pos x="wd2" y="hd2"/>
              </a:cxn>
              <a:cxn ang="5400000">
                <a:pos x="wd2" y="hd2"/>
              </a:cxn>
              <a:cxn ang="10800000">
                <a:pos x="wd2" y="hd2"/>
              </a:cxn>
              <a:cxn ang="16200000">
                <a:pos x="wd2" y="hd2"/>
              </a:cxn>
            </a:cxnLst>
            <a:rect l="0" t="0" r="r" b="b"/>
            <a:pathLst>
              <a:path w="16025" h="21317" extrusionOk="0">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chemeClr val="accent1"/>
          </a:solidFill>
          <a:ln w="12700" cap="flat">
            <a:noFill/>
            <a:miter lim="400000"/>
          </a:ln>
          <a:effectLst>
            <a:outerShdw blurRad="76200" dir="13500000" sy="23000" kx="1200000" algn="br" rotWithShape="0">
              <a:prstClr val="black">
                <a:alpha val="20000"/>
              </a:prstClr>
            </a:outerShdw>
          </a:effectLst>
        </p:spPr>
        <p:txBody>
          <a:bodyPr wrap="square" lIns="0" tIns="0" rIns="0" bIns="0" numCol="1" anchor="ctr">
            <a:noAutofit/>
          </a:bodyPr>
          <a:lstStyle/>
          <a:p>
            <a:pPr lvl="0">
              <a:defRPr sz="3200"/>
            </a:pPr>
            <a:endParaRPr dirty="0">
              <a:ln>
                <a:solidFill>
                  <a:sysClr val="windowText" lastClr="000000"/>
                </a:solidFill>
              </a:ln>
              <a:latin typeface="+mj-lt"/>
            </a:endParaRPr>
          </a:p>
        </p:txBody>
      </p:sp>
      <p:sp>
        <p:nvSpPr>
          <p:cNvPr id="156" name="Rectangle 155">
            <a:extLst>
              <a:ext uri="{FF2B5EF4-FFF2-40B4-BE49-F238E27FC236}">
                <a16:creationId xmlns:a16="http://schemas.microsoft.com/office/drawing/2014/main" id="{B65AF182-731F-1A48-B1F9-AEB0DEBA69C0}"/>
              </a:ext>
            </a:extLst>
          </p:cNvPr>
          <p:cNvSpPr/>
          <p:nvPr/>
        </p:nvSpPr>
        <p:spPr>
          <a:xfrm>
            <a:off x="1216024" y="3070043"/>
            <a:ext cx="1339522" cy="461665"/>
          </a:xfrm>
          <a:prstGeom prst="rect">
            <a:avLst/>
          </a:prstGeom>
        </p:spPr>
        <p:txBody>
          <a:bodyPr wrap="square">
            <a:spAutoFit/>
          </a:bodyPr>
          <a:lstStyle/>
          <a:p>
            <a:pPr lvl="0" algn="r">
              <a:defRPr/>
            </a:pPr>
            <a:r>
              <a:rPr lang="en-US" sz="1200" b="1" kern="0" dirty="0">
                <a:solidFill>
                  <a:schemeClr val="tx1">
                    <a:lumMod val="75000"/>
                    <a:lumOff val="25000"/>
                  </a:schemeClr>
                </a:solidFill>
                <a:latin typeface="+mj-lt"/>
                <a:ea typeface="Meiryo Regular" charset="-128"/>
                <a:cs typeface="Meiryo Regular" charset="-128"/>
              </a:rPr>
              <a:t>North America</a:t>
            </a:r>
          </a:p>
          <a:p>
            <a:pPr lvl="0" algn="r">
              <a:defRPr/>
            </a:pPr>
            <a:r>
              <a:rPr lang="en-US" sz="1200" kern="0" dirty="0">
                <a:solidFill>
                  <a:schemeClr val="tx1">
                    <a:lumMod val="75000"/>
                    <a:lumOff val="25000"/>
                  </a:schemeClr>
                </a:solidFill>
                <a:latin typeface="+mj-lt"/>
              </a:rPr>
              <a:t>(US West)</a:t>
            </a:r>
          </a:p>
        </p:txBody>
      </p:sp>
      <p:sp>
        <p:nvSpPr>
          <p:cNvPr id="157" name="Rectangle 156">
            <a:extLst>
              <a:ext uri="{FF2B5EF4-FFF2-40B4-BE49-F238E27FC236}">
                <a16:creationId xmlns:a16="http://schemas.microsoft.com/office/drawing/2014/main" id="{281C9508-0B69-6A46-9F92-B606CFC6BDC3}"/>
              </a:ext>
            </a:extLst>
          </p:cNvPr>
          <p:cNvSpPr/>
          <p:nvPr/>
        </p:nvSpPr>
        <p:spPr>
          <a:xfrm>
            <a:off x="6233639" y="2647934"/>
            <a:ext cx="1339522" cy="461665"/>
          </a:xfrm>
          <a:prstGeom prst="rect">
            <a:avLst/>
          </a:prstGeom>
        </p:spPr>
        <p:txBody>
          <a:bodyPr wrap="square">
            <a:spAutoFit/>
          </a:bodyPr>
          <a:lstStyle/>
          <a:p>
            <a:pPr>
              <a:defRPr/>
            </a:pPr>
            <a:r>
              <a:rPr lang="en-US" sz="1200" b="1" kern="0" dirty="0">
                <a:solidFill>
                  <a:schemeClr val="tx1">
                    <a:lumMod val="75000"/>
                    <a:lumOff val="25000"/>
                  </a:schemeClr>
                </a:solidFill>
                <a:latin typeface="+mj-lt"/>
                <a:ea typeface="Meiryo Regular" charset="-128"/>
              </a:rPr>
              <a:t>EU</a:t>
            </a:r>
          </a:p>
          <a:p>
            <a:pPr lvl="0">
              <a:defRPr/>
            </a:pPr>
            <a:r>
              <a:rPr lang="en-US" sz="1200" kern="0" dirty="0">
                <a:solidFill>
                  <a:schemeClr val="tx1">
                    <a:lumMod val="75000"/>
                    <a:lumOff val="25000"/>
                  </a:schemeClr>
                </a:solidFill>
                <a:latin typeface="+mj-lt"/>
              </a:rPr>
              <a:t>(Frankfurt)</a:t>
            </a:r>
          </a:p>
        </p:txBody>
      </p:sp>
      <p:sp>
        <p:nvSpPr>
          <p:cNvPr id="158" name="Rectangle 157">
            <a:extLst>
              <a:ext uri="{FF2B5EF4-FFF2-40B4-BE49-F238E27FC236}">
                <a16:creationId xmlns:a16="http://schemas.microsoft.com/office/drawing/2014/main" id="{471AD51D-664D-7844-A048-A3C7DD578820}"/>
              </a:ext>
            </a:extLst>
          </p:cNvPr>
          <p:cNvSpPr/>
          <p:nvPr/>
        </p:nvSpPr>
        <p:spPr>
          <a:xfrm>
            <a:off x="3697019" y="3195275"/>
            <a:ext cx="1339522" cy="461665"/>
          </a:xfrm>
          <a:prstGeom prst="rect">
            <a:avLst/>
          </a:prstGeom>
        </p:spPr>
        <p:txBody>
          <a:bodyPr wrap="square">
            <a:spAutoFit/>
          </a:bodyPr>
          <a:lstStyle/>
          <a:p>
            <a:pPr>
              <a:defRPr/>
            </a:pPr>
            <a:r>
              <a:rPr lang="en-US" sz="1200" b="1" kern="0" dirty="0">
                <a:solidFill>
                  <a:schemeClr val="tx1">
                    <a:lumMod val="75000"/>
                    <a:lumOff val="25000"/>
                  </a:schemeClr>
                </a:solidFill>
                <a:latin typeface="+mj-lt"/>
                <a:ea typeface="Meiryo Regular" charset="-128"/>
              </a:rPr>
              <a:t>North America</a:t>
            </a:r>
          </a:p>
          <a:p>
            <a:pPr lvl="0">
              <a:defRPr/>
            </a:pPr>
            <a:r>
              <a:rPr lang="en-US" sz="1200" kern="0" dirty="0">
                <a:solidFill>
                  <a:schemeClr val="tx1">
                    <a:lumMod val="75000"/>
                    <a:lumOff val="25000"/>
                  </a:schemeClr>
                </a:solidFill>
                <a:latin typeface="+mj-lt"/>
              </a:rPr>
              <a:t>(US East)</a:t>
            </a:r>
          </a:p>
        </p:txBody>
      </p:sp>
      <p:sp>
        <p:nvSpPr>
          <p:cNvPr id="159" name="Rectangle 158">
            <a:extLst>
              <a:ext uri="{FF2B5EF4-FFF2-40B4-BE49-F238E27FC236}">
                <a16:creationId xmlns:a16="http://schemas.microsoft.com/office/drawing/2014/main" id="{8C89BFA6-EF50-F541-B766-CB15C33F5B4A}"/>
              </a:ext>
            </a:extLst>
          </p:cNvPr>
          <p:cNvSpPr/>
          <p:nvPr/>
        </p:nvSpPr>
        <p:spPr>
          <a:xfrm>
            <a:off x="9947859" y="4941729"/>
            <a:ext cx="1784589" cy="461665"/>
          </a:xfrm>
          <a:prstGeom prst="rect">
            <a:avLst/>
          </a:prstGeom>
        </p:spPr>
        <p:txBody>
          <a:bodyPr wrap="square">
            <a:spAutoFit/>
          </a:bodyPr>
          <a:lstStyle/>
          <a:p>
            <a:pPr>
              <a:defRPr/>
            </a:pPr>
            <a:r>
              <a:rPr lang="en-US" sz="1200" b="1" kern="0" dirty="0">
                <a:solidFill>
                  <a:schemeClr val="tx1">
                    <a:lumMod val="75000"/>
                    <a:lumOff val="25000"/>
                  </a:schemeClr>
                </a:solidFill>
                <a:latin typeface="+mj-lt"/>
                <a:ea typeface="Meiryo Regular" charset="-128"/>
              </a:rPr>
              <a:t>APAC</a:t>
            </a:r>
          </a:p>
          <a:p>
            <a:pPr lvl="0">
              <a:defRPr/>
            </a:pPr>
            <a:r>
              <a:rPr lang="en-US" sz="1200" kern="0" dirty="0">
                <a:solidFill>
                  <a:schemeClr val="tx1">
                    <a:lumMod val="75000"/>
                    <a:lumOff val="25000"/>
                  </a:schemeClr>
                </a:solidFill>
                <a:latin typeface="+mj-lt"/>
              </a:rPr>
              <a:t>(Australia)</a:t>
            </a:r>
          </a:p>
        </p:txBody>
      </p:sp>
      <p:grpSp>
        <p:nvGrpSpPr>
          <p:cNvPr id="160" name="Group 159">
            <a:extLst>
              <a:ext uri="{FF2B5EF4-FFF2-40B4-BE49-F238E27FC236}">
                <a16:creationId xmlns:a16="http://schemas.microsoft.com/office/drawing/2014/main" id="{84E24430-FDEE-FC42-B83A-E6E99FBCFB7E}"/>
              </a:ext>
            </a:extLst>
          </p:cNvPr>
          <p:cNvGrpSpPr/>
          <p:nvPr/>
        </p:nvGrpSpPr>
        <p:grpSpPr>
          <a:xfrm>
            <a:off x="2614865" y="2946786"/>
            <a:ext cx="179383" cy="177038"/>
            <a:chOff x="4366787" y="4737679"/>
            <a:chExt cx="575326" cy="567808"/>
          </a:xfrm>
          <a:solidFill>
            <a:schemeClr val="bg1"/>
          </a:solidFill>
        </p:grpSpPr>
        <p:sp>
          <p:nvSpPr>
            <p:cNvPr id="161" name="Freeform 57">
              <a:extLst>
                <a:ext uri="{FF2B5EF4-FFF2-40B4-BE49-F238E27FC236}">
                  <a16:creationId xmlns:a16="http://schemas.microsoft.com/office/drawing/2014/main" id="{D6487F78-9F7E-334D-AEBA-3158DAE4E372}"/>
                </a:ext>
              </a:extLst>
            </p:cNvPr>
            <p:cNvSpPr>
              <a:spLocks/>
            </p:cNvSpPr>
            <p:nvPr/>
          </p:nvSpPr>
          <p:spPr bwMode="auto">
            <a:xfrm>
              <a:off x="4680753" y="4803645"/>
              <a:ext cx="199569" cy="149467"/>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Freeform 58">
              <a:extLst>
                <a:ext uri="{FF2B5EF4-FFF2-40B4-BE49-F238E27FC236}">
                  <a16:creationId xmlns:a16="http://schemas.microsoft.com/office/drawing/2014/main" id="{EB242A26-9025-DA42-B4B7-21C7EBDFD353}"/>
                </a:ext>
              </a:extLst>
            </p:cNvPr>
            <p:cNvSpPr>
              <a:spLocks/>
            </p:cNvSpPr>
            <p:nvPr/>
          </p:nvSpPr>
          <p:spPr bwMode="auto">
            <a:xfrm>
              <a:off x="4684927" y="4737679"/>
              <a:ext cx="70976" cy="209588"/>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Freeform 59">
              <a:extLst>
                <a:ext uri="{FF2B5EF4-FFF2-40B4-BE49-F238E27FC236}">
                  <a16:creationId xmlns:a16="http://schemas.microsoft.com/office/drawing/2014/main" id="{4FAB2925-24F5-AA49-8B68-972CD902E843}"/>
                </a:ext>
              </a:extLst>
            </p:cNvPr>
            <p:cNvSpPr>
              <a:spLocks/>
            </p:cNvSpPr>
            <p:nvPr/>
          </p:nvSpPr>
          <p:spPr bwMode="auto">
            <a:xfrm>
              <a:off x="4740874" y="4981502"/>
              <a:ext cx="199569" cy="151972"/>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0">
              <a:extLst>
                <a:ext uri="{FF2B5EF4-FFF2-40B4-BE49-F238E27FC236}">
                  <a16:creationId xmlns:a16="http://schemas.microsoft.com/office/drawing/2014/main" id="{2A788164-1362-6846-A649-FF22FD5EE163}"/>
                </a:ext>
              </a:extLst>
            </p:cNvPr>
            <p:cNvSpPr>
              <a:spLocks/>
            </p:cNvSpPr>
            <p:nvPr/>
          </p:nvSpPr>
          <p:spPr bwMode="auto">
            <a:xfrm>
              <a:off x="4742544" y="4912196"/>
              <a:ext cx="199569" cy="151137"/>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5" name="Freeform 61">
              <a:extLst>
                <a:ext uri="{FF2B5EF4-FFF2-40B4-BE49-F238E27FC236}">
                  <a16:creationId xmlns:a16="http://schemas.microsoft.com/office/drawing/2014/main" id="{E4BB63F0-4809-6543-99D0-D3195D39A987}"/>
                </a:ext>
              </a:extLst>
            </p:cNvPr>
            <p:cNvSpPr>
              <a:spLocks/>
            </p:cNvSpPr>
            <p:nvPr/>
          </p:nvSpPr>
          <p:spPr bwMode="auto">
            <a:xfrm>
              <a:off x="4684092" y="5097569"/>
              <a:ext cx="71811" cy="207918"/>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6" name="Freeform 62">
              <a:extLst>
                <a:ext uri="{FF2B5EF4-FFF2-40B4-BE49-F238E27FC236}">
                  <a16:creationId xmlns:a16="http://schemas.microsoft.com/office/drawing/2014/main" id="{ECEDABD4-46AC-D443-9194-10224C1B4226}"/>
                </a:ext>
              </a:extLst>
            </p:cNvPr>
            <p:cNvSpPr>
              <a:spLocks/>
            </p:cNvSpPr>
            <p:nvPr/>
          </p:nvSpPr>
          <p:spPr bwMode="auto">
            <a:xfrm>
              <a:off x="4682423" y="5091724"/>
              <a:ext cx="198734" cy="151137"/>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7" name="Freeform 63">
              <a:extLst>
                <a:ext uri="{FF2B5EF4-FFF2-40B4-BE49-F238E27FC236}">
                  <a16:creationId xmlns:a16="http://schemas.microsoft.com/office/drawing/2014/main" id="{3D132BA3-DDA0-A14D-85C3-85897C71BA75}"/>
                </a:ext>
              </a:extLst>
            </p:cNvPr>
            <p:cNvSpPr>
              <a:spLocks/>
            </p:cNvSpPr>
            <p:nvPr/>
          </p:nvSpPr>
          <p:spPr bwMode="auto">
            <a:xfrm>
              <a:off x="4428578" y="5090054"/>
              <a:ext cx="198734" cy="150302"/>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8" name="Freeform 64">
              <a:extLst>
                <a:ext uri="{FF2B5EF4-FFF2-40B4-BE49-F238E27FC236}">
                  <a16:creationId xmlns:a16="http://schemas.microsoft.com/office/drawing/2014/main" id="{681F3215-8C96-F94F-8B6C-3FA824081318}"/>
                </a:ext>
              </a:extLst>
            </p:cNvPr>
            <p:cNvSpPr>
              <a:spLocks/>
            </p:cNvSpPr>
            <p:nvPr/>
          </p:nvSpPr>
          <p:spPr bwMode="auto">
            <a:xfrm>
              <a:off x="4552160" y="5097569"/>
              <a:ext cx="70976" cy="207918"/>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9" name="Freeform 65">
              <a:extLst>
                <a:ext uri="{FF2B5EF4-FFF2-40B4-BE49-F238E27FC236}">
                  <a16:creationId xmlns:a16="http://schemas.microsoft.com/office/drawing/2014/main" id="{836E1C3B-1421-C046-A438-48AD8FB5C30B}"/>
                </a:ext>
              </a:extLst>
            </p:cNvPr>
            <p:cNvSpPr>
              <a:spLocks/>
            </p:cNvSpPr>
            <p:nvPr/>
          </p:nvSpPr>
          <p:spPr bwMode="auto">
            <a:xfrm>
              <a:off x="4368457" y="4912196"/>
              <a:ext cx="198734" cy="149467"/>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70" name="Freeform 66">
              <a:extLst>
                <a:ext uri="{FF2B5EF4-FFF2-40B4-BE49-F238E27FC236}">
                  <a16:creationId xmlns:a16="http://schemas.microsoft.com/office/drawing/2014/main" id="{2B7B5389-1B6E-734A-9ECE-47E2D9F8F631}"/>
                </a:ext>
              </a:extLst>
            </p:cNvPr>
            <p:cNvSpPr>
              <a:spLocks/>
            </p:cNvSpPr>
            <p:nvPr/>
          </p:nvSpPr>
          <p:spPr bwMode="auto">
            <a:xfrm>
              <a:off x="4366787" y="4981502"/>
              <a:ext cx="198734" cy="150302"/>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71" name="Freeform 67">
              <a:extLst>
                <a:ext uri="{FF2B5EF4-FFF2-40B4-BE49-F238E27FC236}">
                  <a16:creationId xmlns:a16="http://schemas.microsoft.com/office/drawing/2014/main" id="{FAF6D4C5-DF9C-074A-A238-9BB41E2C7807}"/>
                </a:ext>
              </a:extLst>
            </p:cNvPr>
            <p:cNvSpPr>
              <a:spLocks/>
            </p:cNvSpPr>
            <p:nvPr/>
          </p:nvSpPr>
          <p:spPr bwMode="auto">
            <a:xfrm>
              <a:off x="4552160" y="4737679"/>
              <a:ext cx="72647" cy="209588"/>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72" name="Freeform 68">
              <a:extLst>
                <a:ext uri="{FF2B5EF4-FFF2-40B4-BE49-F238E27FC236}">
                  <a16:creationId xmlns:a16="http://schemas.microsoft.com/office/drawing/2014/main" id="{3A194E53-C892-CA4A-A521-FA1CEA32CF32}"/>
                </a:ext>
              </a:extLst>
            </p:cNvPr>
            <p:cNvSpPr>
              <a:spLocks/>
            </p:cNvSpPr>
            <p:nvPr/>
          </p:nvSpPr>
          <p:spPr bwMode="auto">
            <a:xfrm>
              <a:off x="4426908" y="4800305"/>
              <a:ext cx="199569" cy="152807"/>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73" name="Freeform 69">
              <a:extLst>
                <a:ext uri="{FF2B5EF4-FFF2-40B4-BE49-F238E27FC236}">
                  <a16:creationId xmlns:a16="http://schemas.microsoft.com/office/drawing/2014/main" id="{C3B69BD6-ACFD-FA48-B60D-F378530F61B7}"/>
                </a:ext>
              </a:extLst>
            </p:cNvPr>
            <p:cNvSpPr>
              <a:spLocks noEditPoints="1"/>
            </p:cNvSpPr>
            <p:nvPr/>
          </p:nvSpPr>
          <p:spPr bwMode="auto">
            <a:xfrm>
              <a:off x="4588066" y="4954782"/>
              <a:ext cx="132768" cy="135272"/>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75" name="Shape 2849">
            <a:extLst>
              <a:ext uri="{FF2B5EF4-FFF2-40B4-BE49-F238E27FC236}">
                <a16:creationId xmlns:a16="http://schemas.microsoft.com/office/drawing/2014/main" id="{3D8A8D05-C306-7145-8183-E8223663A237}"/>
              </a:ext>
            </a:extLst>
          </p:cNvPr>
          <p:cNvSpPr/>
          <p:nvPr/>
        </p:nvSpPr>
        <p:spPr>
          <a:xfrm>
            <a:off x="3530704" y="2902532"/>
            <a:ext cx="351983" cy="408155"/>
          </a:xfrm>
          <a:custGeom>
            <a:avLst/>
            <a:gdLst/>
            <a:ahLst/>
            <a:cxnLst>
              <a:cxn ang="0">
                <a:pos x="wd2" y="hd2"/>
              </a:cxn>
              <a:cxn ang="5400000">
                <a:pos x="wd2" y="hd2"/>
              </a:cxn>
              <a:cxn ang="10800000">
                <a:pos x="wd2" y="hd2"/>
              </a:cxn>
              <a:cxn ang="16200000">
                <a:pos x="wd2" y="hd2"/>
              </a:cxn>
            </a:cxnLst>
            <a:rect l="0" t="0" r="r" b="b"/>
            <a:pathLst>
              <a:path w="16025" h="21317" extrusionOk="0">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chemeClr val="accent1"/>
          </a:solidFill>
          <a:ln w="12700" cap="flat">
            <a:noFill/>
            <a:miter lim="400000"/>
          </a:ln>
          <a:effectLst>
            <a:outerShdw blurRad="76200" dir="13500000" sy="23000" kx="1200000" algn="br" rotWithShape="0">
              <a:prstClr val="black">
                <a:alpha val="20000"/>
              </a:prstClr>
            </a:outerShdw>
          </a:effectLst>
        </p:spPr>
        <p:txBody>
          <a:bodyPr wrap="square" lIns="0" tIns="0" rIns="0" bIns="0" numCol="1" anchor="ctr">
            <a:noAutofit/>
          </a:bodyPr>
          <a:lstStyle/>
          <a:p>
            <a:pPr lvl="0">
              <a:defRPr sz="3200"/>
            </a:pPr>
            <a:endParaRPr dirty="0">
              <a:ln>
                <a:solidFill>
                  <a:sysClr val="windowText" lastClr="000000"/>
                </a:solidFill>
              </a:ln>
              <a:latin typeface="+mj-lt"/>
            </a:endParaRPr>
          </a:p>
        </p:txBody>
      </p:sp>
      <p:grpSp>
        <p:nvGrpSpPr>
          <p:cNvPr id="177" name="Group 176">
            <a:extLst>
              <a:ext uri="{FF2B5EF4-FFF2-40B4-BE49-F238E27FC236}">
                <a16:creationId xmlns:a16="http://schemas.microsoft.com/office/drawing/2014/main" id="{D3F3F0B0-7EBE-A240-B095-5C230FEF54A1}"/>
              </a:ext>
            </a:extLst>
          </p:cNvPr>
          <p:cNvGrpSpPr/>
          <p:nvPr/>
        </p:nvGrpSpPr>
        <p:grpSpPr>
          <a:xfrm>
            <a:off x="3616802" y="2983353"/>
            <a:ext cx="179383" cy="177038"/>
            <a:chOff x="4366787" y="4737679"/>
            <a:chExt cx="575326" cy="567808"/>
          </a:xfrm>
          <a:solidFill>
            <a:schemeClr val="bg1"/>
          </a:solidFill>
        </p:grpSpPr>
        <p:sp>
          <p:nvSpPr>
            <p:cNvPr id="178" name="Freeform 57">
              <a:extLst>
                <a:ext uri="{FF2B5EF4-FFF2-40B4-BE49-F238E27FC236}">
                  <a16:creationId xmlns:a16="http://schemas.microsoft.com/office/drawing/2014/main" id="{F2565007-C353-904C-AF6B-4CCD532E20EE}"/>
                </a:ext>
              </a:extLst>
            </p:cNvPr>
            <p:cNvSpPr>
              <a:spLocks/>
            </p:cNvSpPr>
            <p:nvPr/>
          </p:nvSpPr>
          <p:spPr bwMode="auto">
            <a:xfrm>
              <a:off x="4680753" y="4803645"/>
              <a:ext cx="199569" cy="149467"/>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58">
              <a:extLst>
                <a:ext uri="{FF2B5EF4-FFF2-40B4-BE49-F238E27FC236}">
                  <a16:creationId xmlns:a16="http://schemas.microsoft.com/office/drawing/2014/main" id="{B10DD460-7F51-974C-8A26-F4AF63F30FCA}"/>
                </a:ext>
              </a:extLst>
            </p:cNvPr>
            <p:cNvSpPr>
              <a:spLocks/>
            </p:cNvSpPr>
            <p:nvPr/>
          </p:nvSpPr>
          <p:spPr bwMode="auto">
            <a:xfrm>
              <a:off x="4684927" y="4737679"/>
              <a:ext cx="70976" cy="209588"/>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129E5D89-38E6-E443-AE14-8BE4473D5D25}"/>
                </a:ext>
              </a:extLst>
            </p:cNvPr>
            <p:cNvSpPr>
              <a:spLocks/>
            </p:cNvSpPr>
            <p:nvPr/>
          </p:nvSpPr>
          <p:spPr bwMode="auto">
            <a:xfrm>
              <a:off x="4740874" y="4981502"/>
              <a:ext cx="199569" cy="151972"/>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0">
              <a:extLst>
                <a:ext uri="{FF2B5EF4-FFF2-40B4-BE49-F238E27FC236}">
                  <a16:creationId xmlns:a16="http://schemas.microsoft.com/office/drawing/2014/main" id="{B06736A7-5B24-4541-8FE1-7883494FF1E2}"/>
                </a:ext>
              </a:extLst>
            </p:cNvPr>
            <p:cNvSpPr>
              <a:spLocks/>
            </p:cNvSpPr>
            <p:nvPr/>
          </p:nvSpPr>
          <p:spPr bwMode="auto">
            <a:xfrm>
              <a:off x="4742544" y="4912196"/>
              <a:ext cx="199569" cy="151137"/>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1">
              <a:extLst>
                <a:ext uri="{FF2B5EF4-FFF2-40B4-BE49-F238E27FC236}">
                  <a16:creationId xmlns:a16="http://schemas.microsoft.com/office/drawing/2014/main" id="{E3550019-F2D8-074A-BA69-D31996CCD37C}"/>
                </a:ext>
              </a:extLst>
            </p:cNvPr>
            <p:cNvSpPr>
              <a:spLocks/>
            </p:cNvSpPr>
            <p:nvPr/>
          </p:nvSpPr>
          <p:spPr bwMode="auto">
            <a:xfrm>
              <a:off x="4684092" y="5097569"/>
              <a:ext cx="71811" cy="207918"/>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62">
              <a:extLst>
                <a:ext uri="{FF2B5EF4-FFF2-40B4-BE49-F238E27FC236}">
                  <a16:creationId xmlns:a16="http://schemas.microsoft.com/office/drawing/2014/main" id="{4E7D21F1-6DCC-BF41-AE1D-926E12068DFF}"/>
                </a:ext>
              </a:extLst>
            </p:cNvPr>
            <p:cNvSpPr>
              <a:spLocks/>
            </p:cNvSpPr>
            <p:nvPr/>
          </p:nvSpPr>
          <p:spPr bwMode="auto">
            <a:xfrm>
              <a:off x="4682423" y="5091724"/>
              <a:ext cx="198734" cy="151137"/>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63">
              <a:extLst>
                <a:ext uri="{FF2B5EF4-FFF2-40B4-BE49-F238E27FC236}">
                  <a16:creationId xmlns:a16="http://schemas.microsoft.com/office/drawing/2014/main" id="{D8CD783A-4824-844A-AF25-C4AFF63A61EA}"/>
                </a:ext>
              </a:extLst>
            </p:cNvPr>
            <p:cNvSpPr>
              <a:spLocks/>
            </p:cNvSpPr>
            <p:nvPr/>
          </p:nvSpPr>
          <p:spPr bwMode="auto">
            <a:xfrm>
              <a:off x="4428578" y="5090054"/>
              <a:ext cx="198734" cy="150302"/>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64">
              <a:extLst>
                <a:ext uri="{FF2B5EF4-FFF2-40B4-BE49-F238E27FC236}">
                  <a16:creationId xmlns:a16="http://schemas.microsoft.com/office/drawing/2014/main" id="{AB223F53-9540-ED43-B216-41D453195408}"/>
                </a:ext>
              </a:extLst>
            </p:cNvPr>
            <p:cNvSpPr>
              <a:spLocks/>
            </p:cNvSpPr>
            <p:nvPr/>
          </p:nvSpPr>
          <p:spPr bwMode="auto">
            <a:xfrm>
              <a:off x="4552160" y="5097569"/>
              <a:ext cx="70976" cy="207918"/>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65">
              <a:extLst>
                <a:ext uri="{FF2B5EF4-FFF2-40B4-BE49-F238E27FC236}">
                  <a16:creationId xmlns:a16="http://schemas.microsoft.com/office/drawing/2014/main" id="{D835F3E6-E012-D64C-B51E-EE0A4B05FB56}"/>
                </a:ext>
              </a:extLst>
            </p:cNvPr>
            <p:cNvSpPr>
              <a:spLocks/>
            </p:cNvSpPr>
            <p:nvPr/>
          </p:nvSpPr>
          <p:spPr bwMode="auto">
            <a:xfrm>
              <a:off x="4368457" y="4912196"/>
              <a:ext cx="198734" cy="149467"/>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7" name="Freeform 66">
              <a:extLst>
                <a:ext uri="{FF2B5EF4-FFF2-40B4-BE49-F238E27FC236}">
                  <a16:creationId xmlns:a16="http://schemas.microsoft.com/office/drawing/2014/main" id="{70A908BF-4AD1-5343-9176-6780864F3C0B}"/>
                </a:ext>
              </a:extLst>
            </p:cNvPr>
            <p:cNvSpPr>
              <a:spLocks/>
            </p:cNvSpPr>
            <p:nvPr/>
          </p:nvSpPr>
          <p:spPr bwMode="auto">
            <a:xfrm>
              <a:off x="4366787" y="4981502"/>
              <a:ext cx="198734" cy="150302"/>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8" name="Freeform 67">
              <a:extLst>
                <a:ext uri="{FF2B5EF4-FFF2-40B4-BE49-F238E27FC236}">
                  <a16:creationId xmlns:a16="http://schemas.microsoft.com/office/drawing/2014/main" id="{6458F17A-9844-F644-9931-10A1AD877C5E}"/>
                </a:ext>
              </a:extLst>
            </p:cNvPr>
            <p:cNvSpPr>
              <a:spLocks/>
            </p:cNvSpPr>
            <p:nvPr/>
          </p:nvSpPr>
          <p:spPr bwMode="auto">
            <a:xfrm>
              <a:off x="4552160" y="4737679"/>
              <a:ext cx="72647" cy="209588"/>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9" name="Freeform 68">
              <a:extLst>
                <a:ext uri="{FF2B5EF4-FFF2-40B4-BE49-F238E27FC236}">
                  <a16:creationId xmlns:a16="http://schemas.microsoft.com/office/drawing/2014/main" id="{F5E56466-514E-414B-BD6C-74EC3B560EA0}"/>
                </a:ext>
              </a:extLst>
            </p:cNvPr>
            <p:cNvSpPr>
              <a:spLocks/>
            </p:cNvSpPr>
            <p:nvPr/>
          </p:nvSpPr>
          <p:spPr bwMode="auto">
            <a:xfrm>
              <a:off x="4426908" y="4800305"/>
              <a:ext cx="199569" cy="152807"/>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0" name="Freeform 69">
              <a:extLst>
                <a:ext uri="{FF2B5EF4-FFF2-40B4-BE49-F238E27FC236}">
                  <a16:creationId xmlns:a16="http://schemas.microsoft.com/office/drawing/2014/main" id="{E6FD9067-766A-1440-BF77-504F2081EB4A}"/>
                </a:ext>
              </a:extLst>
            </p:cNvPr>
            <p:cNvSpPr>
              <a:spLocks noEditPoints="1"/>
            </p:cNvSpPr>
            <p:nvPr/>
          </p:nvSpPr>
          <p:spPr bwMode="auto">
            <a:xfrm>
              <a:off x="4588066" y="4954782"/>
              <a:ext cx="132768" cy="135272"/>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92" name="Shape 2849">
            <a:extLst>
              <a:ext uri="{FF2B5EF4-FFF2-40B4-BE49-F238E27FC236}">
                <a16:creationId xmlns:a16="http://schemas.microsoft.com/office/drawing/2014/main" id="{E49392A5-08A9-9840-B604-31BD5B9C29ED}"/>
              </a:ext>
            </a:extLst>
          </p:cNvPr>
          <p:cNvSpPr/>
          <p:nvPr/>
        </p:nvSpPr>
        <p:spPr>
          <a:xfrm>
            <a:off x="5966070" y="2478355"/>
            <a:ext cx="351983" cy="408155"/>
          </a:xfrm>
          <a:custGeom>
            <a:avLst/>
            <a:gdLst/>
            <a:ahLst/>
            <a:cxnLst>
              <a:cxn ang="0">
                <a:pos x="wd2" y="hd2"/>
              </a:cxn>
              <a:cxn ang="5400000">
                <a:pos x="wd2" y="hd2"/>
              </a:cxn>
              <a:cxn ang="10800000">
                <a:pos x="wd2" y="hd2"/>
              </a:cxn>
              <a:cxn ang="16200000">
                <a:pos x="wd2" y="hd2"/>
              </a:cxn>
            </a:cxnLst>
            <a:rect l="0" t="0" r="r" b="b"/>
            <a:pathLst>
              <a:path w="16025" h="21317" extrusionOk="0">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chemeClr val="accent1"/>
          </a:solidFill>
          <a:ln w="12700" cap="flat">
            <a:noFill/>
            <a:miter lim="400000"/>
          </a:ln>
          <a:effectLst>
            <a:outerShdw blurRad="76200" dir="13500000" sy="23000" kx="1200000" algn="br" rotWithShape="0">
              <a:prstClr val="black">
                <a:alpha val="20000"/>
              </a:prstClr>
            </a:outerShdw>
          </a:effectLst>
        </p:spPr>
        <p:txBody>
          <a:bodyPr wrap="square" lIns="0" tIns="0" rIns="0" bIns="0" numCol="1" anchor="ctr">
            <a:noAutofit/>
          </a:bodyPr>
          <a:lstStyle/>
          <a:p>
            <a:pPr lvl="0">
              <a:defRPr sz="3200"/>
            </a:pPr>
            <a:endParaRPr dirty="0">
              <a:ln>
                <a:solidFill>
                  <a:sysClr val="windowText" lastClr="000000"/>
                </a:solidFill>
              </a:ln>
              <a:latin typeface="+mj-lt"/>
            </a:endParaRPr>
          </a:p>
        </p:txBody>
      </p:sp>
      <p:grpSp>
        <p:nvGrpSpPr>
          <p:cNvPr id="194" name="Group 193">
            <a:extLst>
              <a:ext uri="{FF2B5EF4-FFF2-40B4-BE49-F238E27FC236}">
                <a16:creationId xmlns:a16="http://schemas.microsoft.com/office/drawing/2014/main" id="{859C8388-5AAD-724E-8BAC-0FCD36D27420}"/>
              </a:ext>
            </a:extLst>
          </p:cNvPr>
          <p:cNvGrpSpPr/>
          <p:nvPr/>
        </p:nvGrpSpPr>
        <p:grpSpPr>
          <a:xfrm>
            <a:off x="6052167" y="2559176"/>
            <a:ext cx="179383" cy="177038"/>
            <a:chOff x="4366787" y="4737679"/>
            <a:chExt cx="575326" cy="567808"/>
          </a:xfrm>
          <a:solidFill>
            <a:schemeClr val="bg1"/>
          </a:solidFill>
        </p:grpSpPr>
        <p:sp>
          <p:nvSpPr>
            <p:cNvPr id="195" name="Freeform 57">
              <a:extLst>
                <a:ext uri="{FF2B5EF4-FFF2-40B4-BE49-F238E27FC236}">
                  <a16:creationId xmlns:a16="http://schemas.microsoft.com/office/drawing/2014/main" id="{8CC91669-E777-7A4A-87EB-D3792352B8B0}"/>
                </a:ext>
              </a:extLst>
            </p:cNvPr>
            <p:cNvSpPr>
              <a:spLocks/>
            </p:cNvSpPr>
            <p:nvPr/>
          </p:nvSpPr>
          <p:spPr bwMode="auto">
            <a:xfrm>
              <a:off x="4680753" y="4803645"/>
              <a:ext cx="199569" cy="149467"/>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58">
              <a:extLst>
                <a:ext uri="{FF2B5EF4-FFF2-40B4-BE49-F238E27FC236}">
                  <a16:creationId xmlns:a16="http://schemas.microsoft.com/office/drawing/2014/main" id="{FB3F0132-E32F-6B4E-AAE4-1A68B7725ADE}"/>
                </a:ext>
              </a:extLst>
            </p:cNvPr>
            <p:cNvSpPr>
              <a:spLocks/>
            </p:cNvSpPr>
            <p:nvPr/>
          </p:nvSpPr>
          <p:spPr bwMode="auto">
            <a:xfrm>
              <a:off x="4684927" y="4737679"/>
              <a:ext cx="70976" cy="209588"/>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Freeform 59">
              <a:extLst>
                <a:ext uri="{FF2B5EF4-FFF2-40B4-BE49-F238E27FC236}">
                  <a16:creationId xmlns:a16="http://schemas.microsoft.com/office/drawing/2014/main" id="{3625962F-F30B-624F-A972-E4ACF6251F48}"/>
                </a:ext>
              </a:extLst>
            </p:cNvPr>
            <p:cNvSpPr>
              <a:spLocks/>
            </p:cNvSpPr>
            <p:nvPr/>
          </p:nvSpPr>
          <p:spPr bwMode="auto">
            <a:xfrm>
              <a:off x="4740874" y="4981502"/>
              <a:ext cx="199569" cy="151972"/>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Freeform 60">
              <a:extLst>
                <a:ext uri="{FF2B5EF4-FFF2-40B4-BE49-F238E27FC236}">
                  <a16:creationId xmlns:a16="http://schemas.microsoft.com/office/drawing/2014/main" id="{7E707DA5-AB6F-764A-99CD-6D1CEECE0ECD}"/>
                </a:ext>
              </a:extLst>
            </p:cNvPr>
            <p:cNvSpPr>
              <a:spLocks/>
            </p:cNvSpPr>
            <p:nvPr/>
          </p:nvSpPr>
          <p:spPr bwMode="auto">
            <a:xfrm>
              <a:off x="4742544" y="4912196"/>
              <a:ext cx="199569" cy="151137"/>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Freeform 61">
              <a:extLst>
                <a:ext uri="{FF2B5EF4-FFF2-40B4-BE49-F238E27FC236}">
                  <a16:creationId xmlns:a16="http://schemas.microsoft.com/office/drawing/2014/main" id="{1191F0F5-EA0E-3F4D-9128-3D1E15A25FC1}"/>
                </a:ext>
              </a:extLst>
            </p:cNvPr>
            <p:cNvSpPr>
              <a:spLocks/>
            </p:cNvSpPr>
            <p:nvPr/>
          </p:nvSpPr>
          <p:spPr bwMode="auto">
            <a:xfrm>
              <a:off x="4684092" y="5097569"/>
              <a:ext cx="71811" cy="207918"/>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Freeform 62">
              <a:extLst>
                <a:ext uri="{FF2B5EF4-FFF2-40B4-BE49-F238E27FC236}">
                  <a16:creationId xmlns:a16="http://schemas.microsoft.com/office/drawing/2014/main" id="{63F4317D-04DE-FD42-A342-A66EA7A25979}"/>
                </a:ext>
              </a:extLst>
            </p:cNvPr>
            <p:cNvSpPr>
              <a:spLocks/>
            </p:cNvSpPr>
            <p:nvPr/>
          </p:nvSpPr>
          <p:spPr bwMode="auto">
            <a:xfrm>
              <a:off x="4682423" y="5091724"/>
              <a:ext cx="198734" cy="151137"/>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Freeform 63">
              <a:extLst>
                <a:ext uri="{FF2B5EF4-FFF2-40B4-BE49-F238E27FC236}">
                  <a16:creationId xmlns:a16="http://schemas.microsoft.com/office/drawing/2014/main" id="{95BB8DC9-A0D5-6B41-9003-128C3B706909}"/>
                </a:ext>
              </a:extLst>
            </p:cNvPr>
            <p:cNvSpPr>
              <a:spLocks/>
            </p:cNvSpPr>
            <p:nvPr/>
          </p:nvSpPr>
          <p:spPr bwMode="auto">
            <a:xfrm>
              <a:off x="4428578" y="5090054"/>
              <a:ext cx="198734" cy="150302"/>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2" name="Freeform 64">
              <a:extLst>
                <a:ext uri="{FF2B5EF4-FFF2-40B4-BE49-F238E27FC236}">
                  <a16:creationId xmlns:a16="http://schemas.microsoft.com/office/drawing/2014/main" id="{349A8A39-4112-4C4D-B410-0CBCEBD0EC1D}"/>
                </a:ext>
              </a:extLst>
            </p:cNvPr>
            <p:cNvSpPr>
              <a:spLocks/>
            </p:cNvSpPr>
            <p:nvPr/>
          </p:nvSpPr>
          <p:spPr bwMode="auto">
            <a:xfrm>
              <a:off x="4552160" y="5097569"/>
              <a:ext cx="70976" cy="207918"/>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3" name="Freeform 65">
              <a:extLst>
                <a:ext uri="{FF2B5EF4-FFF2-40B4-BE49-F238E27FC236}">
                  <a16:creationId xmlns:a16="http://schemas.microsoft.com/office/drawing/2014/main" id="{11F68935-DEF5-7B4E-8DCB-D5CB9A9DF268}"/>
                </a:ext>
              </a:extLst>
            </p:cNvPr>
            <p:cNvSpPr>
              <a:spLocks/>
            </p:cNvSpPr>
            <p:nvPr/>
          </p:nvSpPr>
          <p:spPr bwMode="auto">
            <a:xfrm>
              <a:off x="4368457" y="4912196"/>
              <a:ext cx="198734" cy="149467"/>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4" name="Freeform 66">
              <a:extLst>
                <a:ext uri="{FF2B5EF4-FFF2-40B4-BE49-F238E27FC236}">
                  <a16:creationId xmlns:a16="http://schemas.microsoft.com/office/drawing/2014/main" id="{4B54F719-6B40-BB48-84DC-910530FE5462}"/>
                </a:ext>
              </a:extLst>
            </p:cNvPr>
            <p:cNvSpPr>
              <a:spLocks/>
            </p:cNvSpPr>
            <p:nvPr/>
          </p:nvSpPr>
          <p:spPr bwMode="auto">
            <a:xfrm>
              <a:off x="4366787" y="4981502"/>
              <a:ext cx="198734" cy="150302"/>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5" name="Freeform 67">
              <a:extLst>
                <a:ext uri="{FF2B5EF4-FFF2-40B4-BE49-F238E27FC236}">
                  <a16:creationId xmlns:a16="http://schemas.microsoft.com/office/drawing/2014/main" id="{53C27083-A62D-3648-B20D-8768FE026E12}"/>
                </a:ext>
              </a:extLst>
            </p:cNvPr>
            <p:cNvSpPr>
              <a:spLocks/>
            </p:cNvSpPr>
            <p:nvPr/>
          </p:nvSpPr>
          <p:spPr bwMode="auto">
            <a:xfrm>
              <a:off x="4552160" y="4737679"/>
              <a:ext cx="72647" cy="209588"/>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Freeform 68">
              <a:extLst>
                <a:ext uri="{FF2B5EF4-FFF2-40B4-BE49-F238E27FC236}">
                  <a16:creationId xmlns:a16="http://schemas.microsoft.com/office/drawing/2014/main" id="{8569DFF5-6005-4848-A506-90C70CF38223}"/>
                </a:ext>
              </a:extLst>
            </p:cNvPr>
            <p:cNvSpPr>
              <a:spLocks/>
            </p:cNvSpPr>
            <p:nvPr/>
          </p:nvSpPr>
          <p:spPr bwMode="auto">
            <a:xfrm>
              <a:off x="4426908" y="4800305"/>
              <a:ext cx="199569" cy="152807"/>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Freeform 69">
              <a:extLst>
                <a:ext uri="{FF2B5EF4-FFF2-40B4-BE49-F238E27FC236}">
                  <a16:creationId xmlns:a16="http://schemas.microsoft.com/office/drawing/2014/main" id="{23AB3EB7-8219-8745-AC60-305DBD89B9B3}"/>
                </a:ext>
              </a:extLst>
            </p:cNvPr>
            <p:cNvSpPr>
              <a:spLocks noEditPoints="1"/>
            </p:cNvSpPr>
            <p:nvPr/>
          </p:nvSpPr>
          <p:spPr bwMode="auto">
            <a:xfrm>
              <a:off x="4588066" y="4954782"/>
              <a:ext cx="132768" cy="135272"/>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9" name="Shape 2849">
            <a:extLst>
              <a:ext uri="{FF2B5EF4-FFF2-40B4-BE49-F238E27FC236}">
                <a16:creationId xmlns:a16="http://schemas.microsoft.com/office/drawing/2014/main" id="{B7A5BEAC-163A-254A-8FF8-87F2E3AAAA77}"/>
              </a:ext>
            </a:extLst>
          </p:cNvPr>
          <p:cNvSpPr/>
          <p:nvPr/>
        </p:nvSpPr>
        <p:spPr>
          <a:xfrm>
            <a:off x="9615461" y="5001480"/>
            <a:ext cx="351983" cy="408155"/>
          </a:xfrm>
          <a:custGeom>
            <a:avLst/>
            <a:gdLst/>
            <a:ahLst/>
            <a:cxnLst>
              <a:cxn ang="0">
                <a:pos x="wd2" y="hd2"/>
              </a:cxn>
              <a:cxn ang="5400000">
                <a:pos x="wd2" y="hd2"/>
              </a:cxn>
              <a:cxn ang="10800000">
                <a:pos x="wd2" y="hd2"/>
              </a:cxn>
              <a:cxn ang="16200000">
                <a:pos x="wd2" y="hd2"/>
              </a:cxn>
            </a:cxnLst>
            <a:rect l="0" t="0" r="r" b="b"/>
            <a:pathLst>
              <a:path w="16025" h="21317" extrusionOk="0">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chemeClr val="accent1"/>
          </a:solidFill>
          <a:ln w="12700" cap="flat">
            <a:noFill/>
            <a:miter lim="400000"/>
          </a:ln>
          <a:effectLst>
            <a:outerShdw blurRad="76200" dir="13500000" sy="23000" kx="1200000" algn="br" rotWithShape="0">
              <a:prstClr val="black">
                <a:alpha val="20000"/>
              </a:prstClr>
            </a:outerShdw>
          </a:effectLst>
        </p:spPr>
        <p:txBody>
          <a:bodyPr wrap="square" lIns="0" tIns="0" rIns="0" bIns="0" numCol="1" anchor="ctr">
            <a:noAutofit/>
          </a:bodyPr>
          <a:lstStyle/>
          <a:p>
            <a:pPr lvl="0">
              <a:defRPr sz="3200"/>
            </a:pPr>
            <a:endParaRPr dirty="0">
              <a:ln>
                <a:solidFill>
                  <a:sysClr val="windowText" lastClr="000000"/>
                </a:solidFill>
              </a:ln>
              <a:latin typeface="+mj-lt"/>
            </a:endParaRPr>
          </a:p>
        </p:txBody>
      </p:sp>
      <p:grpSp>
        <p:nvGrpSpPr>
          <p:cNvPr id="211" name="Group 210">
            <a:extLst>
              <a:ext uri="{FF2B5EF4-FFF2-40B4-BE49-F238E27FC236}">
                <a16:creationId xmlns:a16="http://schemas.microsoft.com/office/drawing/2014/main" id="{7E573BFB-A530-BA44-805B-9BBF20BFE9E9}"/>
              </a:ext>
            </a:extLst>
          </p:cNvPr>
          <p:cNvGrpSpPr/>
          <p:nvPr/>
        </p:nvGrpSpPr>
        <p:grpSpPr>
          <a:xfrm>
            <a:off x="9701559" y="5082301"/>
            <a:ext cx="179383" cy="177038"/>
            <a:chOff x="4366787" y="4737679"/>
            <a:chExt cx="575326" cy="567808"/>
          </a:xfrm>
          <a:solidFill>
            <a:schemeClr val="bg1"/>
          </a:solidFill>
        </p:grpSpPr>
        <p:sp>
          <p:nvSpPr>
            <p:cNvPr id="212" name="Freeform 57">
              <a:extLst>
                <a:ext uri="{FF2B5EF4-FFF2-40B4-BE49-F238E27FC236}">
                  <a16:creationId xmlns:a16="http://schemas.microsoft.com/office/drawing/2014/main" id="{E734092B-8C3C-CA46-A23C-2AAE414BC1D2}"/>
                </a:ext>
              </a:extLst>
            </p:cNvPr>
            <p:cNvSpPr>
              <a:spLocks/>
            </p:cNvSpPr>
            <p:nvPr/>
          </p:nvSpPr>
          <p:spPr bwMode="auto">
            <a:xfrm>
              <a:off x="4680753" y="4803645"/>
              <a:ext cx="199569" cy="149467"/>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3" name="Freeform 58">
              <a:extLst>
                <a:ext uri="{FF2B5EF4-FFF2-40B4-BE49-F238E27FC236}">
                  <a16:creationId xmlns:a16="http://schemas.microsoft.com/office/drawing/2014/main" id="{90E02F83-E0AB-6F45-825A-3305C8F505B4}"/>
                </a:ext>
              </a:extLst>
            </p:cNvPr>
            <p:cNvSpPr>
              <a:spLocks/>
            </p:cNvSpPr>
            <p:nvPr/>
          </p:nvSpPr>
          <p:spPr bwMode="auto">
            <a:xfrm>
              <a:off x="4684927" y="4737679"/>
              <a:ext cx="70976" cy="209588"/>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4" name="Freeform 59">
              <a:extLst>
                <a:ext uri="{FF2B5EF4-FFF2-40B4-BE49-F238E27FC236}">
                  <a16:creationId xmlns:a16="http://schemas.microsoft.com/office/drawing/2014/main" id="{0B20915D-B014-2E46-85CB-57308C66543F}"/>
                </a:ext>
              </a:extLst>
            </p:cNvPr>
            <p:cNvSpPr>
              <a:spLocks/>
            </p:cNvSpPr>
            <p:nvPr/>
          </p:nvSpPr>
          <p:spPr bwMode="auto">
            <a:xfrm>
              <a:off x="4740874" y="4981502"/>
              <a:ext cx="199569" cy="151972"/>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Freeform 60">
              <a:extLst>
                <a:ext uri="{FF2B5EF4-FFF2-40B4-BE49-F238E27FC236}">
                  <a16:creationId xmlns:a16="http://schemas.microsoft.com/office/drawing/2014/main" id="{8615CA9A-43CB-884E-96C6-622365C5D96F}"/>
                </a:ext>
              </a:extLst>
            </p:cNvPr>
            <p:cNvSpPr>
              <a:spLocks/>
            </p:cNvSpPr>
            <p:nvPr/>
          </p:nvSpPr>
          <p:spPr bwMode="auto">
            <a:xfrm>
              <a:off x="4742544" y="4912196"/>
              <a:ext cx="199569" cy="151137"/>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6" name="Freeform 61">
              <a:extLst>
                <a:ext uri="{FF2B5EF4-FFF2-40B4-BE49-F238E27FC236}">
                  <a16:creationId xmlns:a16="http://schemas.microsoft.com/office/drawing/2014/main" id="{905CBB79-BD7F-C84C-A101-71524FF09DF5}"/>
                </a:ext>
              </a:extLst>
            </p:cNvPr>
            <p:cNvSpPr>
              <a:spLocks/>
            </p:cNvSpPr>
            <p:nvPr/>
          </p:nvSpPr>
          <p:spPr bwMode="auto">
            <a:xfrm>
              <a:off x="4684092" y="5097569"/>
              <a:ext cx="71811" cy="207918"/>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7" name="Freeform 62">
              <a:extLst>
                <a:ext uri="{FF2B5EF4-FFF2-40B4-BE49-F238E27FC236}">
                  <a16:creationId xmlns:a16="http://schemas.microsoft.com/office/drawing/2014/main" id="{BEE7F01D-06E4-A341-9760-1DC842CB2B78}"/>
                </a:ext>
              </a:extLst>
            </p:cNvPr>
            <p:cNvSpPr>
              <a:spLocks/>
            </p:cNvSpPr>
            <p:nvPr/>
          </p:nvSpPr>
          <p:spPr bwMode="auto">
            <a:xfrm>
              <a:off x="4682423" y="5091724"/>
              <a:ext cx="198734" cy="151137"/>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8" name="Freeform 63">
              <a:extLst>
                <a:ext uri="{FF2B5EF4-FFF2-40B4-BE49-F238E27FC236}">
                  <a16:creationId xmlns:a16="http://schemas.microsoft.com/office/drawing/2014/main" id="{EBADAE53-DC6D-CD43-8177-B0A99E611233}"/>
                </a:ext>
              </a:extLst>
            </p:cNvPr>
            <p:cNvSpPr>
              <a:spLocks/>
            </p:cNvSpPr>
            <p:nvPr/>
          </p:nvSpPr>
          <p:spPr bwMode="auto">
            <a:xfrm>
              <a:off x="4428578" y="5090054"/>
              <a:ext cx="198734" cy="150302"/>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Freeform 64">
              <a:extLst>
                <a:ext uri="{FF2B5EF4-FFF2-40B4-BE49-F238E27FC236}">
                  <a16:creationId xmlns:a16="http://schemas.microsoft.com/office/drawing/2014/main" id="{5E097615-C33E-4F4B-8BD5-97A09336541D}"/>
                </a:ext>
              </a:extLst>
            </p:cNvPr>
            <p:cNvSpPr>
              <a:spLocks/>
            </p:cNvSpPr>
            <p:nvPr/>
          </p:nvSpPr>
          <p:spPr bwMode="auto">
            <a:xfrm>
              <a:off x="4552160" y="5097569"/>
              <a:ext cx="70976" cy="207918"/>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Freeform 65">
              <a:extLst>
                <a:ext uri="{FF2B5EF4-FFF2-40B4-BE49-F238E27FC236}">
                  <a16:creationId xmlns:a16="http://schemas.microsoft.com/office/drawing/2014/main" id="{700F436A-B08E-8947-AD8F-A1304861AC29}"/>
                </a:ext>
              </a:extLst>
            </p:cNvPr>
            <p:cNvSpPr>
              <a:spLocks/>
            </p:cNvSpPr>
            <p:nvPr/>
          </p:nvSpPr>
          <p:spPr bwMode="auto">
            <a:xfrm>
              <a:off x="4368457" y="4912196"/>
              <a:ext cx="198734" cy="149467"/>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Freeform 66">
              <a:extLst>
                <a:ext uri="{FF2B5EF4-FFF2-40B4-BE49-F238E27FC236}">
                  <a16:creationId xmlns:a16="http://schemas.microsoft.com/office/drawing/2014/main" id="{CE742A63-C2B3-B044-BA37-FB8C04213DDC}"/>
                </a:ext>
              </a:extLst>
            </p:cNvPr>
            <p:cNvSpPr>
              <a:spLocks/>
            </p:cNvSpPr>
            <p:nvPr/>
          </p:nvSpPr>
          <p:spPr bwMode="auto">
            <a:xfrm>
              <a:off x="4366787" y="4981502"/>
              <a:ext cx="198734" cy="150302"/>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Freeform 67">
              <a:extLst>
                <a:ext uri="{FF2B5EF4-FFF2-40B4-BE49-F238E27FC236}">
                  <a16:creationId xmlns:a16="http://schemas.microsoft.com/office/drawing/2014/main" id="{91E23229-9211-8F4F-BE16-0059BE19F242}"/>
                </a:ext>
              </a:extLst>
            </p:cNvPr>
            <p:cNvSpPr>
              <a:spLocks/>
            </p:cNvSpPr>
            <p:nvPr/>
          </p:nvSpPr>
          <p:spPr bwMode="auto">
            <a:xfrm>
              <a:off x="4552160" y="4737679"/>
              <a:ext cx="72647" cy="209588"/>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Freeform 68">
              <a:extLst>
                <a:ext uri="{FF2B5EF4-FFF2-40B4-BE49-F238E27FC236}">
                  <a16:creationId xmlns:a16="http://schemas.microsoft.com/office/drawing/2014/main" id="{E0519218-AC43-0C46-85DA-BA785FF6D57D}"/>
                </a:ext>
              </a:extLst>
            </p:cNvPr>
            <p:cNvSpPr>
              <a:spLocks/>
            </p:cNvSpPr>
            <p:nvPr/>
          </p:nvSpPr>
          <p:spPr bwMode="auto">
            <a:xfrm>
              <a:off x="4426908" y="4800305"/>
              <a:ext cx="199569" cy="152807"/>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Freeform 69">
              <a:extLst>
                <a:ext uri="{FF2B5EF4-FFF2-40B4-BE49-F238E27FC236}">
                  <a16:creationId xmlns:a16="http://schemas.microsoft.com/office/drawing/2014/main" id="{B2D57F3F-EF8C-9C47-8AD4-50E055B9B1D0}"/>
                </a:ext>
              </a:extLst>
            </p:cNvPr>
            <p:cNvSpPr>
              <a:spLocks noEditPoints="1"/>
            </p:cNvSpPr>
            <p:nvPr/>
          </p:nvSpPr>
          <p:spPr bwMode="auto">
            <a:xfrm>
              <a:off x="4588066" y="4954782"/>
              <a:ext cx="132768" cy="135272"/>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4209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C3A54-DC05-4765-98D8-D85B1BDA4875}"/>
              </a:ext>
            </a:extLst>
          </p:cNvPr>
          <p:cNvSpPr>
            <a:spLocks noGrp="1"/>
          </p:cNvSpPr>
          <p:nvPr>
            <p:ph type="body" sz="quarter" idx="10"/>
          </p:nvPr>
        </p:nvSpPr>
        <p:spPr/>
        <p:txBody>
          <a:bodyPr/>
          <a:lstStyle/>
          <a:p>
            <a:r>
              <a:rPr lang="en-US" dirty="0"/>
              <a:t>“MAYBE TONE IT DOWN WITH THE EXPLOSIONS” </a:t>
            </a:r>
          </a:p>
        </p:txBody>
      </p:sp>
      <p:sp>
        <p:nvSpPr>
          <p:cNvPr id="2" name="TextBox 1">
            <a:extLst>
              <a:ext uri="{FF2B5EF4-FFF2-40B4-BE49-F238E27FC236}">
                <a16:creationId xmlns:a16="http://schemas.microsoft.com/office/drawing/2014/main" id="{3799E1FB-F47E-451E-9583-C4A5C6CF55C1}"/>
              </a:ext>
            </a:extLst>
          </p:cNvPr>
          <p:cNvSpPr txBox="1"/>
          <p:nvPr/>
        </p:nvSpPr>
        <p:spPr>
          <a:xfrm>
            <a:off x="1968500" y="4076700"/>
            <a:ext cx="8255000" cy="738664"/>
          </a:xfrm>
          <a:prstGeom prst="rect">
            <a:avLst/>
          </a:prstGeom>
          <a:noFill/>
        </p:spPr>
        <p:txBody>
          <a:bodyPr wrap="square" rtlCol="0">
            <a:spAutoFit/>
          </a:bodyPr>
          <a:lstStyle/>
          <a:p>
            <a:pPr lvl="0" algn="ctr"/>
            <a:r>
              <a:rPr lang="en-US" b="1" dirty="0">
                <a:solidFill>
                  <a:srgbClr val="262626">
                    <a:lumMod val="10000"/>
                    <a:lumOff val="90000"/>
                    <a:alpha val="98000"/>
                  </a:srgbClr>
                </a:solidFill>
              </a:rPr>
              <a:t>MICHAEL BAY</a:t>
            </a:r>
          </a:p>
          <a:p>
            <a:pPr lvl="0" algn="ctr"/>
            <a:r>
              <a:rPr lang="en-US" sz="1200" dirty="0">
                <a:solidFill>
                  <a:srgbClr val="FFFFFF">
                    <a:alpha val="98000"/>
                  </a:srgbClr>
                </a:solidFill>
              </a:rPr>
              <a:t>Director of Explosions</a:t>
            </a:r>
          </a:p>
          <a:p>
            <a:pPr lvl="0" algn="ctr"/>
            <a:r>
              <a:rPr lang="en-US" sz="1200" dirty="0">
                <a:solidFill>
                  <a:srgbClr val="FFFFFF">
                    <a:alpha val="98000"/>
                  </a:srgbClr>
                </a:solidFill>
              </a:rPr>
              <a:t>Paramount</a:t>
            </a:r>
          </a:p>
        </p:txBody>
      </p:sp>
    </p:spTree>
    <p:extLst>
      <p:ext uri="{BB962C8B-B14F-4D97-AF65-F5344CB8AC3E}">
        <p14:creationId xmlns:p14="http://schemas.microsoft.com/office/powerpoint/2010/main" val="311373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204D86-64A1-4941-BF8C-92371CB216B7}"/>
              </a:ext>
            </a:extLst>
          </p:cNvPr>
          <p:cNvSpPr>
            <a:spLocks noGrp="1"/>
          </p:cNvSpPr>
          <p:nvPr>
            <p:ph type="body" sz="quarter" idx="10"/>
          </p:nvPr>
        </p:nvSpPr>
        <p:spPr/>
        <p:txBody>
          <a:bodyPr/>
          <a:lstStyle/>
          <a:p>
            <a:r>
              <a:rPr lang="en-US" dirty="0"/>
              <a:t>“DO OR DO NOT </a:t>
            </a:r>
            <a:br>
              <a:rPr lang="en-US" dirty="0"/>
            </a:br>
            <a:r>
              <a:rPr lang="en-US" dirty="0"/>
              <a:t>THERE IS NO TRY”</a:t>
            </a:r>
          </a:p>
        </p:txBody>
      </p:sp>
      <p:sp>
        <p:nvSpPr>
          <p:cNvPr id="4" name="TextBox 3">
            <a:extLst>
              <a:ext uri="{FF2B5EF4-FFF2-40B4-BE49-F238E27FC236}">
                <a16:creationId xmlns:a16="http://schemas.microsoft.com/office/drawing/2014/main" id="{1F54CEE7-842B-4350-A1CB-1FEB29D637D7}"/>
              </a:ext>
            </a:extLst>
          </p:cNvPr>
          <p:cNvSpPr txBox="1"/>
          <p:nvPr/>
        </p:nvSpPr>
        <p:spPr>
          <a:xfrm>
            <a:off x="2946399" y="4076700"/>
            <a:ext cx="6096001" cy="369332"/>
          </a:xfrm>
          <a:prstGeom prst="rect">
            <a:avLst/>
          </a:prstGeom>
          <a:noFill/>
        </p:spPr>
        <p:txBody>
          <a:bodyPr wrap="square" rtlCol="0">
            <a:spAutoFit/>
          </a:bodyPr>
          <a:lstStyle/>
          <a:p>
            <a:pPr algn="ctr"/>
            <a:r>
              <a:rPr lang="en-US" b="1" dirty="0">
                <a:solidFill>
                  <a:schemeClr val="tx1">
                    <a:lumMod val="10000"/>
                    <a:lumOff val="90000"/>
                    <a:alpha val="98000"/>
                  </a:schemeClr>
                </a:solidFill>
                <a:latin typeface="+mj-lt"/>
              </a:rPr>
              <a:t>YODA</a:t>
            </a:r>
          </a:p>
        </p:txBody>
      </p:sp>
    </p:spTree>
    <p:extLst>
      <p:ext uri="{BB962C8B-B14F-4D97-AF65-F5344CB8AC3E}">
        <p14:creationId xmlns:p14="http://schemas.microsoft.com/office/powerpoint/2010/main" val="316604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at a table&#10;&#10;Description generated with very high confidence">
            <a:extLst>
              <a:ext uri="{FF2B5EF4-FFF2-40B4-BE49-F238E27FC236}">
                <a16:creationId xmlns:a16="http://schemas.microsoft.com/office/drawing/2014/main" id="{81CB010A-9F2B-4153-8EDC-1225FD4DFF6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contrast="-12000"/>
                    </a14:imgEffect>
                  </a14:imgLayer>
                </a14:imgProps>
              </a:ext>
            </a:extLst>
          </a:blip>
          <a:srcRect l="6631" t="37354" r="23427" b="3623"/>
          <a:stretch/>
        </p:blipFill>
        <p:spPr>
          <a:xfrm>
            <a:off x="-1" y="0"/>
            <a:ext cx="12192001" cy="6858000"/>
          </a:xfrm>
          <a:prstGeom prst="rect">
            <a:avLst/>
          </a:prstGeom>
        </p:spPr>
      </p:pic>
      <p:sp>
        <p:nvSpPr>
          <p:cNvPr id="7" name="Rectangle 6">
            <a:extLst>
              <a:ext uri="{FF2B5EF4-FFF2-40B4-BE49-F238E27FC236}">
                <a16:creationId xmlns:a16="http://schemas.microsoft.com/office/drawing/2014/main" id="{11587571-D1F3-45E5-842F-923419C4C089}"/>
              </a:ext>
            </a:extLst>
          </p:cNvPr>
          <p:cNvSpPr/>
          <p:nvPr/>
        </p:nvSpPr>
        <p:spPr>
          <a:xfrm>
            <a:off x="0" y="0"/>
            <a:ext cx="12192000" cy="6858000"/>
          </a:xfrm>
          <a:prstGeom prst="rect">
            <a:avLst/>
          </a:prstGeom>
          <a:solidFill>
            <a:srgbClr val="10547E">
              <a:alpha val="7372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A56E63C-6298-AC48-B5EE-2D9FA7E81419}"/>
              </a:ext>
            </a:extLst>
          </p:cNvPr>
          <p:cNvPicPr>
            <a:picLocks noChangeAspect="1"/>
          </p:cNvPicPr>
          <p:nvPr/>
        </p:nvPicPr>
        <p:blipFill>
          <a:blip r:embed="rId4"/>
          <a:stretch>
            <a:fillRect/>
          </a:stretch>
        </p:blipFill>
        <p:spPr>
          <a:xfrm>
            <a:off x="599210" y="624708"/>
            <a:ext cx="2813870" cy="669702"/>
          </a:xfrm>
          <a:prstGeom prst="rect">
            <a:avLst/>
          </a:prstGeom>
        </p:spPr>
      </p:pic>
      <p:sp>
        <p:nvSpPr>
          <p:cNvPr id="8" name="Text Placeholder 7">
            <a:extLst>
              <a:ext uri="{FF2B5EF4-FFF2-40B4-BE49-F238E27FC236}">
                <a16:creationId xmlns:a16="http://schemas.microsoft.com/office/drawing/2014/main" id="{8C4A6F5B-FF0D-4B25-B9B7-3CF50F584596}"/>
              </a:ext>
            </a:extLst>
          </p:cNvPr>
          <p:cNvSpPr>
            <a:spLocks noGrp="1"/>
          </p:cNvSpPr>
          <p:nvPr>
            <p:ph type="body" sz="quarter" idx="10"/>
          </p:nvPr>
        </p:nvSpPr>
        <p:spPr/>
        <p:txBody>
          <a:bodyPr/>
          <a:lstStyle/>
          <a:p>
            <a:r>
              <a:rPr lang="en-US" dirty="0"/>
              <a:t>SNOWFLAKE </a:t>
            </a:r>
            <a:r>
              <a:rPr lang="en-US" dirty="0">
                <a:solidFill>
                  <a:schemeClr val="accent3"/>
                </a:solidFill>
              </a:rPr>
              <a:t>TEMPLATE 2018</a:t>
            </a:r>
          </a:p>
        </p:txBody>
      </p:sp>
      <p:sp>
        <p:nvSpPr>
          <p:cNvPr id="9" name="Text Placeholder 8">
            <a:extLst>
              <a:ext uri="{FF2B5EF4-FFF2-40B4-BE49-F238E27FC236}">
                <a16:creationId xmlns:a16="http://schemas.microsoft.com/office/drawing/2014/main" id="{510CB8D0-AA0B-4809-ABCB-B4B3A90B8CAB}"/>
              </a:ext>
            </a:extLst>
          </p:cNvPr>
          <p:cNvSpPr>
            <a:spLocks noGrp="1"/>
          </p:cNvSpPr>
          <p:nvPr>
            <p:ph type="body" sz="quarter" idx="11"/>
          </p:nvPr>
        </p:nvSpPr>
        <p:spPr/>
        <p:txBody>
          <a:bodyPr/>
          <a:lstStyle/>
          <a:p>
            <a:r>
              <a:rPr lang="en-US" dirty="0"/>
              <a:t>Layouts, Icons, and Frequently Used Slides</a:t>
            </a:r>
          </a:p>
          <a:p>
            <a:endParaRPr lang="en-US" dirty="0"/>
          </a:p>
        </p:txBody>
      </p:sp>
      <p:sp>
        <p:nvSpPr>
          <p:cNvPr id="10" name="Text Placeholder 9">
            <a:extLst>
              <a:ext uri="{FF2B5EF4-FFF2-40B4-BE49-F238E27FC236}">
                <a16:creationId xmlns:a16="http://schemas.microsoft.com/office/drawing/2014/main" id="{C2CCBB18-2DC7-4939-8D35-2AF1BD073F17}"/>
              </a:ext>
            </a:extLst>
          </p:cNvPr>
          <p:cNvSpPr>
            <a:spLocks noGrp="1"/>
          </p:cNvSpPr>
          <p:nvPr>
            <p:ph type="body" sz="quarter" idx="12"/>
          </p:nvPr>
        </p:nvSpPr>
        <p:spPr/>
        <p:txBody>
          <a:bodyPr/>
          <a:lstStyle/>
          <a:p>
            <a:r>
              <a:rPr lang="en-US" dirty="0"/>
              <a:t>JON SNOW, CEO OF THE NORTH   I   SEPTEMBER 2018</a:t>
            </a:r>
          </a:p>
        </p:txBody>
      </p:sp>
      <p:sp>
        <p:nvSpPr>
          <p:cNvPr id="35" name="Rectangle 34">
            <a:extLst>
              <a:ext uri="{FF2B5EF4-FFF2-40B4-BE49-F238E27FC236}">
                <a16:creationId xmlns:a16="http://schemas.microsoft.com/office/drawing/2014/main" id="{A2795C4E-8A2D-4802-B9FE-FB866A8CD3D8}"/>
              </a:ext>
            </a:extLst>
          </p:cNvPr>
          <p:cNvSpPr/>
          <p:nvPr/>
        </p:nvSpPr>
        <p:spPr>
          <a:xfrm>
            <a:off x="636014" y="6491347"/>
            <a:ext cx="2153154" cy="215444"/>
          </a:xfrm>
          <a:prstGeom prst="rect">
            <a:avLst/>
          </a:prstGeom>
        </p:spPr>
        <p:txBody>
          <a:bodyPr wrap="none">
            <a:spAutoFit/>
          </a:bodyPr>
          <a:lstStyle/>
          <a:p>
            <a:r>
              <a:rPr lang="en-US" sz="800" b="0" i="0" kern="1200" dirty="0">
                <a:solidFill>
                  <a:schemeClr val="bg1">
                    <a:alpha val="45000"/>
                  </a:schemeClr>
                </a:solidFill>
                <a:effectLst/>
                <a:latin typeface="+mn-lt"/>
                <a:ea typeface="+mn-ea"/>
                <a:cs typeface="+mn-cs"/>
              </a:rPr>
              <a:t>© 2019 Snowflake </a:t>
            </a:r>
            <a:r>
              <a:rPr lang="en-US" sz="800" b="0" i="0" dirty="0">
                <a:solidFill>
                  <a:schemeClr val="bg1">
                    <a:alpha val="45000"/>
                  </a:schemeClr>
                </a:solidFill>
                <a:effectLst/>
                <a:latin typeface="+mn-lt"/>
              </a:rPr>
              <a:t>Inc. All Rights Reserved</a:t>
            </a:r>
            <a:endParaRPr lang="en-US" sz="800" dirty="0">
              <a:solidFill>
                <a:schemeClr val="bg1">
                  <a:alpha val="45000"/>
                </a:schemeClr>
              </a:solidFill>
              <a:latin typeface="+mn-lt"/>
            </a:endParaRPr>
          </a:p>
        </p:txBody>
      </p:sp>
    </p:spTree>
    <p:extLst>
      <p:ext uri="{BB962C8B-B14F-4D97-AF65-F5344CB8AC3E}">
        <p14:creationId xmlns:p14="http://schemas.microsoft.com/office/powerpoint/2010/main" val="94984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332A33-0131-487D-9F08-8E7CC1C51227}"/>
              </a:ext>
            </a:extLst>
          </p:cNvPr>
          <p:cNvSpPr>
            <a:spLocks noGrp="1"/>
          </p:cNvSpPr>
          <p:nvPr>
            <p:ph type="body" sz="quarter" idx="10"/>
          </p:nvPr>
        </p:nvSpPr>
        <p:spPr/>
        <p:txBody>
          <a:bodyPr/>
          <a:lstStyle/>
          <a:p>
            <a:r>
              <a:rPr lang="en-US" dirty="0"/>
              <a:t>“SNOWFLAKE IS COOL”</a:t>
            </a:r>
          </a:p>
        </p:txBody>
      </p:sp>
      <p:sp>
        <p:nvSpPr>
          <p:cNvPr id="3" name="TextBox 2">
            <a:extLst>
              <a:ext uri="{FF2B5EF4-FFF2-40B4-BE49-F238E27FC236}">
                <a16:creationId xmlns:a16="http://schemas.microsoft.com/office/drawing/2014/main" id="{E57E736E-ACAE-4FF4-944B-45CFDD82FC21}"/>
              </a:ext>
            </a:extLst>
          </p:cNvPr>
          <p:cNvSpPr txBox="1"/>
          <p:nvPr/>
        </p:nvSpPr>
        <p:spPr>
          <a:xfrm>
            <a:off x="2946399" y="3878273"/>
            <a:ext cx="6096001" cy="369332"/>
          </a:xfrm>
          <a:prstGeom prst="rect">
            <a:avLst/>
          </a:prstGeom>
          <a:noFill/>
        </p:spPr>
        <p:txBody>
          <a:bodyPr wrap="square" rtlCol="0">
            <a:spAutoFit/>
          </a:bodyPr>
          <a:lstStyle/>
          <a:p>
            <a:pPr algn="ctr"/>
            <a:r>
              <a:rPr lang="en-US" b="1" dirty="0">
                <a:solidFill>
                  <a:schemeClr val="tx1">
                    <a:lumMod val="10000"/>
                    <a:lumOff val="90000"/>
                    <a:alpha val="56000"/>
                  </a:schemeClr>
                </a:solidFill>
                <a:latin typeface="+mj-lt"/>
              </a:rPr>
              <a:t>HEAT MISER</a:t>
            </a:r>
          </a:p>
        </p:txBody>
      </p:sp>
    </p:spTree>
    <p:extLst>
      <p:ext uri="{BB962C8B-B14F-4D97-AF65-F5344CB8AC3E}">
        <p14:creationId xmlns:p14="http://schemas.microsoft.com/office/powerpoint/2010/main" val="242945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764A3-8D03-4828-B94A-92124094541A}"/>
              </a:ext>
            </a:extLst>
          </p:cNvPr>
          <p:cNvSpPr>
            <a:spLocks noGrp="1"/>
          </p:cNvSpPr>
          <p:nvPr>
            <p:ph type="body" sz="quarter" idx="10"/>
          </p:nvPr>
        </p:nvSpPr>
        <p:spPr/>
        <p:txBody>
          <a:bodyPr/>
          <a:lstStyle/>
          <a:p>
            <a:r>
              <a:rPr lang="en-US" sz="8800" dirty="0"/>
              <a:t>LOOK AT ALL </a:t>
            </a:r>
            <a:br>
              <a:rPr lang="en-US" sz="8800" dirty="0"/>
            </a:br>
            <a:r>
              <a:rPr lang="en-US" sz="8800" dirty="0"/>
              <a:t>THIS SNOW!</a:t>
            </a:r>
          </a:p>
        </p:txBody>
      </p:sp>
    </p:spTree>
    <p:extLst>
      <p:ext uri="{BB962C8B-B14F-4D97-AF65-F5344CB8AC3E}">
        <p14:creationId xmlns:p14="http://schemas.microsoft.com/office/powerpoint/2010/main" val="308062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39F31D-7646-4349-98FB-9D5D826A8CF7}"/>
              </a:ext>
            </a:extLst>
          </p:cNvPr>
          <p:cNvSpPr>
            <a:spLocks noGrp="1"/>
          </p:cNvSpPr>
          <p:nvPr>
            <p:ph type="body" sz="quarter" idx="10"/>
          </p:nvPr>
        </p:nvSpPr>
        <p:spPr/>
        <p:txBody>
          <a:bodyPr/>
          <a:lstStyle/>
          <a:p>
            <a:r>
              <a:rPr lang="en-US" dirty="0">
                <a:solidFill>
                  <a:schemeClr val="accent6">
                    <a:lumMod val="40000"/>
                    <a:lumOff val="60000"/>
                  </a:schemeClr>
                </a:solidFill>
              </a:rPr>
              <a:t>CHAPTER 5  </a:t>
            </a:r>
            <a:r>
              <a:rPr lang="en-US" sz="8000" dirty="0"/>
              <a:t>FROSTBITE</a:t>
            </a:r>
            <a:endParaRPr lang="en-US" dirty="0"/>
          </a:p>
        </p:txBody>
      </p:sp>
    </p:spTree>
    <p:extLst>
      <p:ext uri="{BB962C8B-B14F-4D97-AF65-F5344CB8AC3E}">
        <p14:creationId xmlns:p14="http://schemas.microsoft.com/office/powerpoint/2010/main" val="351962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28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0351F2-E068-4A08-9349-FF34CAC21A04}"/>
              </a:ext>
            </a:extLst>
          </p:cNvPr>
          <p:cNvSpPr/>
          <p:nvPr/>
        </p:nvSpPr>
        <p:spPr>
          <a:xfrm>
            <a:off x="0" y="363151"/>
            <a:ext cx="12192000" cy="276999"/>
          </a:xfrm>
          <a:prstGeom prst="rect">
            <a:avLst/>
          </a:prstGeom>
        </p:spPr>
        <p:txBody>
          <a:bodyPr wrap="square">
            <a:spAutoFit/>
          </a:bodyPr>
          <a:lstStyle/>
          <a:p>
            <a:pPr algn="ctr"/>
            <a:r>
              <a:rPr lang="en-US" sz="1200" b="1" dirty="0">
                <a:solidFill>
                  <a:srgbClr val="FFFFFF"/>
                </a:solidFill>
              </a:rPr>
              <a:t>DO NOT USE THIS SLIDE FOR CONTENT DISTRIBUTION</a:t>
            </a:r>
            <a:endParaRPr lang="en-US" dirty="0">
              <a:solidFill>
                <a:srgbClr val="FFFFFF"/>
              </a:solidFill>
            </a:endParaRPr>
          </a:p>
        </p:txBody>
      </p:sp>
      <p:sp>
        <p:nvSpPr>
          <p:cNvPr id="9" name="Text Placeholder 1">
            <a:extLst>
              <a:ext uri="{FF2B5EF4-FFF2-40B4-BE49-F238E27FC236}">
                <a16:creationId xmlns:a16="http://schemas.microsoft.com/office/drawing/2014/main" id="{E32C9853-09C8-4B3A-B1C9-BA058D6F683F}"/>
              </a:ext>
            </a:extLst>
          </p:cNvPr>
          <p:cNvSpPr txBox="1">
            <a:spLocks/>
          </p:cNvSpPr>
          <p:nvPr/>
        </p:nvSpPr>
        <p:spPr>
          <a:xfrm>
            <a:off x="0" y="2905125"/>
            <a:ext cx="12192000" cy="723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3600" b="1" dirty="0">
                <a:solidFill>
                  <a:schemeClr val="bg1"/>
                </a:solidFill>
              </a:rPr>
              <a:t>COMMONLY USED SLIDES</a:t>
            </a:r>
            <a:br>
              <a:rPr lang="en-US" sz="3600" b="1" dirty="0">
                <a:solidFill>
                  <a:schemeClr val="bg1"/>
                </a:solidFill>
              </a:rPr>
            </a:br>
            <a:r>
              <a:rPr lang="en-US" sz="1400" dirty="0">
                <a:solidFill>
                  <a:schemeClr val="bg1"/>
                </a:solidFill>
              </a:rPr>
              <a:t>These are slides that we found to be frequently used in many Snowflake decks. </a:t>
            </a:r>
            <a:br>
              <a:rPr lang="en-US" sz="1400" dirty="0">
                <a:solidFill>
                  <a:schemeClr val="bg1"/>
                </a:solidFill>
              </a:rPr>
            </a:br>
            <a:r>
              <a:rPr lang="en-US" sz="2000" dirty="0">
                <a:solidFill>
                  <a:schemeClr val="accent1"/>
                </a:solidFill>
              </a:rPr>
              <a:t>Please choose which should be included as part of the new template </a:t>
            </a:r>
            <a:endParaRPr lang="en-US" sz="3600" dirty="0">
              <a:solidFill>
                <a:schemeClr val="accent1"/>
              </a:solidFill>
            </a:endParaRPr>
          </a:p>
        </p:txBody>
      </p:sp>
    </p:spTree>
    <p:extLst>
      <p:ext uri="{BB962C8B-B14F-4D97-AF65-F5344CB8AC3E}">
        <p14:creationId xmlns:p14="http://schemas.microsoft.com/office/powerpoint/2010/main" val="341174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839028-AB3E-4247-B165-5BBAC1AE421E}"/>
              </a:ext>
            </a:extLst>
          </p:cNvPr>
          <p:cNvSpPr>
            <a:spLocks noGrp="1"/>
          </p:cNvSpPr>
          <p:nvPr>
            <p:ph type="body" sz="quarter" idx="10"/>
          </p:nvPr>
        </p:nvSpPr>
        <p:spPr/>
        <p:txBody>
          <a:bodyPr/>
          <a:lstStyle/>
          <a:p>
            <a:r>
              <a:rPr lang="en-US" dirty="0"/>
              <a:t>How Snowflake </a:t>
            </a:r>
            <a:br>
              <a:rPr lang="en-US" dirty="0"/>
            </a:br>
            <a:r>
              <a:rPr lang="en-US" dirty="0"/>
              <a:t>is Different</a:t>
            </a:r>
          </a:p>
        </p:txBody>
      </p:sp>
    </p:spTree>
    <p:extLst>
      <p:ext uri="{BB962C8B-B14F-4D97-AF65-F5344CB8AC3E}">
        <p14:creationId xmlns:p14="http://schemas.microsoft.com/office/powerpoint/2010/main" val="27319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val 237">
            <a:extLst>
              <a:ext uri="{FF2B5EF4-FFF2-40B4-BE49-F238E27FC236}">
                <a16:creationId xmlns:a16="http://schemas.microsoft.com/office/drawing/2014/main" id="{05026DE4-0D4A-264E-BB3F-D3D504AF5AE2}"/>
              </a:ext>
            </a:extLst>
          </p:cNvPr>
          <p:cNvSpPr/>
          <p:nvPr/>
        </p:nvSpPr>
        <p:spPr>
          <a:xfrm>
            <a:off x="9895287" y="2842105"/>
            <a:ext cx="465772" cy="465772"/>
          </a:xfrm>
          <a:prstGeom prst="ellipse">
            <a:avLst/>
          </a:prstGeom>
          <a:pattFill prst="dkHorz">
            <a:fgClr>
              <a:srgbClr val="148BC0"/>
            </a:fgClr>
            <a:bgClr>
              <a:schemeClr val="bg1"/>
            </a:bgClr>
          </a:pattFill>
          <a:ln w="254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23" name="Freeform 374">
            <a:extLst>
              <a:ext uri="{FF2B5EF4-FFF2-40B4-BE49-F238E27FC236}">
                <a16:creationId xmlns:a16="http://schemas.microsoft.com/office/drawing/2014/main" id="{05F54997-FCCE-8046-BE47-470823798526}"/>
              </a:ext>
            </a:extLst>
          </p:cNvPr>
          <p:cNvSpPr>
            <a:spLocks/>
          </p:cNvSpPr>
          <p:nvPr/>
        </p:nvSpPr>
        <p:spPr bwMode="auto">
          <a:xfrm>
            <a:off x="7240435" y="2900341"/>
            <a:ext cx="307808" cy="275465"/>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Freeform 372">
            <a:extLst>
              <a:ext uri="{FF2B5EF4-FFF2-40B4-BE49-F238E27FC236}">
                <a16:creationId xmlns:a16="http://schemas.microsoft.com/office/drawing/2014/main" id="{23F60CA7-180A-9348-B4D5-0CE5364E5B76}"/>
              </a:ext>
            </a:extLst>
          </p:cNvPr>
          <p:cNvSpPr>
            <a:spLocks/>
          </p:cNvSpPr>
          <p:nvPr/>
        </p:nvSpPr>
        <p:spPr bwMode="auto">
          <a:xfrm>
            <a:off x="7240435" y="2965025"/>
            <a:ext cx="307808" cy="64684"/>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Freeform 373">
            <a:extLst>
              <a:ext uri="{FF2B5EF4-FFF2-40B4-BE49-F238E27FC236}">
                <a16:creationId xmlns:a16="http://schemas.microsoft.com/office/drawing/2014/main" id="{AE7B76A7-4D09-5540-B21B-C569A9E05740}"/>
              </a:ext>
            </a:extLst>
          </p:cNvPr>
          <p:cNvSpPr>
            <a:spLocks/>
          </p:cNvSpPr>
          <p:nvPr/>
        </p:nvSpPr>
        <p:spPr bwMode="auto">
          <a:xfrm>
            <a:off x="7240435" y="3037516"/>
            <a:ext cx="307808" cy="6579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Oval 371">
            <a:extLst>
              <a:ext uri="{FF2B5EF4-FFF2-40B4-BE49-F238E27FC236}">
                <a16:creationId xmlns:a16="http://schemas.microsoft.com/office/drawing/2014/main" id="{CE6C4FBC-7A5C-FF48-AEEB-FAA0B7CB21A3}"/>
              </a:ext>
            </a:extLst>
          </p:cNvPr>
          <p:cNvSpPr>
            <a:spLocks noChangeArrowheads="1"/>
          </p:cNvSpPr>
          <p:nvPr/>
        </p:nvSpPr>
        <p:spPr bwMode="auto">
          <a:xfrm>
            <a:off x="7240435" y="2834542"/>
            <a:ext cx="307808" cy="130483"/>
          </a:xfrm>
          <a:prstGeom prst="ellipse">
            <a:avLst/>
          </a:pr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Oval 182">
            <a:extLst>
              <a:ext uri="{FF2B5EF4-FFF2-40B4-BE49-F238E27FC236}">
                <a16:creationId xmlns:a16="http://schemas.microsoft.com/office/drawing/2014/main" id="{6004275D-DCA2-2C4F-9030-70B78ADD9510}"/>
              </a:ext>
            </a:extLst>
          </p:cNvPr>
          <p:cNvSpPr/>
          <p:nvPr/>
        </p:nvSpPr>
        <p:spPr>
          <a:xfrm>
            <a:off x="7080197" y="2624621"/>
            <a:ext cx="630025" cy="761104"/>
          </a:xfrm>
          <a:prstGeom prst="ellipse">
            <a:avLst/>
          </a:prstGeom>
          <a:noFill/>
          <a:ln w="101600">
            <a:solidFill>
              <a:schemeClr val="accent6"/>
            </a:solidFill>
          </a:ln>
        </p:spPr>
        <p:txBody>
          <a:bodyPr wrap="square" rtlCol="0" anchor="ctr">
            <a:spAutoFit/>
          </a:bodyPr>
          <a:lstStyle/>
          <a:p>
            <a:pPr algn="ctr"/>
            <a:endParaRPr lang="en-US" kern="0" dirty="0" err="1">
              <a:solidFill>
                <a:schemeClr val="bg1"/>
              </a:solidFill>
              <a:ea typeface="Arial"/>
              <a:cs typeface="Arial"/>
              <a:sym typeface="Arial"/>
            </a:endParaRPr>
          </a:p>
        </p:txBody>
      </p:sp>
      <p:grpSp>
        <p:nvGrpSpPr>
          <p:cNvPr id="239" name="Group 238">
            <a:extLst>
              <a:ext uri="{FF2B5EF4-FFF2-40B4-BE49-F238E27FC236}">
                <a16:creationId xmlns:a16="http://schemas.microsoft.com/office/drawing/2014/main" id="{A751A038-F90A-B443-9163-A8A12C931EB9}"/>
              </a:ext>
            </a:extLst>
          </p:cNvPr>
          <p:cNvGrpSpPr/>
          <p:nvPr/>
        </p:nvGrpSpPr>
        <p:grpSpPr>
          <a:xfrm>
            <a:off x="1463917" y="2368871"/>
            <a:ext cx="1184293" cy="1300337"/>
            <a:chOff x="1585129" y="2176853"/>
            <a:chExt cx="1184293" cy="1300337"/>
          </a:xfrm>
        </p:grpSpPr>
        <p:sp>
          <p:nvSpPr>
            <p:cNvPr id="4" name="Oval 3">
              <a:extLst>
                <a:ext uri="{FF2B5EF4-FFF2-40B4-BE49-F238E27FC236}">
                  <a16:creationId xmlns:a16="http://schemas.microsoft.com/office/drawing/2014/main" id="{CC3D6746-4C42-6D40-85C9-08C83E640264}"/>
                </a:ext>
              </a:extLst>
            </p:cNvPr>
            <p:cNvSpPr/>
            <p:nvPr/>
          </p:nvSpPr>
          <p:spPr>
            <a:xfrm>
              <a:off x="1633463" y="2284756"/>
              <a:ext cx="1084531" cy="1084530"/>
            </a:xfrm>
            <a:prstGeom prst="ellipse">
              <a:avLst/>
            </a:prstGeom>
            <a:solidFill>
              <a:schemeClr val="bg1"/>
            </a:solidFill>
            <a:ln w="254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66328031-5853-2647-A26F-84E017FF998F}"/>
                </a:ext>
              </a:extLst>
            </p:cNvPr>
            <p:cNvSpPr/>
            <p:nvPr/>
          </p:nvSpPr>
          <p:spPr>
            <a:xfrm>
              <a:off x="1975094" y="2601816"/>
              <a:ext cx="401268" cy="454343"/>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F8F40D0-3AE6-CB4A-B063-BCA809AC9026}"/>
                </a:ext>
              </a:extLst>
            </p:cNvPr>
            <p:cNvSpPr/>
            <p:nvPr/>
          </p:nvSpPr>
          <p:spPr>
            <a:xfrm>
              <a:off x="2050508" y="2176853"/>
              <a:ext cx="245591" cy="245591"/>
            </a:xfrm>
            <a:prstGeom prst="ellipse">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04A50F5-CFE4-6246-A25B-A71571214B49}"/>
                </a:ext>
              </a:extLst>
            </p:cNvPr>
            <p:cNvSpPr/>
            <p:nvPr/>
          </p:nvSpPr>
          <p:spPr>
            <a:xfrm>
              <a:off x="2050508" y="3231599"/>
              <a:ext cx="245591" cy="245591"/>
            </a:xfrm>
            <a:prstGeom prst="ellipse">
              <a:avLst/>
            </a:prstGeom>
            <a:solidFill>
              <a:schemeClr val="accent2"/>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48E86E-94E1-B542-9789-A6B1E6953DF3}"/>
                </a:ext>
              </a:extLst>
            </p:cNvPr>
            <p:cNvSpPr/>
            <p:nvPr/>
          </p:nvSpPr>
          <p:spPr>
            <a:xfrm>
              <a:off x="2523831" y="2962743"/>
              <a:ext cx="245591" cy="245591"/>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23E22FC-D43B-F444-8F39-744E73DAB4FD}"/>
                </a:ext>
              </a:extLst>
            </p:cNvPr>
            <p:cNvSpPr/>
            <p:nvPr/>
          </p:nvSpPr>
          <p:spPr>
            <a:xfrm>
              <a:off x="1585129" y="2962743"/>
              <a:ext cx="245591" cy="245591"/>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70063C4-4B77-3A47-B87C-8979921A8D25}"/>
                </a:ext>
              </a:extLst>
            </p:cNvPr>
            <p:cNvSpPr/>
            <p:nvPr/>
          </p:nvSpPr>
          <p:spPr>
            <a:xfrm>
              <a:off x="2523831" y="2433360"/>
              <a:ext cx="245591" cy="245591"/>
            </a:xfrm>
            <a:prstGeom prst="ellipse">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6D9AEE3-DACA-B94D-A7DE-2B6355A9914C}"/>
                </a:ext>
              </a:extLst>
            </p:cNvPr>
            <p:cNvSpPr/>
            <p:nvPr/>
          </p:nvSpPr>
          <p:spPr>
            <a:xfrm>
              <a:off x="1585129" y="2433360"/>
              <a:ext cx="245591" cy="245591"/>
            </a:xfrm>
            <a:prstGeom prst="ellipse">
              <a:avLst/>
            </a:prstGeom>
            <a:solidFill>
              <a:schemeClr val="accent6"/>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8D13529-9A92-3442-BC7E-15CCFE6C6D9C}"/>
                </a:ext>
              </a:extLst>
            </p:cNvPr>
            <p:cNvGrpSpPr>
              <a:grpSpLocks noChangeAspect="1"/>
            </p:cNvGrpSpPr>
            <p:nvPr/>
          </p:nvGrpSpPr>
          <p:grpSpPr>
            <a:xfrm>
              <a:off x="1634508" y="3028524"/>
              <a:ext cx="145365" cy="114030"/>
              <a:chOff x="5276849" y="1450974"/>
              <a:chExt cx="530226" cy="415925"/>
            </a:xfrm>
            <a:solidFill>
              <a:schemeClr val="bg1"/>
            </a:solidFill>
          </p:grpSpPr>
          <p:sp>
            <p:nvSpPr>
              <p:cNvPr id="14" name="Freeform 41">
                <a:extLst>
                  <a:ext uri="{FF2B5EF4-FFF2-40B4-BE49-F238E27FC236}">
                    <a16:creationId xmlns:a16="http://schemas.microsoft.com/office/drawing/2014/main" id="{3666156E-FC95-B043-8F06-2AF3A8460FD8}"/>
                  </a:ext>
                </a:extLst>
              </p:cNvPr>
              <p:cNvSpPr>
                <a:spLocks/>
              </p:cNvSpPr>
              <p:nvPr/>
            </p:nvSpPr>
            <p:spPr bwMode="auto">
              <a:xfrm>
                <a:off x="5276849" y="1450974"/>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 name="Line 42">
                <a:extLst>
                  <a:ext uri="{FF2B5EF4-FFF2-40B4-BE49-F238E27FC236}">
                    <a16:creationId xmlns:a16="http://schemas.microsoft.com/office/drawing/2014/main" id="{B95E582F-A614-0344-A3B7-06F2619242A6}"/>
                  </a:ext>
                </a:extLst>
              </p:cNvPr>
              <p:cNvSpPr>
                <a:spLocks noChangeShapeType="1"/>
              </p:cNvSpPr>
              <p:nvPr/>
            </p:nvSpPr>
            <p:spPr bwMode="auto">
              <a:xfrm>
                <a:off x="5276850" y="1566863"/>
                <a:ext cx="530225" cy="0"/>
              </a:xfrm>
              <a:prstGeom prst="line">
                <a:avLst/>
              </a:prstGeom>
              <a:grpFill/>
              <a:ln w="9525" cap="rnd">
                <a:solidFill>
                  <a:schemeClr val="bg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 name="Oval 43">
                <a:extLst>
                  <a:ext uri="{FF2B5EF4-FFF2-40B4-BE49-F238E27FC236}">
                    <a16:creationId xmlns:a16="http://schemas.microsoft.com/office/drawing/2014/main" id="{2C292576-9069-124A-ABCF-F82E8B7A4966}"/>
                  </a:ext>
                </a:extLst>
              </p:cNvPr>
              <p:cNvSpPr>
                <a:spLocks noChangeArrowheads="1"/>
              </p:cNvSpPr>
              <p:nvPr/>
            </p:nvSpPr>
            <p:spPr bwMode="auto">
              <a:xfrm>
                <a:off x="5346700" y="1497013"/>
                <a:ext cx="22225" cy="23813"/>
              </a:xfrm>
              <a:prstGeom prst="ellipse">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 name="Oval 44">
                <a:extLst>
                  <a:ext uri="{FF2B5EF4-FFF2-40B4-BE49-F238E27FC236}">
                    <a16:creationId xmlns:a16="http://schemas.microsoft.com/office/drawing/2014/main" id="{CCFC0847-36C4-1248-AD49-CD5AF1FB9863}"/>
                  </a:ext>
                </a:extLst>
              </p:cNvPr>
              <p:cNvSpPr>
                <a:spLocks noChangeArrowheads="1"/>
              </p:cNvSpPr>
              <p:nvPr/>
            </p:nvSpPr>
            <p:spPr bwMode="auto">
              <a:xfrm>
                <a:off x="5416550" y="1497013"/>
                <a:ext cx="22225" cy="23813"/>
              </a:xfrm>
              <a:prstGeom prst="ellipse">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 name="Oval 45">
                <a:extLst>
                  <a:ext uri="{FF2B5EF4-FFF2-40B4-BE49-F238E27FC236}">
                    <a16:creationId xmlns:a16="http://schemas.microsoft.com/office/drawing/2014/main" id="{3CEA8BBA-2CC3-F847-94FF-0B274621FB87}"/>
                  </a:ext>
                </a:extLst>
              </p:cNvPr>
              <p:cNvSpPr>
                <a:spLocks noChangeArrowheads="1"/>
              </p:cNvSpPr>
              <p:nvPr/>
            </p:nvSpPr>
            <p:spPr bwMode="auto">
              <a:xfrm>
                <a:off x="5484812" y="1497013"/>
                <a:ext cx="23813" cy="23813"/>
              </a:xfrm>
              <a:prstGeom prst="ellipse">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 name="Rectangle 46">
                <a:extLst>
                  <a:ext uri="{FF2B5EF4-FFF2-40B4-BE49-F238E27FC236}">
                    <a16:creationId xmlns:a16="http://schemas.microsoft.com/office/drawing/2014/main" id="{34C54F4E-BE37-064E-B2F7-C16E4A798B39}"/>
                  </a:ext>
                </a:extLst>
              </p:cNvPr>
              <p:cNvSpPr>
                <a:spLocks noChangeArrowheads="1"/>
              </p:cNvSpPr>
              <p:nvPr/>
            </p:nvSpPr>
            <p:spPr bwMode="auto">
              <a:xfrm>
                <a:off x="5368925" y="1636713"/>
                <a:ext cx="69850" cy="68263"/>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 name="Rectangle 47">
                <a:extLst>
                  <a:ext uri="{FF2B5EF4-FFF2-40B4-BE49-F238E27FC236}">
                    <a16:creationId xmlns:a16="http://schemas.microsoft.com/office/drawing/2014/main" id="{EAE72415-BCB7-4042-838D-218F53A75AEB}"/>
                  </a:ext>
                </a:extLst>
              </p:cNvPr>
              <p:cNvSpPr>
                <a:spLocks noChangeArrowheads="1"/>
              </p:cNvSpPr>
              <p:nvPr/>
            </p:nvSpPr>
            <p:spPr bwMode="auto">
              <a:xfrm>
                <a:off x="5368925" y="1751013"/>
                <a:ext cx="69850" cy="69850"/>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 name="Rectangle 48">
                <a:extLst>
                  <a:ext uri="{FF2B5EF4-FFF2-40B4-BE49-F238E27FC236}">
                    <a16:creationId xmlns:a16="http://schemas.microsoft.com/office/drawing/2014/main" id="{6D26A77D-74D0-A94C-942A-C87E869848F1}"/>
                  </a:ext>
                </a:extLst>
              </p:cNvPr>
              <p:cNvSpPr>
                <a:spLocks noChangeArrowheads="1"/>
              </p:cNvSpPr>
              <p:nvPr/>
            </p:nvSpPr>
            <p:spPr bwMode="auto">
              <a:xfrm>
                <a:off x="5508625" y="1636713"/>
                <a:ext cx="68263" cy="68263"/>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 name="Rectangle 49">
                <a:extLst>
                  <a:ext uri="{FF2B5EF4-FFF2-40B4-BE49-F238E27FC236}">
                    <a16:creationId xmlns:a16="http://schemas.microsoft.com/office/drawing/2014/main" id="{A1E58ECA-A733-744F-87FB-55A08341B48B}"/>
                  </a:ext>
                </a:extLst>
              </p:cNvPr>
              <p:cNvSpPr>
                <a:spLocks noChangeArrowheads="1"/>
              </p:cNvSpPr>
              <p:nvPr/>
            </p:nvSpPr>
            <p:spPr bwMode="auto">
              <a:xfrm>
                <a:off x="5508625" y="1751013"/>
                <a:ext cx="68263" cy="69850"/>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Rectangle 50">
                <a:extLst>
                  <a:ext uri="{FF2B5EF4-FFF2-40B4-BE49-F238E27FC236}">
                    <a16:creationId xmlns:a16="http://schemas.microsoft.com/office/drawing/2014/main" id="{A4ED32F4-28F6-8540-B5D3-87DC98FF6DD7}"/>
                  </a:ext>
                </a:extLst>
              </p:cNvPr>
              <p:cNvSpPr>
                <a:spLocks noChangeArrowheads="1"/>
              </p:cNvSpPr>
              <p:nvPr/>
            </p:nvSpPr>
            <p:spPr bwMode="auto">
              <a:xfrm>
                <a:off x="5646737" y="1636713"/>
                <a:ext cx="68263" cy="68263"/>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Rectangle 51">
                <a:extLst>
                  <a:ext uri="{FF2B5EF4-FFF2-40B4-BE49-F238E27FC236}">
                    <a16:creationId xmlns:a16="http://schemas.microsoft.com/office/drawing/2014/main" id="{D4AD3BF7-6769-F84B-8163-E57F9A04E61A}"/>
                  </a:ext>
                </a:extLst>
              </p:cNvPr>
              <p:cNvSpPr>
                <a:spLocks noChangeArrowheads="1"/>
              </p:cNvSpPr>
              <p:nvPr/>
            </p:nvSpPr>
            <p:spPr bwMode="auto">
              <a:xfrm>
                <a:off x="5646737" y="1751013"/>
                <a:ext cx="68263" cy="69850"/>
              </a:xfrm>
              <a:prstGeom prst="rect">
                <a:avLst/>
              </a:prstGeom>
              <a:noFill/>
              <a:ln w="9525"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25" name="Group 24">
              <a:extLst>
                <a:ext uri="{FF2B5EF4-FFF2-40B4-BE49-F238E27FC236}">
                  <a16:creationId xmlns:a16="http://schemas.microsoft.com/office/drawing/2014/main" id="{A3301245-AFD7-624B-A901-E9C8C4579988}"/>
                </a:ext>
              </a:extLst>
            </p:cNvPr>
            <p:cNvGrpSpPr/>
            <p:nvPr/>
          </p:nvGrpSpPr>
          <p:grpSpPr>
            <a:xfrm>
              <a:off x="2126916" y="3281600"/>
              <a:ext cx="89771" cy="145589"/>
              <a:chOff x="1971817" y="3448050"/>
              <a:chExt cx="275608" cy="446976"/>
            </a:xfrm>
          </p:grpSpPr>
          <p:grpSp>
            <p:nvGrpSpPr>
              <p:cNvPr id="26" name="Group 25">
                <a:extLst>
                  <a:ext uri="{FF2B5EF4-FFF2-40B4-BE49-F238E27FC236}">
                    <a16:creationId xmlns:a16="http://schemas.microsoft.com/office/drawing/2014/main" id="{EB23C8DD-FB14-534F-AB94-09EC255F644B}"/>
                  </a:ext>
                </a:extLst>
              </p:cNvPr>
              <p:cNvGrpSpPr/>
              <p:nvPr/>
            </p:nvGrpSpPr>
            <p:grpSpPr>
              <a:xfrm>
                <a:off x="1971817" y="3448050"/>
                <a:ext cx="275608" cy="446976"/>
                <a:chOff x="7778892" y="3279656"/>
                <a:chExt cx="152345" cy="247070"/>
              </a:xfrm>
            </p:grpSpPr>
            <p:sp>
              <p:nvSpPr>
                <p:cNvPr id="28" name="Freeform 33">
                  <a:extLst>
                    <a:ext uri="{FF2B5EF4-FFF2-40B4-BE49-F238E27FC236}">
                      <a16:creationId xmlns:a16="http://schemas.microsoft.com/office/drawing/2014/main" id="{FE7FBC43-A413-DC48-9EBA-B4389C2B6CC7}"/>
                    </a:ext>
                  </a:extLst>
                </p:cNvPr>
                <p:cNvSpPr>
                  <a:spLocks/>
                </p:cNvSpPr>
                <p:nvPr/>
              </p:nvSpPr>
              <p:spPr bwMode="auto">
                <a:xfrm>
                  <a:off x="7778892" y="3279656"/>
                  <a:ext cx="152345" cy="247070"/>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34">
                  <a:extLst>
                    <a:ext uri="{FF2B5EF4-FFF2-40B4-BE49-F238E27FC236}">
                      <a16:creationId xmlns:a16="http://schemas.microsoft.com/office/drawing/2014/main" id="{57274461-B7CF-CF41-BFB0-69420CF22D8D}"/>
                    </a:ext>
                  </a:extLst>
                </p:cNvPr>
                <p:cNvSpPr>
                  <a:spLocks/>
                </p:cNvSpPr>
                <p:nvPr/>
              </p:nvSpPr>
              <p:spPr bwMode="auto">
                <a:xfrm>
                  <a:off x="7803384" y="3302471"/>
                  <a:ext cx="101790" cy="177256"/>
                </a:xfrm>
                <a:custGeom>
                  <a:avLst/>
                  <a:gdLst>
                    <a:gd name="T0" fmla="*/ 156 w 174"/>
                    <a:gd name="T1" fmla="*/ 329 h 329"/>
                    <a:gd name="T2" fmla="*/ 18 w 174"/>
                    <a:gd name="T3" fmla="*/ 329 h 329"/>
                    <a:gd name="T4" fmla="*/ 0 w 174"/>
                    <a:gd name="T5" fmla="*/ 309 h 329"/>
                    <a:gd name="T6" fmla="*/ 0 w 174"/>
                    <a:gd name="T7" fmla="*/ 23 h 329"/>
                    <a:gd name="T8" fmla="*/ 5 w 174"/>
                    <a:gd name="T9" fmla="*/ 9 h 329"/>
                    <a:gd name="T10" fmla="*/ 25 w 174"/>
                    <a:gd name="T11" fmla="*/ 0 h 329"/>
                    <a:gd name="T12" fmla="*/ 148 w 174"/>
                    <a:gd name="T13" fmla="*/ 0 h 329"/>
                    <a:gd name="T14" fmla="*/ 169 w 174"/>
                    <a:gd name="T15" fmla="*/ 9 h 329"/>
                    <a:gd name="T16" fmla="*/ 174 w 174"/>
                    <a:gd name="T17" fmla="*/ 23 h 329"/>
                    <a:gd name="T18" fmla="*/ 174 w 174"/>
                    <a:gd name="T19" fmla="*/ 309 h 329"/>
                    <a:gd name="T20" fmla="*/ 156 w 174"/>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329">
                      <a:moveTo>
                        <a:pt x="156" y="329"/>
                      </a:moveTo>
                      <a:cubicBezTo>
                        <a:pt x="18" y="329"/>
                        <a:pt x="18" y="329"/>
                        <a:pt x="18" y="329"/>
                      </a:cubicBezTo>
                      <a:cubicBezTo>
                        <a:pt x="8" y="329"/>
                        <a:pt x="0" y="320"/>
                        <a:pt x="0" y="309"/>
                      </a:cubicBezTo>
                      <a:cubicBezTo>
                        <a:pt x="0" y="23"/>
                        <a:pt x="0" y="23"/>
                        <a:pt x="0" y="23"/>
                      </a:cubicBezTo>
                      <a:cubicBezTo>
                        <a:pt x="0" y="18"/>
                        <a:pt x="2" y="13"/>
                        <a:pt x="5" y="9"/>
                      </a:cubicBezTo>
                      <a:cubicBezTo>
                        <a:pt x="10" y="3"/>
                        <a:pt x="18" y="0"/>
                        <a:pt x="25" y="0"/>
                      </a:cubicBezTo>
                      <a:cubicBezTo>
                        <a:pt x="148" y="0"/>
                        <a:pt x="148" y="0"/>
                        <a:pt x="148" y="0"/>
                      </a:cubicBezTo>
                      <a:cubicBezTo>
                        <a:pt x="156" y="0"/>
                        <a:pt x="164" y="3"/>
                        <a:pt x="169" y="9"/>
                      </a:cubicBezTo>
                      <a:cubicBezTo>
                        <a:pt x="172" y="13"/>
                        <a:pt x="174" y="18"/>
                        <a:pt x="174" y="23"/>
                      </a:cubicBezTo>
                      <a:cubicBezTo>
                        <a:pt x="174" y="309"/>
                        <a:pt x="174" y="309"/>
                        <a:pt x="174" y="309"/>
                      </a:cubicBezTo>
                      <a:cubicBezTo>
                        <a:pt x="174" y="320"/>
                        <a:pt x="166" y="329"/>
                        <a:pt x="156" y="329"/>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7" name="Straight Connector 26">
                <a:extLst>
                  <a:ext uri="{FF2B5EF4-FFF2-40B4-BE49-F238E27FC236}">
                    <a16:creationId xmlns:a16="http://schemas.microsoft.com/office/drawing/2014/main" id="{C35A80F8-7DF4-0646-AEE9-227770AFE6A4}"/>
                  </a:ext>
                </a:extLst>
              </p:cNvPr>
              <p:cNvCxnSpPr>
                <a:cxnSpLocks/>
              </p:cNvCxnSpPr>
              <p:nvPr/>
            </p:nvCxnSpPr>
            <p:spPr>
              <a:xfrm>
                <a:off x="2077241" y="3853656"/>
                <a:ext cx="65881"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2039B70-E9D8-2B41-ABB3-4AA7D01C2857}"/>
                </a:ext>
              </a:extLst>
            </p:cNvPr>
            <p:cNvGrpSpPr/>
            <p:nvPr/>
          </p:nvGrpSpPr>
          <p:grpSpPr>
            <a:xfrm>
              <a:off x="2571115" y="2494997"/>
              <a:ext cx="153402" cy="120332"/>
              <a:chOff x="2421943" y="3292696"/>
              <a:chExt cx="295929" cy="232136"/>
            </a:xfrm>
          </p:grpSpPr>
          <p:sp>
            <p:nvSpPr>
              <p:cNvPr id="31" name="Freeform 346">
                <a:extLst>
                  <a:ext uri="{FF2B5EF4-FFF2-40B4-BE49-F238E27FC236}">
                    <a16:creationId xmlns:a16="http://schemas.microsoft.com/office/drawing/2014/main" id="{41E07194-35B2-B547-949F-3875FFAF2EF2}"/>
                  </a:ext>
                </a:extLst>
              </p:cNvPr>
              <p:cNvSpPr>
                <a:spLocks/>
              </p:cNvSpPr>
              <p:nvPr/>
            </p:nvSpPr>
            <p:spPr bwMode="auto">
              <a:xfrm>
                <a:off x="2421943" y="3292696"/>
                <a:ext cx="295929" cy="232136"/>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2" name="Line 347">
                <a:extLst>
                  <a:ext uri="{FF2B5EF4-FFF2-40B4-BE49-F238E27FC236}">
                    <a16:creationId xmlns:a16="http://schemas.microsoft.com/office/drawing/2014/main" id="{47FCA73B-C764-4945-9E8A-733BBFC770F9}"/>
                  </a:ext>
                </a:extLst>
              </p:cNvPr>
              <p:cNvSpPr>
                <a:spLocks noChangeShapeType="1"/>
              </p:cNvSpPr>
              <p:nvPr/>
            </p:nvSpPr>
            <p:spPr bwMode="auto">
              <a:xfrm>
                <a:off x="2421943" y="3357375"/>
                <a:ext cx="295929" cy="0"/>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3" name="Oval 348">
                <a:extLst>
                  <a:ext uri="{FF2B5EF4-FFF2-40B4-BE49-F238E27FC236}">
                    <a16:creationId xmlns:a16="http://schemas.microsoft.com/office/drawing/2014/main" id="{3C9B1CEE-EA26-0C4D-9050-BDDDEB5839BB}"/>
                  </a:ext>
                </a:extLst>
              </p:cNvPr>
              <p:cNvSpPr>
                <a:spLocks noChangeArrowheads="1"/>
              </p:cNvSpPr>
              <p:nvPr/>
            </p:nvSpPr>
            <p:spPr bwMode="auto">
              <a:xfrm>
                <a:off x="2460928" y="3318391"/>
                <a:ext cx="12404" cy="13291"/>
              </a:xfrm>
              <a:prstGeom prst="ellips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4" name="Oval 349">
                <a:extLst>
                  <a:ext uri="{FF2B5EF4-FFF2-40B4-BE49-F238E27FC236}">
                    <a16:creationId xmlns:a16="http://schemas.microsoft.com/office/drawing/2014/main" id="{C6446409-A4C7-4A43-AA3A-A7AE0CA1FD85}"/>
                  </a:ext>
                </a:extLst>
              </p:cNvPr>
              <p:cNvSpPr>
                <a:spLocks noChangeArrowheads="1"/>
              </p:cNvSpPr>
              <p:nvPr/>
            </p:nvSpPr>
            <p:spPr bwMode="auto">
              <a:xfrm>
                <a:off x="2499027" y="3318391"/>
                <a:ext cx="13291" cy="13291"/>
              </a:xfrm>
              <a:prstGeom prst="ellips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5" name="Oval 350">
                <a:extLst>
                  <a:ext uri="{FF2B5EF4-FFF2-40B4-BE49-F238E27FC236}">
                    <a16:creationId xmlns:a16="http://schemas.microsoft.com/office/drawing/2014/main" id="{A65D18BF-E9ED-AF49-82CB-7AA2BE925B74}"/>
                  </a:ext>
                </a:extLst>
              </p:cNvPr>
              <p:cNvSpPr>
                <a:spLocks noChangeArrowheads="1"/>
              </p:cNvSpPr>
              <p:nvPr/>
            </p:nvSpPr>
            <p:spPr bwMode="auto">
              <a:xfrm>
                <a:off x="2538011" y="3318391"/>
                <a:ext cx="13291" cy="13291"/>
              </a:xfrm>
              <a:prstGeom prst="ellipse">
                <a:avLst/>
              </a:prstGeom>
              <a:noFill/>
              <a:ln w="9525"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36" name="Freeform 5">
              <a:extLst>
                <a:ext uri="{FF2B5EF4-FFF2-40B4-BE49-F238E27FC236}">
                  <a16:creationId xmlns:a16="http://schemas.microsoft.com/office/drawing/2014/main" id="{5EFBD16B-BA72-794F-9108-2EC40A923026}"/>
                </a:ext>
              </a:extLst>
            </p:cNvPr>
            <p:cNvSpPr>
              <a:spLocks/>
            </p:cNvSpPr>
            <p:nvPr/>
          </p:nvSpPr>
          <p:spPr bwMode="auto">
            <a:xfrm>
              <a:off x="2613551" y="2550430"/>
              <a:ext cx="68532" cy="41982"/>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Can 42">
              <a:extLst>
                <a:ext uri="{FF2B5EF4-FFF2-40B4-BE49-F238E27FC236}">
                  <a16:creationId xmlns:a16="http://schemas.microsoft.com/office/drawing/2014/main" id="{B9A41912-4828-7B48-AE4A-2FF31EB77F90}"/>
                </a:ext>
              </a:extLst>
            </p:cNvPr>
            <p:cNvSpPr/>
            <p:nvPr/>
          </p:nvSpPr>
          <p:spPr>
            <a:xfrm>
              <a:off x="1975094" y="2601816"/>
              <a:ext cx="401268" cy="454343"/>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374">
              <a:extLst>
                <a:ext uri="{FF2B5EF4-FFF2-40B4-BE49-F238E27FC236}">
                  <a16:creationId xmlns:a16="http://schemas.microsoft.com/office/drawing/2014/main" id="{C7AFC4D5-5B8A-C543-9EED-B0511AB77BDF}"/>
                </a:ext>
              </a:extLst>
            </p:cNvPr>
            <p:cNvSpPr>
              <a:spLocks/>
            </p:cNvSpPr>
            <p:nvPr/>
          </p:nvSpPr>
          <p:spPr bwMode="auto">
            <a:xfrm>
              <a:off x="1971089" y="2688700"/>
              <a:ext cx="406135" cy="36346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Freeform 372">
              <a:extLst>
                <a:ext uri="{FF2B5EF4-FFF2-40B4-BE49-F238E27FC236}">
                  <a16:creationId xmlns:a16="http://schemas.microsoft.com/office/drawing/2014/main" id="{59D8D618-518C-DD48-80F5-AF90AC52BEC7}"/>
                </a:ext>
              </a:extLst>
            </p:cNvPr>
            <p:cNvSpPr>
              <a:spLocks/>
            </p:cNvSpPr>
            <p:nvPr/>
          </p:nvSpPr>
          <p:spPr bwMode="auto">
            <a:xfrm>
              <a:off x="1971089" y="2774048"/>
              <a:ext cx="406135" cy="8534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Freeform 373">
              <a:extLst>
                <a:ext uri="{FF2B5EF4-FFF2-40B4-BE49-F238E27FC236}">
                  <a16:creationId xmlns:a16="http://schemas.microsoft.com/office/drawing/2014/main" id="{827C8669-C858-1249-8698-21011DBD15FB}"/>
                </a:ext>
              </a:extLst>
            </p:cNvPr>
            <p:cNvSpPr>
              <a:spLocks/>
            </p:cNvSpPr>
            <p:nvPr/>
          </p:nvSpPr>
          <p:spPr bwMode="auto">
            <a:xfrm>
              <a:off x="1971089" y="2869696"/>
              <a:ext cx="406135" cy="86818"/>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Oval 371">
              <a:extLst>
                <a:ext uri="{FF2B5EF4-FFF2-40B4-BE49-F238E27FC236}">
                  <a16:creationId xmlns:a16="http://schemas.microsoft.com/office/drawing/2014/main" id="{497DD1F5-260E-B84E-9F56-32E6FCDCCF54}"/>
                </a:ext>
              </a:extLst>
            </p:cNvPr>
            <p:cNvSpPr>
              <a:spLocks noChangeArrowheads="1"/>
            </p:cNvSpPr>
            <p:nvPr/>
          </p:nvSpPr>
          <p:spPr bwMode="auto">
            <a:xfrm>
              <a:off x="1971089" y="2601882"/>
              <a:ext cx="406135" cy="172166"/>
            </a:xfrm>
            <a:prstGeom prst="ellipse">
              <a:avLst/>
            </a:pr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64" name="Group 63">
              <a:extLst>
                <a:ext uri="{FF2B5EF4-FFF2-40B4-BE49-F238E27FC236}">
                  <a16:creationId xmlns:a16="http://schemas.microsoft.com/office/drawing/2014/main" id="{DFCF5952-9436-F641-B89E-23608AC2DCE2}"/>
                </a:ext>
              </a:extLst>
            </p:cNvPr>
            <p:cNvGrpSpPr/>
            <p:nvPr/>
          </p:nvGrpSpPr>
          <p:grpSpPr>
            <a:xfrm>
              <a:off x="1626037" y="2472570"/>
              <a:ext cx="165237" cy="165236"/>
              <a:chOff x="4537075" y="2743200"/>
              <a:chExt cx="1243013" cy="1243013"/>
            </a:xfrm>
          </p:grpSpPr>
          <p:sp>
            <p:nvSpPr>
              <p:cNvPr id="65" name="Freeform 1">
                <a:extLst>
                  <a:ext uri="{FF2B5EF4-FFF2-40B4-BE49-F238E27FC236}">
                    <a16:creationId xmlns:a16="http://schemas.microsoft.com/office/drawing/2014/main" id="{7A8F47AD-8722-794B-8283-1B00CA0DBA9D}"/>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2">
                <a:extLst>
                  <a:ext uri="{FF2B5EF4-FFF2-40B4-BE49-F238E27FC236}">
                    <a16:creationId xmlns:a16="http://schemas.microsoft.com/office/drawing/2014/main" id="{E6B9DC47-8FBD-654C-9A64-7D3FF9D43968}"/>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3">
                <a:extLst>
                  <a:ext uri="{FF2B5EF4-FFF2-40B4-BE49-F238E27FC236}">
                    <a16:creationId xmlns:a16="http://schemas.microsoft.com/office/drawing/2014/main" id="{7E6F25F9-0B5A-3643-AB93-602A196EC66B}"/>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4">
                <a:extLst>
                  <a:ext uri="{FF2B5EF4-FFF2-40B4-BE49-F238E27FC236}">
                    <a16:creationId xmlns:a16="http://schemas.microsoft.com/office/drawing/2014/main" id="{E77D559F-7BD3-E64D-8ABE-A5D0F1E1DE35}"/>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5">
                <a:extLst>
                  <a:ext uri="{FF2B5EF4-FFF2-40B4-BE49-F238E27FC236}">
                    <a16:creationId xmlns:a16="http://schemas.microsoft.com/office/drawing/2014/main" id="{45B6BDE7-B888-7145-85F7-472A81832AF1}"/>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0" name="Freeform 6">
                <a:extLst>
                  <a:ext uri="{FF2B5EF4-FFF2-40B4-BE49-F238E27FC236}">
                    <a16:creationId xmlns:a16="http://schemas.microsoft.com/office/drawing/2014/main" id="{DCA0045C-7CB9-6343-B70B-56A1EBB6E0B7}"/>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1" name="Freeform 7">
                <a:extLst>
                  <a:ext uri="{FF2B5EF4-FFF2-40B4-BE49-F238E27FC236}">
                    <a16:creationId xmlns:a16="http://schemas.microsoft.com/office/drawing/2014/main" id="{9DF47A71-9500-734F-9612-3FF1F281375F}"/>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2" name="Freeform 8">
                <a:extLst>
                  <a:ext uri="{FF2B5EF4-FFF2-40B4-BE49-F238E27FC236}">
                    <a16:creationId xmlns:a16="http://schemas.microsoft.com/office/drawing/2014/main" id="{C9F03CD4-6343-C446-9BB7-90EAC838FD52}"/>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3" name="Freeform 9">
                <a:extLst>
                  <a:ext uri="{FF2B5EF4-FFF2-40B4-BE49-F238E27FC236}">
                    <a16:creationId xmlns:a16="http://schemas.microsoft.com/office/drawing/2014/main" id="{8332237B-9868-CF4F-BAEF-17F5FA0EA091}"/>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4" name="Freeform 10">
                <a:extLst>
                  <a:ext uri="{FF2B5EF4-FFF2-40B4-BE49-F238E27FC236}">
                    <a16:creationId xmlns:a16="http://schemas.microsoft.com/office/drawing/2014/main" id="{C3D9B017-C685-5443-ACDD-5D51A3A973B4}"/>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5" name="Freeform 11">
                <a:extLst>
                  <a:ext uri="{FF2B5EF4-FFF2-40B4-BE49-F238E27FC236}">
                    <a16:creationId xmlns:a16="http://schemas.microsoft.com/office/drawing/2014/main" id="{19F2A153-E3B7-ED48-A005-6E6D82747BF6}"/>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 name="Freeform 12">
                <a:extLst>
                  <a:ext uri="{FF2B5EF4-FFF2-40B4-BE49-F238E27FC236}">
                    <a16:creationId xmlns:a16="http://schemas.microsoft.com/office/drawing/2014/main" id="{79FFCC6E-5EE7-1645-B348-26A60B88C9CE}"/>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7" name="Freeform 13">
                <a:extLst>
                  <a:ext uri="{FF2B5EF4-FFF2-40B4-BE49-F238E27FC236}">
                    <a16:creationId xmlns:a16="http://schemas.microsoft.com/office/drawing/2014/main" id="{D58AD494-FE03-A443-8A3C-5A70452BA61E}"/>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8" name="Freeform 14">
                <a:extLst>
                  <a:ext uri="{FF2B5EF4-FFF2-40B4-BE49-F238E27FC236}">
                    <a16:creationId xmlns:a16="http://schemas.microsoft.com/office/drawing/2014/main" id="{D8F1889A-13E7-7547-962C-CF2D0D603DBB}"/>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79" name="Group 78">
              <a:extLst>
                <a:ext uri="{FF2B5EF4-FFF2-40B4-BE49-F238E27FC236}">
                  <a16:creationId xmlns:a16="http://schemas.microsoft.com/office/drawing/2014/main" id="{C1CD9DB1-7F12-784C-95EE-B39B94248927}"/>
                </a:ext>
              </a:extLst>
            </p:cNvPr>
            <p:cNvGrpSpPr/>
            <p:nvPr/>
          </p:nvGrpSpPr>
          <p:grpSpPr>
            <a:xfrm>
              <a:off x="2591768" y="3012860"/>
              <a:ext cx="108190" cy="148738"/>
              <a:chOff x="6323013" y="2743200"/>
              <a:chExt cx="906462" cy="1246188"/>
            </a:xfrm>
          </p:grpSpPr>
          <p:sp>
            <p:nvSpPr>
              <p:cNvPr id="80" name="Freeform 15">
                <a:extLst>
                  <a:ext uri="{FF2B5EF4-FFF2-40B4-BE49-F238E27FC236}">
                    <a16:creationId xmlns:a16="http://schemas.microsoft.com/office/drawing/2014/main" id="{387C60D0-E566-C342-A009-291DB0BB8A2A}"/>
                  </a:ext>
                </a:extLst>
              </p:cNvPr>
              <p:cNvSpPr>
                <a:spLocks noChangeArrowheads="1"/>
              </p:cNvSpPr>
              <p:nvPr/>
            </p:nvSpPr>
            <p:spPr bwMode="auto">
              <a:xfrm>
                <a:off x="6323013" y="2957513"/>
                <a:ext cx="906462" cy="1030287"/>
              </a:xfrm>
              <a:custGeom>
                <a:avLst/>
                <a:gdLst>
                  <a:gd name="T0" fmla="*/ 1256 w 2517"/>
                  <a:gd name="T1" fmla="*/ 2861 h 2862"/>
                  <a:gd name="T2" fmla="*/ 0 w 2517"/>
                  <a:gd name="T3" fmla="*/ 2861 h 2862"/>
                  <a:gd name="T4" fmla="*/ 0 w 2517"/>
                  <a:gd name="T5" fmla="*/ 0 h 2862"/>
                  <a:gd name="T6" fmla="*/ 2516 w 2517"/>
                  <a:gd name="T7" fmla="*/ 0 h 2862"/>
                  <a:gd name="T8" fmla="*/ 2516 w 2517"/>
                  <a:gd name="T9" fmla="*/ 2861 h 2862"/>
                  <a:gd name="T10" fmla="*/ 1256 w 2517"/>
                  <a:gd name="T11" fmla="*/ 2861 h 2862"/>
                </a:gdLst>
                <a:ahLst/>
                <a:cxnLst>
                  <a:cxn ang="0">
                    <a:pos x="T0" y="T1"/>
                  </a:cxn>
                  <a:cxn ang="0">
                    <a:pos x="T2" y="T3"/>
                  </a:cxn>
                  <a:cxn ang="0">
                    <a:pos x="T4" y="T5"/>
                  </a:cxn>
                  <a:cxn ang="0">
                    <a:pos x="T6" y="T7"/>
                  </a:cxn>
                  <a:cxn ang="0">
                    <a:pos x="T8" y="T9"/>
                  </a:cxn>
                  <a:cxn ang="0">
                    <a:pos x="T10" y="T11"/>
                  </a:cxn>
                </a:cxnLst>
                <a:rect l="0" t="0" r="r" b="b"/>
                <a:pathLst>
                  <a:path w="2517" h="2862">
                    <a:moveTo>
                      <a:pt x="1256" y="2861"/>
                    </a:moveTo>
                    <a:lnTo>
                      <a:pt x="0" y="2861"/>
                    </a:lnTo>
                    <a:lnTo>
                      <a:pt x="0" y="0"/>
                    </a:lnTo>
                    <a:lnTo>
                      <a:pt x="2516" y="0"/>
                    </a:lnTo>
                    <a:lnTo>
                      <a:pt x="2516" y="2861"/>
                    </a:lnTo>
                    <a:lnTo>
                      <a:pt x="1256" y="2861"/>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16">
                <a:extLst>
                  <a:ext uri="{FF2B5EF4-FFF2-40B4-BE49-F238E27FC236}">
                    <a16:creationId xmlns:a16="http://schemas.microsoft.com/office/drawing/2014/main" id="{46AF2A6A-3A3C-0F4C-B5A6-A11E424FA9C5}"/>
                  </a:ext>
                </a:extLst>
              </p:cNvPr>
              <p:cNvSpPr>
                <a:spLocks noChangeArrowheads="1"/>
              </p:cNvSpPr>
              <p:nvPr/>
            </p:nvSpPr>
            <p:spPr bwMode="auto">
              <a:xfrm>
                <a:off x="6472238" y="2743200"/>
                <a:ext cx="604837" cy="215900"/>
              </a:xfrm>
              <a:custGeom>
                <a:avLst/>
                <a:gdLst>
                  <a:gd name="T0" fmla="*/ 0 w 1680"/>
                  <a:gd name="T1" fmla="*/ 598 h 599"/>
                  <a:gd name="T2" fmla="*/ 0 w 1680"/>
                  <a:gd name="T3" fmla="*/ 0 h 599"/>
                  <a:gd name="T4" fmla="*/ 1679 w 1680"/>
                  <a:gd name="T5" fmla="*/ 0 h 599"/>
                  <a:gd name="T6" fmla="*/ 1679 w 1680"/>
                  <a:gd name="T7" fmla="*/ 598 h 599"/>
                </a:gdLst>
                <a:ahLst/>
                <a:cxnLst>
                  <a:cxn ang="0">
                    <a:pos x="T0" y="T1"/>
                  </a:cxn>
                  <a:cxn ang="0">
                    <a:pos x="T2" y="T3"/>
                  </a:cxn>
                  <a:cxn ang="0">
                    <a:pos x="T4" y="T5"/>
                  </a:cxn>
                  <a:cxn ang="0">
                    <a:pos x="T6" y="T7"/>
                  </a:cxn>
                </a:cxnLst>
                <a:rect l="0" t="0" r="r" b="b"/>
                <a:pathLst>
                  <a:path w="1680" h="599">
                    <a:moveTo>
                      <a:pt x="0" y="598"/>
                    </a:moveTo>
                    <a:lnTo>
                      <a:pt x="0" y="0"/>
                    </a:lnTo>
                    <a:lnTo>
                      <a:pt x="1679" y="0"/>
                    </a:lnTo>
                    <a:lnTo>
                      <a:pt x="1679" y="598"/>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2" name="Freeform 17">
                <a:extLst>
                  <a:ext uri="{FF2B5EF4-FFF2-40B4-BE49-F238E27FC236}">
                    <a16:creationId xmlns:a16="http://schemas.microsoft.com/office/drawing/2014/main" id="{BB0C4D5F-9639-D14B-BC06-DC3D5D578164}"/>
                  </a:ext>
                </a:extLst>
              </p:cNvPr>
              <p:cNvSpPr>
                <a:spLocks noChangeArrowheads="1"/>
              </p:cNvSpPr>
              <p:nvPr/>
            </p:nvSpPr>
            <p:spPr bwMode="auto">
              <a:xfrm>
                <a:off x="6640513" y="3773488"/>
                <a:ext cx="266700" cy="215900"/>
              </a:xfrm>
              <a:custGeom>
                <a:avLst/>
                <a:gdLst>
                  <a:gd name="T0" fmla="*/ 0 w 742"/>
                  <a:gd name="T1" fmla="*/ 598 h 599"/>
                  <a:gd name="T2" fmla="*/ 0 w 742"/>
                  <a:gd name="T3" fmla="*/ 0 h 599"/>
                  <a:gd name="T4" fmla="*/ 741 w 742"/>
                  <a:gd name="T5" fmla="*/ 0 h 599"/>
                  <a:gd name="T6" fmla="*/ 741 w 742"/>
                  <a:gd name="T7" fmla="*/ 598 h 599"/>
                </a:gdLst>
                <a:ahLst/>
                <a:cxnLst>
                  <a:cxn ang="0">
                    <a:pos x="T0" y="T1"/>
                  </a:cxn>
                  <a:cxn ang="0">
                    <a:pos x="T2" y="T3"/>
                  </a:cxn>
                  <a:cxn ang="0">
                    <a:pos x="T4" y="T5"/>
                  </a:cxn>
                  <a:cxn ang="0">
                    <a:pos x="T6" y="T7"/>
                  </a:cxn>
                </a:cxnLst>
                <a:rect l="0" t="0" r="r" b="b"/>
                <a:pathLst>
                  <a:path w="742" h="599">
                    <a:moveTo>
                      <a:pt x="0" y="598"/>
                    </a:moveTo>
                    <a:lnTo>
                      <a:pt x="0" y="0"/>
                    </a:lnTo>
                    <a:lnTo>
                      <a:pt x="741" y="0"/>
                    </a:lnTo>
                    <a:lnTo>
                      <a:pt x="741" y="598"/>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3" name="Line 22">
                <a:extLst>
                  <a:ext uri="{FF2B5EF4-FFF2-40B4-BE49-F238E27FC236}">
                    <a16:creationId xmlns:a16="http://schemas.microsoft.com/office/drawing/2014/main" id="{4F54B6E4-7DD2-A94C-B35B-4C582C855568}"/>
                  </a:ext>
                </a:extLst>
              </p:cNvPr>
              <p:cNvSpPr>
                <a:spLocks noChangeShapeType="1"/>
              </p:cNvSpPr>
              <p:nvPr/>
            </p:nvSpPr>
            <p:spPr bwMode="auto">
              <a:xfrm>
                <a:off x="6578600" y="2878139"/>
                <a:ext cx="13176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4" name="Line 23">
                <a:extLst>
                  <a:ext uri="{FF2B5EF4-FFF2-40B4-BE49-F238E27FC236}">
                    <a16:creationId xmlns:a16="http://schemas.microsoft.com/office/drawing/2014/main" id="{DC13B826-4244-5C46-ADF2-B0286696E0D3}"/>
                  </a:ext>
                </a:extLst>
              </p:cNvPr>
              <p:cNvSpPr>
                <a:spLocks noChangeShapeType="1"/>
              </p:cNvSpPr>
              <p:nvPr/>
            </p:nvSpPr>
            <p:spPr bwMode="auto">
              <a:xfrm>
                <a:off x="6842125" y="2878139"/>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5" name="Line 28">
                <a:extLst>
                  <a:ext uri="{FF2B5EF4-FFF2-40B4-BE49-F238E27FC236}">
                    <a16:creationId xmlns:a16="http://schemas.microsoft.com/office/drawing/2014/main" id="{F558FBD8-3BAF-D144-8792-6046BEB94D7B}"/>
                  </a:ext>
                </a:extLst>
              </p:cNvPr>
              <p:cNvSpPr>
                <a:spLocks noChangeShapeType="1"/>
              </p:cNvSpPr>
              <p:nvPr/>
            </p:nvSpPr>
            <p:spPr bwMode="auto">
              <a:xfrm>
                <a:off x="6451601" y="3135314"/>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6" name="Line 29">
                <a:extLst>
                  <a:ext uri="{FF2B5EF4-FFF2-40B4-BE49-F238E27FC236}">
                    <a16:creationId xmlns:a16="http://schemas.microsoft.com/office/drawing/2014/main" id="{B4AC5154-7B2C-B04E-9B6A-F1AB73C1A265}"/>
                  </a:ext>
                </a:extLst>
              </p:cNvPr>
              <p:cNvSpPr>
                <a:spLocks noChangeShapeType="1"/>
              </p:cNvSpPr>
              <p:nvPr/>
            </p:nvSpPr>
            <p:spPr bwMode="auto">
              <a:xfrm>
                <a:off x="6710363" y="3135314"/>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7" name="Line 30">
                <a:extLst>
                  <a:ext uri="{FF2B5EF4-FFF2-40B4-BE49-F238E27FC236}">
                    <a16:creationId xmlns:a16="http://schemas.microsoft.com/office/drawing/2014/main" id="{E94FCA04-8D0E-2448-8A38-DCE38858AD9D}"/>
                  </a:ext>
                </a:extLst>
              </p:cNvPr>
              <p:cNvSpPr>
                <a:spLocks noChangeShapeType="1"/>
              </p:cNvSpPr>
              <p:nvPr/>
            </p:nvSpPr>
            <p:spPr bwMode="auto">
              <a:xfrm>
                <a:off x="6967538" y="3135314"/>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8" name="Line 28">
                <a:extLst>
                  <a:ext uri="{FF2B5EF4-FFF2-40B4-BE49-F238E27FC236}">
                    <a16:creationId xmlns:a16="http://schemas.microsoft.com/office/drawing/2014/main" id="{B3779AF8-C154-904F-9774-033A2B5B27F6}"/>
                  </a:ext>
                </a:extLst>
              </p:cNvPr>
              <p:cNvSpPr>
                <a:spLocks noChangeShapeType="1"/>
              </p:cNvSpPr>
              <p:nvPr/>
            </p:nvSpPr>
            <p:spPr bwMode="auto">
              <a:xfrm>
                <a:off x="6451601" y="3256758"/>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9" name="Line 29">
                <a:extLst>
                  <a:ext uri="{FF2B5EF4-FFF2-40B4-BE49-F238E27FC236}">
                    <a16:creationId xmlns:a16="http://schemas.microsoft.com/office/drawing/2014/main" id="{D74A405B-635B-A848-BA5C-9FB2F38C8A99}"/>
                  </a:ext>
                </a:extLst>
              </p:cNvPr>
              <p:cNvSpPr>
                <a:spLocks noChangeShapeType="1"/>
              </p:cNvSpPr>
              <p:nvPr/>
            </p:nvSpPr>
            <p:spPr bwMode="auto">
              <a:xfrm>
                <a:off x="6710363" y="3256758"/>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0" name="Line 30">
                <a:extLst>
                  <a:ext uri="{FF2B5EF4-FFF2-40B4-BE49-F238E27FC236}">
                    <a16:creationId xmlns:a16="http://schemas.microsoft.com/office/drawing/2014/main" id="{21D86CD5-D4BA-2042-9D56-E62314833B30}"/>
                  </a:ext>
                </a:extLst>
              </p:cNvPr>
              <p:cNvSpPr>
                <a:spLocks noChangeShapeType="1"/>
              </p:cNvSpPr>
              <p:nvPr/>
            </p:nvSpPr>
            <p:spPr bwMode="auto">
              <a:xfrm>
                <a:off x="6967538" y="3256758"/>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1" name="Line 28">
                <a:extLst>
                  <a:ext uri="{FF2B5EF4-FFF2-40B4-BE49-F238E27FC236}">
                    <a16:creationId xmlns:a16="http://schemas.microsoft.com/office/drawing/2014/main" id="{1A23019D-D99A-DF49-8F04-68C8343EA204}"/>
                  </a:ext>
                </a:extLst>
              </p:cNvPr>
              <p:cNvSpPr>
                <a:spLocks noChangeShapeType="1"/>
              </p:cNvSpPr>
              <p:nvPr/>
            </p:nvSpPr>
            <p:spPr bwMode="auto">
              <a:xfrm>
                <a:off x="6451601" y="3378202"/>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2" name="Line 29">
                <a:extLst>
                  <a:ext uri="{FF2B5EF4-FFF2-40B4-BE49-F238E27FC236}">
                    <a16:creationId xmlns:a16="http://schemas.microsoft.com/office/drawing/2014/main" id="{B7D5EA68-E68E-0249-8A47-9CB1621FDEF8}"/>
                  </a:ext>
                </a:extLst>
              </p:cNvPr>
              <p:cNvSpPr>
                <a:spLocks noChangeShapeType="1"/>
              </p:cNvSpPr>
              <p:nvPr/>
            </p:nvSpPr>
            <p:spPr bwMode="auto">
              <a:xfrm>
                <a:off x="6710363" y="3378202"/>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3" name="Line 30">
                <a:extLst>
                  <a:ext uri="{FF2B5EF4-FFF2-40B4-BE49-F238E27FC236}">
                    <a16:creationId xmlns:a16="http://schemas.microsoft.com/office/drawing/2014/main" id="{8042D74F-6FB1-4943-9F01-66A6E9F8FDCA}"/>
                  </a:ext>
                </a:extLst>
              </p:cNvPr>
              <p:cNvSpPr>
                <a:spLocks noChangeShapeType="1"/>
              </p:cNvSpPr>
              <p:nvPr/>
            </p:nvSpPr>
            <p:spPr bwMode="auto">
              <a:xfrm>
                <a:off x="6967538" y="3378202"/>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4" name="Line 28">
                <a:extLst>
                  <a:ext uri="{FF2B5EF4-FFF2-40B4-BE49-F238E27FC236}">
                    <a16:creationId xmlns:a16="http://schemas.microsoft.com/office/drawing/2014/main" id="{5429A050-39A6-1549-93A2-2F68B4CA0477}"/>
                  </a:ext>
                </a:extLst>
              </p:cNvPr>
              <p:cNvSpPr>
                <a:spLocks noChangeShapeType="1"/>
              </p:cNvSpPr>
              <p:nvPr/>
            </p:nvSpPr>
            <p:spPr bwMode="auto">
              <a:xfrm>
                <a:off x="6451601" y="3499646"/>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5" name="Line 29">
                <a:extLst>
                  <a:ext uri="{FF2B5EF4-FFF2-40B4-BE49-F238E27FC236}">
                    <a16:creationId xmlns:a16="http://schemas.microsoft.com/office/drawing/2014/main" id="{009D8406-B117-5745-AD83-0E915E8FE6B4}"/>
                  </a:ext>
                </a:extLst>
              </p:cNvPr>
              <p:cNvSpPr>
                <a:spLocks noChangeShapeType="1"/>
              </p:cNvSpPr>
              <p:nvPr/>
            </p:nvSpPr>
            <p:spPr bwMode="auto">
              <a:xfrm>
                <a:off x="6710363" y="3499646"/>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6" name="Line 30">
                <a:extLst>
                  <a:ext uri="{FF2B5EF4-FFF2-40B4-BE49-F238E27FC236}">
                    <a16:creationId xmlns:a16="http://schemas.microsoft.com/office/drawing/2014/main" id="{95B52151-9127-C549-A87F-4410B64F7B8A}"/>
                  </a:ext>
                </a:extLst>
              </p:cNvPr>
              <p:cNvSpPr>
                <a:spLocks noChangeShapeType="1"/>
              </p:cNvSpPr>
              <p:nvPr/>
            </p:nvSpPr>
            <p:spPr bwMode="auto">
              <a:xfrm>
                <a:off x="6967538" y="3499646"/>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7" name="Line 28">
                <a:extLst>
                  <a:ext uri="{FF2B5EF4-FFF2-40B4-BE49-F238E27FC236}">
                    <a16:creationId xmlns:a16="http://schemas.microsoft.com/office/drawing/2014/main" id="{9A177855-9420-F54D-8B14-9C941470AB13}"/>
                  </a:ext>
                </a:extLst>
              </p:cNvPr>
              <p:cNvSpPr>
                <a:spLocks noChangeShapeType="1"/>
              </p:cNvSpPr>
              <p:nvPr/>
            </p:nvSpPr>
            <p:spPr bwMode="auto">
              <a:xfrm>
                <a:off x="6451601" y="3621089"/>
                <a:ext cx="127000"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8" name="Line 29">
                <a:extLst>
                  <a:ext uri="{FF2B5EF4-FFF2-40B4-BE49-F238E27FC236}">
                    <a16:creationId xmlns:a16="http://schemas.microsoft.com/office/drawing/2014/main" id="{F8BEF55C-1BCB-AE41-8D07-22F6DD6F101C}"/>
                  </a:ext>
                </a:extLst>
              </p:cNvPr>
              <p:cNvSpPr>
                <a:spLocks noChangeShapeType="1"/>
              </p:cNvSpPr>
              <p:nvPr/>
            </p:nvSpPr>
            <p:spPr bwMode="auto">
              <a:xfrm>
                <a:off x="6710363" y="3621089"/>
                <a:ext cx="125413"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9" name="Line 30">
                <a:extLst>
                  <a:ext uri="{FF2B5EF4-FFF2-40B4-BE49-F238E27FC236}">
                    <a16:creationId xmlns:a16="http://schemas.microsoft.com/office/drawing/2014/main" id="{C52129B9-43B9-3145-922F-50E5A7838362}"/>
                  </a:ext>
                </a:extLst>
              </p:cNvPr>
              <p:cNvSpPr>
                <a:spLocks noChangeShapeType="1"/>
              </p:cNvSpPr>
              <p:nvPr/>
            </p:nvSpPr>
            <p:spPr bwMode="auto">
              <a:xfrm>
                <a:off x="6967538" y="3621089"/>
                <a:ext cx="153988" cy="0"/>
              </a:xfrm>
              <a:prstGeom prst="line">
                <a:avLst/>
              </a:prstGeom>
              <a:noFill/>
              <a:ln w="9525"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00" name="Group 99">
              <a:extLst>
                <a:ext uri="{FF2B5EF4-FFF2-40B4-BE49-F238E27FC236}">
                  <a16:creationId xmlns:a16="http://schemas.microsoft.com/office/drawing/2014/main" id="{0760D5E8-0839-4A44-AA79-ECC962723EBE}"/>
                </a:ext>
              </a:extLst>
            </p:cNvPr>
            <p:cNvGrpSpPr/>
            <p:nvPr/>
          </p:nvGrpSpPr>
          <p:grpSpPr>
            <a:xfrm>
              <a:off x="2099413" y="2214193"/>
              <a:ext cx="151367" cy="170990"/>
              <a:chOff x="4831558" y="3414880"/>
              <a:chExt cx="429849" cy="485573"/>
            </a:xfrm>
          </p:grpSpPr>
          <p:grpSp>
            <p:nvGrpSpPr>
              <p:cNvPr id="101" name="Group 100">
                <a:extLst>
                  <a:ext uri="{FF2B5EF4-FFF2-40B4-BE49-F238E27FC236}">
                    <a16:creationId xmlns:a16="http://schemas.microsoft.com/office/drawing/2014/main" id="{5C31B050-1557-E543-BDCD-102625AE2599}"/>
                  </a:ext>
                </a:extLst>
              </p:cNvPr>
              <p:cNvGrpSpPr/>
              <p:nvPr/>
            </p:nvGrpSpPr>
            <p:grpSpPr>
              <a:xfrm>
                <a:off x="4833372" y="3414880"/>
                <a:ext cx="428035" cy="485573"/>
                <a:chOff x="2480417" y="-701040"/>
                <a:chExt cx="428035" cy="485573"/>
              </a:xfrm>
            </p:grpSpPr>
            <p:sp>
              <p:nvSpPr>
                <p:cNvPr id="105" name="Line 18">
                  <a:extLst>
                    <a:ext uri="{FF2B5EF4-FFF2-40B4-BE49-F238E27FC236}">
                      <a16:creationId xmlns:a16="http://schemas.microsoft.com/office/drawing/2014/main" id="{ED4D41E2-EEB6-6F4F-B6CC-28BD819DC965}"/>
                    </a:ext>
                  </a:extLst>
                </p:cNvPr>
                <p:cNvSpPr>
                  <a:spLocks noChangeShapeType="1"/>
                </p:cNvSpPr>
                <p:nvPr/>
              </p:nvSpPr>
              <p:spPr bwMode="auto">
                <a:xfrm flipH="1">
                  <a:off x="2710574" y="-342473"/>
                  <a:ext cx="154374" cy="8981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Line 19">
                  <a:extLst>
                    <a:ext uri="{FF2B5EF4-FFF2-40B4-BE49-F238E27FC236}">
                      <a16:creationId xmlns:a16="http://schemas.microsoft.com/office/drawing/2014/main" id="{63172E7B-B1B8-ED4A-BA6D-49583BC2E045}"/>
                    </a:ext>
                  </a:extLst>
                </p:cNvPr>
                <p:cNvSpPr>
                  <a:spLocks noChangeShapeType="1"/>
                </p:cNvSpPr>
                <p:nvPr/>
              </p:nvSpPr>
              <p:spPr bwMode="auto">
                <a:xfrm>
                  <a:off x="2878981" y="-549475"/>
                  <a:ext cx="1404" cy="183143"/>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Line 20">
                  <a:extLst>
                    <a:ext uri="{FF2B5EF4-FFF2-40B4-BE49-F238E27FC236}">
                      <a16:creationId xmlns:a16="http://schemas.microsoft.com/office/drawing/2014/main" id="{B27E14F6-0ED0-E144-A49B-3625C6F57A87}"/>
                    </a:ext>
                  </a:extLst>
                </p:cNvPr>
                <p:cNvSpPr>
                  <a:spLocks noChangeShapeType="1"/>
                </p:cNvSpPr>
                <p:nvPr/>
              </p:nvSpPr>
              <p:spPr bwMode="auto">
                <a:xfrm>
                  <a:off x="2703557" y="-665253"/>
                  <a:ext cx="161390" cy="8981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 name="Line 21">
                  <a:extLst>
                    <a:ext uri="{FF2B5EF4-FFF2-40B4-BE49-F238E27FC236}">
                      <a16:creationId xmlns:a16="http://schemas.microsoft.com/office/drawing/2014/main" id="{61B32560-49E1-FF4A-8A1C-388E4B31D641}"/>
                    </a:ext>
                  </a:extLst>
                </p:cNvPr>
                <p:cNvSpPr>
                  <a:spLocks noChangeShapeType="1"/>
                </p:cNvSpPr>
                <p:nvPr/>
              </p:nvSpPr>
              <p:spPr bwMode="auto">
                <a:xfrm flipV="1">
                  <a:off x="2519010" y="-666657"/>
                  <a:ext cx="165601" cy="96133"/>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Line 22">
                  <a:extLst>
                    <a:ext uri="{FF2B5EF4-FFF2-40B4-BE49-F238E27FC236}">
                      <a16:creationId xmlns:a16="http://schemas.microsoft.com/office/drawing/2014/main" id="{6A7F21CB-745E-9C40-878D-B45151C7B02E}"/>
                    </a:ext>
                  </a:extLst>
                </p:cNvPr>
                <p:cNvSpPr>
                  <a:spLocks noChangeShapeType="1"/>
                </p:cNvSpPr>
                <p:nvPr/>
              </p:nvSpPr>
              <p:spPr bwMode="auto">
                <a:xfrm flipH="1" flipV="1">
                  <a:off x="2507782" y="-550176"/>
                  <a:ext cx="2105" cy="183845"/>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 name="Line 23">
                  <a:extLst>
                    <a:ext uri="{FF2B5EF4-FFF2-40B4-BE49-F238E27FC236}">
                      <a16:creationId xmlns:a16="http://schemas.microsoft.com/office/drawing/2014/main" id="{B2C08AD5-01AC-3540-A261-F4C7B80DB4DD}"/>
                    </a:ext>
                  </a:extLst>
                </p:cNvPr>
                <p:cNvSpPr>
                  <a:spLocks noChangeShapeType="1"/>
                </p:cNvSpPr>
                <p:nvPr/>
              </p:nvSpPr>
              <p:spPr bwMode="auto">
                <a:xfrm flipH="1" flipV="1">
                  <a:off x="2517608" y="-342473"/>
                  <a:ext cx="167004" cy="8981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4">
                  <a:extLst>
                    <a:ext uri="{FF2B5EF4-FFF2-40B4-BE49-F238E27FC236}">
                      <a16:creationId xmlns:a16="http://schemas.microsoft.com/office/drawing/2014/main" id="{14D7548C-B211-6848-9B8A-A06AD9B64EE2}"/>
                    </a:ext>
                  </a:extLst>
                </p:cNvPr>
                <p:cNvSpPr>
                  <a:spLocks/>
                </p:cNvSpPr>
                <p:nvPr/>
              </p:nvSpPr>
              <p:spPr bwMode="auto">
                <a:xfrm>
                  <a:off x="2480417" y="-381068"/>
                  <a:ext cx="58241" cy="61048"/>
                </a:xfrm>
                <a:custGeom>
                  <a:avLst/>
                  <a:gdLst>
                    <a:gd name="T0" fmla="*/ 42 w 47"/>
                    <a:gd name="T1" fmla="*/ 36 h 49"/>
                    <a:gd name="T2" fmla="*/ 35 w 47"/>
                    <a:gd name="T3" fmla="*/ 43 h 49"/>
                    <a:gd name="T4" fmla="*/ 6 w 47"/>
                    <a:gd name="T5" fmla="*/ 35 h 49"/>
                    <a:gd name="T6" fmla="*/ 14 w 47"/>
                    <a:gd name="T7" fmla="*/ 6 h 49"/>
                    <a:gd name="T8" fmla="*/ 42 w 47"/>
                    <a:gd name="T9" fmla="*/ 14 h 49"/>
                    <a:gd name="T10" fmla="*/ 42 w 47"/>
                    <a:gd name="T11" fmla="*/ 36 h 49"/>
                  </a:gdLst>
                  <a:ahLst/>
                  <a:cxnLst>
                    <a:cxn ang="0">
                      <a:pos x="T0" y="T1"/>
                    </a:cxn>
                    <a:cxn ang="0">
                      <a:pos x="T2" y="T3"/>
                    </a:cxn>
                    <a:cxn ang="0">
                      <a:pos x="T4" y="T5"/>
                    </a:cxn>
                    <a:cxn ang="0">
                      <a:pos x="T6" y="T7"/>
                    </a:cxn>
                    <a:cxn ang="0">
                      <a:pos x="T8" y="T9"/>
                    </a:cxn>
                    <a:cxn ang="0">
                      <a:pos x="T10" y="T11"/>
                    </a:cxn>
                  </a:cxnLst>
                  <a:rect l="0" t="0" r="r" b="b"/>
                  <a:pathLst>
                    <a:path w="47" h="49">
                      <a:moveTo>
                        <a:pt x="42" y="36"/>
                      </a:moveTo>
                      <a:cubicBezTo>
                        <a:pt x="40" y="39"/>
                        <a:pt x="38" y="41"/>
                        <a:pt x="35" y="43"/>
                      </a:cubicBezTo>
                      <a:cubicBezTo>
                        <a:pt x="25" y="49"/>
                        <a:pt x="12" y="45"/>
                        <a:pt x="6" y="35"/>
                      </a:cubicBezTo>
                      <a:cubicBezTo>
                        <a:pt x="0" y="25"/>
                        <a:pt x="4" y="12"/>
                        <a:pt x="14" y="6"/>
                      </a:cubicBezTo>
                      <a:cubicBezTo>
                        <a:pt x="24" y="0"/>
                        <a:pt x="36" y="4"/>
                        <a:pt x="42" y="14"/>
                      </a:cubicBezTo>
                      <a:cubicBezTo>
                        <a:pt x="47" y="21"/>
                        <a:pt x="46" y="30"/>
                        <a:pt x="42" y="36"/>
                      </a:cubicBezTo>
                    </a:path>
                  </a:pathLst>
                </a:custGeom>
                <a:solidFill>
                  <a:schemeClr val="bg1"/>
                </a:solidFill>
                <a:ln w="9525">
                  <a:noFill/>
                </a:ln>
              </p:spPr>
              <p:txBody>
                <a:bodyPr vert="horz" wrap="square" lIns="91440" tIns="45720" rIns="91440" bIns="45720" numCol="1" anchor="t" anchorCtr="0" compatLnSpc="1">
                  <a:prstTxWarp prst="textNoShape">
                    <a:avLst/>
                  </a:prstTxWarp>
                </a:bodyPr>
                <a:lstStyle/>
                <a:p>
                  <a:endParaRPr lang="en-US"/>
                </a:p>
              </p:txBody>
            </p:sp>
            <p:sp>
              <p:nvSpPr>
                <p:cNvPr id="112" name="Freeform 25">
                  <a:extLst>
                    <a:ext uri="{FF2B5EF4-FFF2-40B4-BE49-F238E27FC236}">
                      <a16:creationId xmlns:a16="http://schemas.microsoft.com/office/drawing/2014/main" id="{D27DEDEC-EF53-0749-A1E2-457FEE85D865}"/>
                    </a:ext>
                  </a:extLst>
                </p:cNvPr>
                <p:cNvSpPr>
                  <a:spLocks/>
                </p:cNvSpPr>
                <p:nvPr/>
              </p:nvSpPr>
              <p:spPr bwMode="auto">
                <a:xfrm>
                  <a:off x="2480417" y="-594382"/>
                  <a:ext cx="59644" cy="58942"/>
                </a:xfrm>
                <a:custGeom>
                  <a:avLst/>
                  <a:gdLst>
                    <a:gd name="T0" fmla="*/ 14 w 48"/>
                    <a:gd name="T1" fmla="*/ 5 h 47"/>
                    <a:gd name="T2" fmla="*/ 42 w 48"/>
                    <a:gd name="T3" fmla="*/ 13 h 47"/>
                    <a:gd name="T4" fmla="*/ 34 w 48"/>
                    <a:gd name="T5" fmla="*/ 41 h 47"/>
                    <a:gd name="T6" fmla="*/ 6 w 48"/>
                    <a:gd name="T7" fmla="*/ 34 h 47"/>
                    <a:gd name="T8" fmla="*/ 14 w 48"/>
                    <a:gd name="T9" fmla="*/ 5 h 47"/>
                  </a:gdLst>
                  <a:ahLst/>
                  <a:cxnLst>
                    <a:cxn ang="0">
                      <a:pos x="T0" y="T1"/>
                    </a:cxn>
                    <a:cxn ang="0">
                      <a:pos x="T2" y="T3"/>
                    </a:cxn>
                    <a:cxn ang="0">
                      <a:pos x="T4" y="T5"/>
                    </a:cxn>
                    <a:cxn ang="0">
                      <a:pos x="T6" y="T7"/>
                    </a:cxn>
                    <a:cxn ang="0">
                      <a:pos x="T8" y="T9"/>
                    </a:cxn>
                  </a:cxnLst>
                  <a:rect l="0" t="0" r="r" b="b"/>
                  <a:pathLst>
                    <a:path w="48" h="47">
                      <a:moveTo>
                        <a:pt x="14" y="5"/>
                      </a:moveTo>
                      <a:cubicBezTo>
                        <a:pt x="23" y="0"/>
                        <a:pt x="36" y="3"/>
                        <a:pt x="42" y="13"/>
                      </a:cubicBezTo>
                      <a:cubicBezTo>
                        <a:pt x="48" y="23"/>
                        <a:pt x="44" y="36"/>
                        <a:pt x="34" y="41"/>
                      </a:cubicBezTo>
                      <a:cubicBezTo>
                        <a:pt x="25" y="47"/>
                        <a:pt x="12" y="44"/>
                        <a:pt x="6" y="34"/>
                      </a:cubicBezTo>
                      <a:cubicBezTo>
                        <a:pt x="0" y="24"/>
                        <a:pt x="4" y="11"/>
                        <a:pt x="14" y="5"/>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endParaRPr lang="en-US"/>
                </a:p>
              </p:txBody>
            </p:sp>
            <p:sp>
              <p:nvSpPr>
                <p:cNvPr id="113" name="Freeform 26">
                  <a:extLst>
                    <a:ext uri="{FF2B5EF4-FFF2-40B4-BE49-F238E27FC236}">
                      <a16:creationId xmlns:a16="http://schemas.microsoft.com/office/drawing/2014/main" id="{DFCE78D8-5279-184C-B607-678974BF7365}"/>
                    </a:ext>
                  </a:extLst>
                </p:cNvPr>
                <p:cNvSpPr>
                  <a:spLocks/>
                </p:cNvSpPr>
                <p:nvPr/>
              </p:nvSpPr>
              <p:spPr bwMode="auto">
                <a:xfrm>
                  <a:off x="2667068" y="-275111"/>
                  <a:ext cx="58241" cy="59644"/>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endParaRPr lang="en-US"/>
                </a:p>
              </p:txBody>
            </p:sp>
            <p:sp>
              <p:nvSpPr>
                <p:cNvPr id="114" name="Freeform 27">
                  <a:extLst>
                    <a:ext uri="{FF2B5EF4-FFF2-40B4-BE49-F238E27FC236}">
                      <a16:creationId xmlns:a16="http://schemas.microsoft.com/office/drawing/2014/main" id="{687459D4-1BBD-154D-A214-A8B1629B582B}"/>
                    </a:ext>
                  </a:extLst>
                </p:cNvPr>
                <p:cNvSpPr>
                  <a:spLocks/>
                </p:cNvSpPr>
                <p:nvPr/>
              </p:nvSpPr>
              <p:spPr bwMode="auto">
                <a:xfrm>
                  <a:off x="2663560" y="-701040"/>
                  <a:ext cx="58241" cy="59644"/>
                </a:xfrm>
                <a:custGeom>
                  <a:avLst/>
                  <a:gdLst>
                    <a:gd name="T0" fmla="*/ 13 w 47"/>
                    <a:gd name="T1" fmla="*/ 6 h 48"/>
                    <a:gd name="T2" fmla="*/ 42 w 47"/>
                    <a:gd name="T3" fmla="*/ 13 h 48"/>
                    <a:gd name="T4" fmla="*/ 34 w 47"/>
                    <a:gd name="T5" fmla="*/ 42 h 48"/>
                    <a:gd name="T6" fmla="*/ 6 w 47"/>
                    <a:gd name="T7" fmla="*/ 34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6" y="3"/>
                        <a:pt x="42" y="13"/>
                      </a:cubicBezTo>
                      <a:cubicBezTo>
                        <a:pt x="47" y="23"/>
                        <a:pt x="44" y="36"/>
                        <a:pt x="34" y="42"/>
                      </a:cubicBezTo>
                      <a:cubicBezTo>
                        <a:pt x="24" y="48"/>
                        <a:pt x="12" y="44"/>
                        <a:pt x="6" y="34"/>
                      </a:cubicBezTo>
                      <a:cubicBezTo>
                        <a:pt x="0" y="24"/>
                        <a:pt x="3" y="12"/>
                        <a:pt x="13"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endParaRPr lang="en-US"/>
                </a:p>
              </p:txBody>
            </p:sp>
            <p:sp>
              <p:nvSpPr>
                <p:cNvPr id="115" name="Freeform 28">
                  <a:extLst>
                    <a:ext uri="{FF2B5EF4-FFF2-40B4-BE49-F238E27FC236}">
                      <a16:creationId xmlns:a16="http://schemas.microsoft.com/office/drawing/2014/main" id="{5C980315-9216-AA48-B54E-4D65C7A5D512}"/>
                    </a:ext>
                  </a:extLst>
                </p:cNvPr>
                <p:cNvSpPr>
                  <a:spLocks/>
                </p:cNvSpPr>
                <p:nvPr/>
              </p:nvSpPr>
              <p:spPr bwMode="auto">
                <a:xfrm>
                  <a:off x="2848808" y="-381068"/>
                  <a:ext cx="59644" cy="58942"/>
                </a:xfrm>
                <a:custGeom>
                  <a:avLst/>
                  <a:gdLst>
                    <a:gd name="T0" fmla="*/ 14 w 48"/>
                    <a:gd name="T1" fmla="*/ 6 h 47"/>
                    <a:gd name="T2" fmla="*/ 42 w 48"/>
                    <a:gd name="T3" fmla="*/ 13 h 47"/>
                    <a:gd name="T4" fmla="*/ 34 w 48"/>
                    <a:gd name="T5" fmla="*/ 42 h 47"/>
                    <a:gd name="T6" fmla="*/ 6 w 48"/>
                    <a:gd name="T7" fmla="*/ 34 h 47"/>
                    <a:gd name="T8" fmla="*/ 14 w 48"/>
                    <a:gd name="T9" fmla="*/ 6 h 47"/>
                  </a:gdLst>
                  <a:ahLst/>
                  <a:cxnLst>
                    <a:cxn ang="0">
                      <a:pos x="T0" y="T1"/>
                    </a:cxn>
                    <a:cxn ang="0">
                      <a:pos x="T2" y="T3"/>
                    </a:cxn>
                    <a:cxn ang="0">
                      <a:pos x="T4" y="T5"/>
                    </a:cxn>
                    <a:cxn ang="0">
                      <a:pos x="T6" y="T7"/>
                    </a:cxn>
                    <a:cxn ang="0">
                      <a:pos x="T8" y="T9"/>
                    </a:cxn>
                  </a:cxnLst>
                  <a:rect l="0" t="0" r="r" b="b"/>
                  <a:pathLst>
                    <a:path w="48" h="47">
                      <a:moveTo>
                        <a:pt x="14" y="6"/>
                      </a:moveTo>
                      <a:cubicBezTo>
                        <a:pt x="23" y="0"/>
                        <a:pt x="36" y="3"/>
                        <a:pt x="42" y="13"/>
                      </a:cubicBezTo>
                      <a:cubicBezTo>
                        <a:pt x="48" y="23"/>
                        <a:pt x="44" y="36"/>
                        <a:pt x="34" y="42"/>
                      </a:cubicBezTo>
                      <a:cubicBezTo>
                        <a:pt x="25" y="47"/>
                        <a:pt x="12" y="44"/>
                        <a:pt x="6" y="34"/>
                      </a:cubicBezTo>
                      <a:cubicBezTo>
                        <a:pt x="0" y="24"/>
                        <a:pt x="4" y="11"/>
                        <a:pt x="14"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endParaRPr lang="en-US"/>
                </a:p>
              </p:txBody>
            </p:sp>
            <p:sp>
              <p:nvSpPr>
                <p:cNvPr id="116" name="Freeform 29">
                  <a:extLst>
                    <a:ext uri="{FF2B5EF4-FFF2-40B4-BE49-F238E27FC236}">
                      <a16:creationId xmlns:a16="http://schemas.microsoft.com/office/drawing/2014/main" id="{07261F1E-838B-B341-B384-E84CB27C52A2}"/>
                    </a:ext>
                  </a:extLst>
                </p:cNvPr>
                <p:cNvSpPr>
                  <a:spLocks/>
                </p:cNvSpPr>
                <p:nvPr/>
              </p:nvSpPr>
              <p:spPr bwMode="auto">
                <a:xfrm>
                  <a:off x="2848808" y="-594382"/>
                  <a:ext cx="58943" cy="60346"/>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w="9525">
                  <a:noFill/>
                </a:ln>
              </p:spPr>
              <p:txBody>
                <a:bodyPr vert="horz" wrap="square" lIns="91440" tIns="45720" rIns="91440" bIns="45720" numCol="1" anchor="t" anchorCtr="0" compatLnSpc="1">
                  <a:prstTxWarp prst="textNoShape">
                    <a:avLst/>
                  </a:prstTxWarp>
                </a:bodyPr>
                <a:lstStyle/>
                <a:p>
                  <a:endParaRPr lang="en-US"/>
                </a:p>
              </p:txBody>
            </p:sp>
            <p:sp>
              <p:nvSpPr>
                <p:cNvPr id="117" name="Line 31">
                  <a:extLst>
                    <a:ext uri="{FF2B5EF4-FFF2-40B4-BE49-F238E27FC236}">
                      <a16:creationId xmlns:a16="http://schemas.microsoft.com/office/drawing/2014/main" id="{1427B3D1-ABB0-3841-972C-9385C8E01EB3}"/>
                    </a:ext>
                  </a:extLst>
                </p:cNvPr>
                <p:cNvSpPr>
                  <a:spLocks noChangeShapeType="1"/>
                </p:cNvSpPr>
                <p:nvPr/>
              </p:nvSpPr>
              <p:spPr bwMode="auto">
                <a:xfrm flipH="1" flipV="1">
                  <a:off x="2768113" y="-418256"/>
                  <a:ext cx="96133" cy="56135"/>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 name="Line 32">
                  <a:extLst>
                    <a:ext uri="{FF2B5EF4-FFF2-40B4-BE49-F238E27FC236}">
                      <a16:creationId xmlns:a16="http://schemas.microsoft.com/office/drawing/2014/main" id="{C892E4A3-0B19-F64E-ACAA-11691005544C}"/>
                    </a:ext>
                  </a:extLst>
                </p:cNvPr>
                <p:cNvSpPr>
                  <a:spLocks noChangeShapeType="1"/>
                </p:cNvSpPr>
                <p:nvPr/>
              </p:nvSpPr>
              <p:spPr bwMode="auto">
                <a:xfrm>
                  <a:off x="2525326" y="-555088"/>
                  <a:ext cx="101747" cy="56837"/>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Line 33">
                  <a:extLst>
                    <a:ext uri="{FF2B5EF4-FFF2-40B4-BE49-F238E27FC236}">
                      <a16:creationId xmlns:a16="http://schemas.microsoft.com/office/drawing/2014/main" id="{75C4FCCA-7662-4E4A-AD5D-DB49D6721E70}"/>
                    </a:ext>
                  </a:extLst>
                </p:cNvPr>
                <p:cNvSpPr>
                  <a:spLocks noChangeShapeType="1"/>
                </p:cNvSpPr>
                <p:nvPr/>
              </p:nvSpPr>
              <p:spPr bwMode="auto">
                <a:xfrm flipH="1">
                  <a:off x="2776533" y="-555088"/>
                  <a:ext cx="86308" cy="47014"/>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Line 34">
                  <a:extLst>
                    <a:ext uri="{FF2B5EF4-FFF2-40B4-BE49-F238E27FC236}">
                      <a16:creationId xmlns:a16="http://schemas.microsoft.com/office/drawing/2014/main" id="{A81044E3-25B0-8E49-B9E7-3D4AA4CE0C52}"/>
                    </a:ext>
                  </a:extLst>
                </p:cNvPr>
                <p:cNvSpPr>
                  <a:spLocks noChangeShapeType="1"/>
                </p:cNvSpPr>
                <p:nvPr/>
              </p:nvSpPr>
              <p:spPr bwMode="auto">
                <a:xfrm flipV="1">
                  <a:off x="2527431" y="-421063"/>
                  <a:ext cx="99641" cy="61048"/>
                </a:xfrm>
                <a:prstGeom prst="line">
                  <a:avLst/>
                </a:prstGeom>
                <a:solidFill>
                  <a:schemeClr val="bg1"/>
                </a:solid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Line 35">
                  <a:extLst>
                    <a:ext uri="{FF2B5EF4-FFF2-40B4-BE49-F238E27FC236}">
                      <a16:creationId xmlns:a16="http://schemas.microsoft.com/office/drawing/2014/main" id="{42ED1D79-081E-A846-8C8C-BBBD2A19E309}"/>
                    </a:ext>
                  </a:extLst>
                </p:cNvPr>
                <p:cNvSpPr>
                  <a:spLocks noChangeShapeType="1"/>
                </p:cNvSpPr>
                <p:nvPr/>
              </p:nvSpPr>
              <p:spPr bwMode="auto">
                <a:xfrm flipH="1">
                  <a:off x="2692915" y="-667115"/>
                  <a:ext cx="396" cy="130214"/>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 name="Line 35">
                  <a:extLst>
                    <a:ext uri="{FF2B5EF4-FFF2-40B4-BE49-F238E27FC236}">
                      <a16:creationId xmlns:a16="http://schemas.microsoft.com/office/drawing/2014/main" id="{870DD7B2-C205-3B4E-82F7-A9B008CF6910}"/>
                    </a:ext>
                  </a:extLst>
                </p:cNvPr>
                <p:cNvSpPr>
                  <a:spLocks noChangeShapeType="1"/>
                </p:cNvSpPr>
                <p:nvPr/>
              </p:nvSpPr>
              <p:spPr bwMode="auto">
                <a:xfrm>
                  <a:off x="2693031" y="-363783"/>
                  <a:ext cx="0" cy="100343"/>
                </a:xfrm>
                <a:prstGeom prst="line">
                  <a:avLst/>
                </a:prstGeom>
                <a:solidFill>
                  <a:schemeClr val="bg1"/>
                </a:solidFill>
                <a:ln w="95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 name="Oval 122">
                  <a:extLst>
                    <a:ext uri="{FF2B5EF4-FFF2-40B4-BE49-F238E27FC236}">
                      <a16:creationId xmlns:a16="http://schemas.microsoft.com/office/drawing/2014/main" id="{7A5A1BC1-7DA2-6D4E-A804-2B1836FB7B4D}"/>
                    </a:ext>
                  </a:extLst>
                </p:cNvPr>
                <p:cNvSpPr/>
                <p:nvPr/>
              </p:nvSpPr>
              <p:spPr>
                <a:xfrm>
                  <a:off x="2613025" y="-536575"/>
                  <a:ext cx="158750" cy="158750"/>
                </a:xfrm>
                <a:prstGeom prst="ellipse">
                  <a:avLst/>
                </a:prstGeom>
                <a:no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102" name="Arc 101">
                <a:extLst>
                  <a:ext uri="{FF2B5EF4-FFF2-40B4-BE49-F238E27FC236}">
                    <a16:creationId xmlns:a16="http://schemas.microsoft.com/office/drawing/2014/main" id="{D601BB85-2297-C540-B303-5FFA4498462B}"/>
                  </a:ext>
                </a:extLst>
              </p:cNvPr>
              <p:cNvSpPr/>
              <p:nvPr/>
            </p:nvSpPr>
            <p:spPr>
              <a:xfrm>
                <a:off x="4831558" y="3619500"/>
                <a:ext cx="257174" cy="231878"/>
              </a:xfrm>
              <a:prstGeom prst="arc">
                <a:avLst>
                  <a:gd name="adj1" fmla="val 16478117"/>
                  <a:gd name="adj2" fmla="val 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a:extLst>
                  <a:ext uri="{FF2B5EF4-FFF2-40B4-BE49-F238E27FC236}">
                    <a16:creationId xmlns:a16="http://schemas.microsoft.com/office/drawing/2014/main" id="{D6F5ADF4-5478-7A48-8B9F-3B63A598137C}"/>
                  </a:ext>
                </a:extLst>
              </p:cNvPr>
              <p:cNvSpPr/>
              <p:nvPr/>
            </p:nvSpPr>
            <p:spPr>
              <a:xfrm rot="16567731">
                <a:off x="4960143" y="3619501"/>
                <a:ext cx="257174" cy="231878"/>
              </a:xfrm>
              <a:prstGeom prst="arc">
                <a:avLst>
                  <a:gd name="adj1" fmla="val 16478117"/>
                  <a:gd name="adj2" fmla="val 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a:extLst>
                  <a:ext uri="{FF2B5EF4-FFF2-40B4-BE49-F238E27FC236}">
                    <a16:creationId xmlns:a16="http://schemas.microsoft.com/office/drawing/2014/main" id="{364FB0E4-6FC6-8F40-96EF-0160188AAE3C}"/>
                  </a:ext>
                </a:extLst>
              </p:cNvPr>
              <p:cNvSpPr/>
              <p:nvPr/>
            </p:nvSpPr>
            <p:spPr>
              <a:xfrm rot="3793259">
                <a:off x="4829176" y="3505201"/>
                <a:ext cx="257174" cy="231878"/>
              </a:xfrm>
              <a:prstGeom prst="arc">
                <a:avLst>
                  <a:gd name="adj1" fmla="val 16478117"/>
                  <a:gd name="adj2" fmla="val 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24" name="Text Placeholder 123">
            <a:extLst>
              <a:ext uri="{FF2B5EF4-FFF2-40B4-BE49-F238E27FC236}">
                <a16:creationId xmlns:a16="http://schemas.microsoft.com/office/drawing/2014/main" id="{180CF882-1157-7A4F-BA71-5E790FA72ADC}"/>
              </a:ext>
            </a:extLst>
          </p:cNvPr>
          <p:cNvSpPr>
            <a:spLocks noGrp="1"/>
          </p:cNvSpPr>
          <p:nvPr>
            <p:ph type="body" sz="quarter" idx="10"/>
          </p:nvPr>
        </p:nvSpPr>
        <p:spPr>
          <a:xfrm>
            <a:off x="381000" y="512763"/>
            <a:ext cx="11430000" cy="723900"/>
          </a:xfrm>
        </p:spPr>
        <p:txBody>
          <a:bodyPr/>
          <a:lstStyle/>
          <a:p>
            <a:r>
              <a:rPr lang="en-US" dirty="0"/>
              <a:t>How snowflake is different</a:t>
            </a:r>
          </a:p>
        </p:txBody>
      </p:sp>
      <p:grpSp>
        <p:nvGrpSpPr>
          <p:cNvPr id="126" name="Group 125">
            <a:extLst>
              <a:ext uri="{FF2B5EF4-FFF2-40B4-BE49-F238E27FC236}">
                <a16:creationId xmlns:a16="http://schemas.microsoft.com/office/drawing/2014/main" id="{FDC58A95-1309-0D40-8E34-E0838DCD19ED}"/>
              </a:ext>
            </a:extLst>
          </p:cNvPr>
          <p:cNvGrpSpPr/>
          <p:nvPr/>
        </p:nvGrpSpPr>
        <p:grpSpPr>
          <a:xfrm>
            <a:off x="3421380" y="2296512"/>
            <a:ext cx="5288280" cy="2294614"/>
            <a:chOff x="3421380" y="2415540"/>
            <a:chExt cx="5288280" cy="3070860"/>
          </a:xfrm>
        </p:grpSpPr>
        <p:cxnSp>
          <p:nvCxnSpPr>
            <p:cNvPr id="127" name="Straight Connector 126">
              <a:extLst>
                <a:ext uri="{FF2B5EF4-FFF2-40B4-BE49-F238E27FC236}">
                  <a16:creationId xmlns:a16="http://schemas.microsoft.com/office/drawing/2014/main" id="{D6693641-0722-2A42-8AD9-70B82C3B8D48}"/>
                </a:ext>
              </a:extLst>
            </p:cNvPr>
            <p:cNvCxnSpPr>
              <a:cxnSpLocks/>
            </p:cNvCxnSpPr>
            <p:nvPr/>
          </p:nvCxnSpPr>
          <p:spPr>
            <a:xfrm>
              <a:off x="342138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2E3BEF8-53ED-554E-BFEF-40760D77F05B}"/>
                </a:ext>
              </a:extLst>
            </p:cNvPr>
            <p:cNvCxnSpPr>
              <a:cxnSpLocks/>
            </p:cNvCxnSpPr>
            <p:nvPr/>
          </p:nvCxnSpPr>
          <p:spPr>
            <a:xfrm>
              <a:off x="6042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BB1807A-9EE4-504E-963C-EEB664997DAA}"/>
                </a:ext>
              </a:extLst>
            </p:cNvPr>
            <p:cNvCxnSpPr>
              <a:cxnSpLocks/>
            </p:cNvCxnSpPr>
            <p:nvPr/>
          </p:nvCxnSpPr>
          <p:spPr>
            <a:xfrm>
              <a:off x="8709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grpSp>
      <p:grpSp>
        <p:nvGrpSpPr>
          <p:cNvPr id="130" name="Group 19">
            <a:extLst>
              <a:ext uri="{FF2B5EF4-FFF2-40B4-BE49-F238E27FC236}">
                <a16:creationId xmlns:a16="http://schemas.microsoft.com/office/drawing/2014/main" id="{5D9B458D-EA06-E444-818F-803C2D008583}"/>
              </a:ext>
            </a:extLst>
          </p:cNvPr>
          <p:cNvGrpSpPr>
            <a:grpSpLocks noChangeAspect="1"/>
          </p:cNvGrpSpPr>
          <p:nvPr/>
        </p:nvGrpSpPr>
        <p:grpSpPr bwMode="auto">
          <a:xfrm>
            <a:off x="4423220" y="2568984"/>
            <a:ext cx="579500" cy="872379"/>
            <a:chOff x="2049" y="1423"/>
            <a:chExt cx="1482" cy="2231"/>
          </a:xfrm>
        </p:grpSpPr>
        <p:sp>
          <p:nvSpPr>
            <p:cNvPr id="131" name="Freeform 20">
              <a:extLst>
                <a:ext uri="{FF2B5EF4-FFF2-40B4-BE49-F238E27FC236}">
                  <a16:creationId xmlns:a16="http://schemas.microsoft.com/office/drawing/2014/main" id="{EAFE98A1-E0C5-CD40-8713-EA8F8D92585E}"/>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22">
              <a:extLst>
                <a:ext uri="{FF2B5EF4-FFF2-40B4-BE49-F238E27FC236}">
                  <a16:creationId xmlns:a16="http://schemas.microsoft.com/office/drawing/2014/main" id="{3176A5E9-80B3-F347-80EE-9AB86879F497}"/>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24">
              <a:extLst>
                <a:ext uri="{FF2B5EF4-FFF2-40B4-BE49-F238E27FC236}">
                  <a16:creationId xmlns:a16="http://schemas.microsoft.com/office/drawing/2014/main" id="{D3CC7FF7-A30B-0448-B2C1-7EB6825C6268}"/>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25">
              <a:extLst>
                <a:ext uri="{FF2B5EF4-FFF2-40B4-BE49-F238E27FC236}">
                  <a16:creationId xmlns:a16="http://schemas.microsoft.com/office/drawing/2014/main" id="{CB90F6BB-31F1-FC40-97F7-EBDBCB7721C9}"/>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6">
              <a:extLst>
                <a:ext uri="{FF2B5EF4-FFF2-40B4-BE49-F238E27FC236}">
                  <a16:creationId xmlns:a16="http://schemas.microsoft.com/office/drawing/2014/main" id="{B5245F91-1116-3340-8C0A-BB883B0766ED}"/>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27">
              <a:extLst>
                <a:ext uri="{FF2B5EF4-FFF2-40B4-BE49-F238E27FC236}">
                  <a16:creationId xmlns:a16="http://schemas.microsoft.com/office/drawing/2014/main" id="{BDBACB4E-EACC-5C46-B9C6-D51FF503D425}"/>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 name="Line 31">
              <a:extLst>
                <a:ext uri="{FF2B5EF4-FFF2-40B4-BE49-F238E27FC236}">
                  <a16:creationId xmlns:a16="http://schemas.microsoft.com/office/drawing/2014/main" id="{8E6A8FC8-1B79-FC46-98D1-83F8EBAE8B24}"/>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21">
              <a:extLst>
                <a:ext uri="{FF2B5EF4-FFF2-40B4-BE49-F238E27FC236}">
                  <a16:creationId xmlns:a16="http://schemas.microsoft.com/office/drawing/2014/main" id="{EAB30A4A-BAD2-F842-B999-A64E3115A2CE}"/>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23">
              <a:extLst>
                <a:ext uri="{FF2B5EF4-FFF2-40B4-BE49-F238E27FC236}">
                  <a16:creationId xmlns:a16="http://schemas.microsoft.com/office/drawing/2014/main" id="{55034430-2275-B641-B001-46E8C0503A26}"/>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28">
              <a:extLst>
                <a:ext uri="{FF2B5EF4-FFF2-40B4-BE49-F238E27FC236}">
                  <a16:creationId xmlns:a16="http://schemas.microsoft.com/office/drawing/2014/main" id="{363EBD05-089C-1F44-98AC-2632A98475C3}"/>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 name="Oval 29">
              <a:extLst>
                <a:ext uri="{FF2B5EF4-FFF2-40B4-BE49-F238E27FC236}">
                  <a16:creationId xmlns:a16="http://schemas.microsoft.com/office/drawing/2014/main" id="{92BDAFC8-1F10-0746-BB58-46C6F9754DA5}"/>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0">
              <a:extLst>
                <a:ext uri="{FF2B5EF4-FFF2-40B4-BE49-F238E27FC236}">
                  <a16:creationId xmlns:a16="http://schemas.microsoft.com/office/drawing/2014/main" id="{7259B334-AD6A-D54F-AAA8-A90FEB66BBFA}"/>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43" name="Rectangle 142">
            <a:extLst>
              <a:ext uri="{FF2B5EF4-FFF2-40B4-BE49-F238E27FC236}">
                <a16:creationId xmlns:a16="http://schemas.microsoft.com/office/drawing/2014/main" id="{1845DAEE-07BC-7D4F-8AD2-25865B652D38}"/>
              </a:ext>
            </a:extLst>
          </p:cNvPr>
          <p:cNvSpPr/>
          <p:nvPr/>
        </p:nvSpPr>
        <p:spPr>
          <a:xfrm>
            <a:off x="1352998" y="3828685"/>
            <a:ext cx="1416424" cy="523220"/>
          </a:xfrm>
          <a:prstGeom prst="rect">
            <a:avLst/>
          </a:prstGeom>
          <a:solidFill>
            <a:schemeClr val="bg1"/>
          </a:solidFill>
        </p:spPr>
        <p:txBody>
          <a:bodyPr wrap="square">
            <a:spAutoFit/>
          </a:bodyPr>
          <a:lstStyle/>
          <a:p>
            <a:pPr lvl="0" algn="ctr" defTabSz="457200">
              <a:defRPr/>
            </a:pPr>
            <a:r>
              <a:rPr lang="en-US" sz="1400" b="1" dirty="0"/>
              <a:t>Single place for data</a:t>
            </a:r>
          </a:p>
        </p:txBody>
      </p:sp>
      <p:sp>
        <p:nvSpPr>
          <p:cNvPr id="144" name="Rectangle 143">
            <a:extLst>
              <a:ext uri="{FF2B5EF4-FFF2-40B4-BE49-F238E27FC236}">
                <a16:creationId xmlns:a16="http://schemas.microsoft.com/office/drawing/2014/main" id="{21918DFD-543D-7A4A-8F10-AF732444DF5D}"/>
              </a:ext>
            </a:extLst>
          </p:cNvPr>
          <p:cNvSpPr/>
          <p:nvPr/>
        </p:nvSpPr>
        <p:spPr>
          <a:xfrm>
            <a:off x="4004758" y="3828685"/>
            <a:ext cx="1416424" cy="523220"/>
          </a:xfrm>
          <a:prstGeom prst="rect">
            <a:avLst/>
          </a:prstGeom>
          <a:solidFill>
            <a:schemeClr val="bg1"/>
          </a:solidFill>
        </p:spPr>
        <p:txBody>
          <a:bodyPr wrap="square">
            <a:spAutoFit/>
          </a:bodyPr>
          <a:lstStyle/>
          <a:p>
            <a:pPr lvl="0" algn="ctr" defTabSz="457200">
              <a:defRPr/>
            </a:pPr>
            <a:r>
              <a:rPr lang="en-US" sz="1400" b="1" dirty="0"/>
              <a:t>Scale &amp; concurrency</a:t>
            </a:r>
          </a:p>
        </p:txBody>
      </p:sp>
      <p:sp>
        <p:nvSpPr>
          <p:cNvPr id="169" name="Rectangle 168">
            <a:extLst>
              <a:ext uri="{FF2B5EF4-FFF2-40B4-BE49-F238E27FC236}">
                <a16:creationId xmlns:a16="http://schemas.microsoft.com/office/drawing/2014/main" id="{CC6BEBFB-A83D-234D-AC46-BCDC4D1DF448}"/>
              </a:ext>
            </a:extLst>
          </p:cNvPr>
          <p:cNvSpPr/>
          <p:nvPr/>
        </p:nvSpPr>
        <p:spPr>
          <a:xfrm>
            <a:off x="6686998" y="3828685"/>
            <a:ext cx="1416424" cy="523220"/>
          </a:xfrm>
          <a:prstGeom prst="rect">
            <a:avLst/>
          </a:prstGeom>
          <a:solidFill>
            <a:schemeClr val="bg1"/>
          </a:solidFill>
        </p:spPr>
        <p:txBody>
          <a:bodyPr wrap="square">
            <a:spAutoFit/>
          </a:bodyPr>
          <a:lstStyle/>
          <a:p>
            <a:pPr lvl="0" algn="ctr" defTabSz="457200">
              <a:defRPr/>
            </a:pPr>
            <a:r>
              <a:rPr lang="en-US" sz="1400" b="1" dirty="0"/>
              <a:t>Zero management</a:t>
            </a:r>
          </a:p>
        </p:txBody>
      </p:sp>
      <p:sp>
        <p:nvSpPr>
          <p:cNvPr id="176" name="Rectangle 175">
            <a:extLst>
              <a:ext uri="{FF2B5EF4-FFF2-40B4-BE49-F238E27FC236}">
                <a16:creationId xmlns:a16="http://schemas.microsoft.com/office/drawing/2014/main" id="{96C0FA64-83F7-3749-832C-49027730EC5F}"/>
              </a:ext>
            </a:extLst>
          </p:cNvPr>
          <p:cNvSpPr/>
          <p:nvPr/>
        </p:nvSpPr>
        <p:spPr>
          <a:xfrm>
            <a:off x="9249597" y="3828685"/>
            <a:ext cx="1625226" cy="523220"/>
          </a:xfrm>
          <a:prstGeom prst="rect">
            <a:avLst/>
          </a:prstGeom>
          <a:solidFill>
            <a:schemeClr val="bg1"/>
          </a:solidFill>
        </p:spPr>
        <p:txBody>
          <a:bodyPr wrap="square">
            <a:spAutoFit/>
          </a:bodyPr>
          <a:lstStyle/>
          <a:p>
            <a:pPr lvl="0" algn="ctr" defTabSz="457200">
              <a:defRPr/>
            </a:pPr>
            <a:r>
              <a:rPr lang="en-US" sz="1400" b="1" dirty="0"/>
              <a:t>Instant, live </a:t>
            </a:r>
            <a:br>
              <a:rPr lang="en-US" sz="1400" b="1" dirty="0"/>
            </a:br>
            <a:r>
              <a:rPr lang="en-US" sz="1400" b="1" dirty="0"/>
              <a:t>data sharing</a:t>
            </a:r>
          </a:p>
        </p:txBody>
      </p:sp>
      <p:grpSp>
        <p:nvGrpSpPr>
          <p:cNvPr id="227" name="Group 8">
            <a:extLst>
              <a:ext uri="{FF2B5EF4-FFF2-40B4-BE49-F238E27FC236}">
                <a16:creationId xmlns:a16="http://schemas.microsoft.com/office/drawing/2014/main" id="{E72F241C-5BAD-0547-87D7-C5D4B5AC0E01}"/>
              </a:ext>
            </a:extLst>
          </p:cNvPr>
          <p:cNvGrpSpPr>
            <a:grpSpLocks noChangeAspect="1"/>
          </p:cNvGrpSpPr>
          <p:nvPr/>
        </p:nvGrpSpPr>
        <p:grpSpPr bwMode="auto">
          <a:xfrm>
            <a:off x="9559385" y="2907790"/>
            <a:ext cx="282180" cy="282076"/>
            <a:chOff x="2462" y="786"/>
            <a:chExt cx="2753" cy="2752"/>
          </a:xfrm>
        </p:grpSpPr>
        <p:sp>
          <p:nvSpPr>
            <p:cNvPr id="228" name="Freeform 9">
              <a:extLst>
                <a:ext uri="{FF2B5EF4-FFF2-40B4-BE49-F238E27FC236}">
                  <a16:creationId xmlns:a16="http://schemas.microsoft.com/office/drawing/2014/main" id="{9284EDD0-0191-2045-BB0B-DF4D3C259A37}"/>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Oval 10">
              <a:extLst>
                <a:ext uri="{FF2B5EF4-FFF2-40B4-BE49-F238E27FC236}">
                  <a16:creationId xmlns:a16="http://schemas.microsoft.com/office/drawing/2014/main" id="{B0153AC9-C85C-9F42-A21A-892A389A6CE5}"/>
                </a:ext>
              </a:extLst>
            </p:cNvPr>
            <p:cNvSpPr>
              <a:spLocks noChangeArrowheads="1"/>
            </p:cNvSpPr>
            <p:nvPr/>
          </p:nvSpPr>
          <p:spPr bwMode="auto">
            <a:xfrm>
              <a:off x="3083" y="786"/>
              <a:ext cx="1510" cy="1511"/>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0" name="Group 229">
            <a:extLst>
              <a:ext uri="{FF2B5EF4-FFF2-40B4-BE49-F238E27FC236}">
                <a16:creationId xmlns:a16="http://schemas.microsoft.com/office/drawing/2014/main" id="{DC30EEBD-7565-2D4B-9453-0715F2CF603A}"/>
              </a:ext>
            </a:extLst>
          </p:cNvPr>
          <p:cNvGrpSpPr/>
          <p:nvPr/>
        </p:nvGrpSpPr>
        <p:grpSpPr>
          <a:xfrm>
            <a:off x="9889411" y="2831651"/>
            <a:ext cx="471648" cy="471647"/>
            <a:chOff x="4976382" y="1242647"/>
            <a:chExt cx="526964" cy="526962"/>
          </a:xfrm>
        </p:grpSpPr>
        <p:sp>
          <p:nvSpPr>
            <p:cNvPr id="231" name="Freeform 475">
              <a:extLst>
                <a:ext uri="{FF2B5EF4-FFF2-40B4-BE49-F238E27FC236}">
                  <a16:creationId xmlns:a16="http://schemas.microsoft.com/office/drawing/2014/main" id="{B8CA2D5F-5382-384B-B587-FB37B9E32DD8}"/>
                </a:ext>
              </a:extLst>
            </p:cNvPr>
            <p:cNvSpPr>
              <a:spLocks/>
            </p:cNvSpPr>
            <p:nvPr/>
          </p:nvSpPr>
          <p:spPr bwMode="auto">
            <a:xfrm>
              <a:off x="5378947" y="1280657"/>
              <a:ext cx="100210" cy="88115"/>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rgbClr val="148BC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Freeform 476">
              <a:extLst>
                <a:ext uri="{FF2B5EF4-FFF2-40B4-BE49-F238E27FC236}">
                  <a16:creationId xmlns:a16="http://schemas.microsoft.com/office/drawing/2014/main" id="{B7475A84-EC14-324F-B776-5C548BA43D80}"/>
                </a:ext>
              </a:extLst>
            </p:cNvPr>
            <p:cNvSpPr>
              <a:spLocks/>
            </p:cNvSpPr>
            <p:nvPr/>
          </p:nvSpPr>
          <p:spPr bwMode="auto">
            <a:xfrm>
              <a:off x="4990204" y="1643483"/>
              <a:ext cx="112304" cy="88115"/>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rgbClr val="148BC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Freeform 477">
              <a:extLst>
                <a:ext uri="{FF2B5EF4-FFF2-40B4-BE49-F238E27FC236}">
                  <a16:creationId xmlns:a16="http://schemas.microsoft.com/office/drawing/2014/main" id="{756C1738-7B0B-F54F-8A9F-13FB77687A37}"/>
                </a:ext>
              </a:extLst>
            </p:cNvPr>
            <p:cNvSpPr>
              <a:spLocks/>
            </p:cNvSpPr>
            <p:nvPr/>
          </p:nvSpPr>
          <p:spPr bwMode="auto">
            <a:xfrm>
              <a:off x="5183712" y="1280657"/>
              <a:ext cx="319634" cy="488952"/>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rgbClr val="148BC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Freeform 478">
              <a:extLst>
                <a:ext uri="{FF2B5EF4-FFF2-40B4-BE49-F238E27FC236}">
                  <a16:creationId xmlns:a16="http://schemas.microsoft.com/office/drawing/2014/main" id="{2C88AD37-1703-DF49-9A62-96B3F22F501D}"/>
                </a:ext>
              </a:extLst>
            </p:cNvPr>
            <p:cNvSpPr>
              <a:spLocks/>
            </p:cNvSpPr>
            <p:nvPr/>
          </p:nvSpPr>
          <p:spPr bwMode="auto">
            <a:xfrm>
              <a:off x="4976382" y="1242647"/>
              <a:ext cx="321361" cy="488952"/>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rgbClr val="148BC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235" name="Group 8">
            <a:extLst>
              <a:ext uri="{FF2B5EF4-FFF2-40B4-BE49-F238E27FC236}">
                <a16:creationId xmlns:a16="http://schemas.microsoft.com/office/drawing/2014/main" id="{B8529064-F358-FD4E-8D7F-02EDCB8A3F91}"/>
              </a:ext>
            </a:extLst>
          </p:cNvPr>
          <p:cNvGrpSpPr>
            <a:grpSpLocks noChangeAspect="1"/>
          </p:cNvGrpSpPr>
          <p:nvPr/>
        </p:nvGrpSpPr>
        <p:grpSpPr bwMode="auto">
          <a:xfrm>
            <a:off x="10409007" y="2907790"/>
            <a:ext cx="282180" cy="282076"/>
            <a:chOff x="2462" y="786"/>
            <a:chExt cx="2753" cy="2752"/>
          </a:xfrm>
        </p:grpSpPr>
        <p:sp>
          <p:nvSpPr>
            <p:cNvPr id="236" name="Freeform 9">
              <a:extLst>
                <a:ext uri="{FF2B5EF4-FFF2-40B4-BE49-F238E27FC236}">
                  <a16:creationId xmlns:a16="http://schemas.microsoft.com/office/drawing/2014/main" id="{9556C23E-B7E3-914E-8FCE-F665706EF98F}"/>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Oval 10">
              <a:extLst>
                <a:ext uri="{FF2B5EF4-FFF2-40B4-BE49-F238E27FC236}">
                  <a16:creationId xmlns:a16="http://schemas.microsoft.com/office/drawing/2014/main" id="{2E3006E2-F710-0B4D-B606-DCC35C271FB7}"/>
                </a:ext>
              </a:extLst>
            </p:cNvPr>
            <p:cNvSpPr>
              <a:spLocks noChangeArrowheads="1"/>
            </p:cNvSpPr>
            <p:nvPr/>
          </p:nvSpPr>
          <p:spPr bwMode="auto">
            <a:xfrm>
              <a:off x="3083" y="786"/>
              <a:ext cx="1510" cy="1511"/>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1" name="Rectangle 240">
            <a:extLst>
              <a:ext uri="{FF2B5EF4-FFF2-40B4-BE49-F238E27FC236}">
                <a16:creationId xmlns:a16="http://schemas.microsoft.com/office/drawing/2014/main" id="{F5C773C7-72FB-2043-8950-A70AB7A6A22E}"/>
              </a:ext>
            </a:extLst>
          </p:cNvPr>
          <p:cNvSpPr/>
          <p:nvPr/>
        </p:nvSpPr>
        <p:spPr>
          <a:xfrm>
            <a:off x="5953120" y="5569359"/>
            <a:ext cx="3190246" cy="646331"/>
          </a:xfrm>
          <a:prstGeom prst="rect">
            <a:avLst/>
          </a:prstGeom>
          <a:solidFill>
            <a:schemeClr val="bg1"/>
          </a:solidFill>
        </p:spPr>
        <p:txBody>
          <a:bodyPr wrap="square">
            <a:spAutoFit/>
          </a:bodyPr>
          <a:lstStyle/>
          <a:p>
            <a:pPr lvl="0" defTabSz="457200">
              <a:defRPr/>
            </a:pPr>
            <a:r>
              <a:rPr lang="en-US" b="1" dirty="0"/>
              <a:t>Unique architecture: </a:t>
            </a:r>
            <a:br>
              <a:rPr lang="en-US" b="1" dirty="0"/>
            </a:br>
            <a:r>
              <a:rPr lang="en-US" b="1" dirty="0"/>
              <a:t>Multi-cluster, shared data</a:t>
            </a:r>
          </a:p>
        </p:txBody>
      </p:sp>
      <p:grpSp>
        <p:nvGrpSpPr>
          <p:cNvPr id="324" name="Group 323">
            <a:extLst>
              <a:ext uri="{FF2B5EF4-FFF2-40B4-BE49-F238E27FC236}">
                <a16:creationId xmlns:a16="http://schemas.microsoft.com/office/drawing/2014/main" id="{3824CA92-176A-6A44-9A1B-00057F56904B}"/>
              </a:ext>
            </a:extLst>
          </p:cNvPr>
          <p:cNvGrpSpPr/>
          <p:nvPr/>
        </p:nvGrpSpPr>
        <p:grpSpPr>
          <a:xfrm>
            <a:off x="3692171" y="5119847"/>
            <a:ext cx="1817199" cy="1248744"/>
            <a:chOff x="7628203" y="2982775"/>
            <a:chExt cx="2391473" cy="1643374"/>
          </a:xfrm>
        </p:grpSpPr>
        <p:sp>
          <p:nvSpPr>
            <p:cNvPr id="242" name="Freeform 19">
              <a:extLst>
                <a:ext uri="{FF2B5EF4-FFF2-40B4-BE49-F238E27FC236}">
                  <a16:creationId xmlns:a16="http://schemas.microsoft.com/office/drawing/2014/main" id="{3E15C34F-31AA-494D-AF28-E61645B0B5FA}"/>
                </a:ext>
              </a:extLst>
            </p:cNvPr>
            <p:cNvSpPr>
              <a:spLocks/>
            </p:cNvSpPr>
            <p:nvPr/>
          </p:nvSpPr>
          <p:spPr bwMode="auto">
            <a:xfrm>
              <a:off x="7736323" y="3435269"/>
              <a:ext cx="2204118" cy="1095490"/>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243" name="Group 242">
              <a:extLst>
                <a:ext uri="{FF2B5EF4-FFF2-40B4-BE49-F238E27FC236}">
                  <a16:creationId xmlns:a16="http://schemas.microsoft.com/office/drawing/2014/main" id="{0BCCCAAA-0F37-8446-A21A-703FE8A6297A}"/>
                </a:ext>
              </a:extLst>
            </p:cNvPr>
            <p:cNvGrpSpPr/>
            <p:nvPr/>
          </p:nvGrpSpPr>
          <p:grpSpPr>
            <a:xfrm>
              <a:off x="8200488" y="3843343"/>
              <a:ext cx="520732" cy="577332"/>
              <a:chOff x="10361827" y="4476434"/>
              <a:chExt cx="953526" cy="1057169"/>
            </a:xfrm>
          </p:grpSpPr>
          <p:grpSp>
            <p:nvGrpSpPr>
              <p:cNvPr id="244" name="Group 243">
                <a:extLst>
                  <a:ext uri="{FF2B5EF4-FFF2-40B4-BE49-F238E27FC236}">
                    <a16:creationId xmlns:a16="http://schemas.microsoft.com/office/drawing/2014/main" id="{16AC6255-9E05-594A-A212-4A4B2C76686B}"/>
                  </a:ext>
                </a:extLst>
              </p:cNvPr>
              <p:cNvGrpSpPr/>
              <p:nvPr/>
            </p:nvGrpSpPr>
            <p:grpSpPr>
              <a:xfrm>
                <a:off x="10361827" y="4476434"/>
                <a:ext cx="953526" cy="1057169"/>
                <a:chOff x="10361827" y="4476434"/>
                <a:chExt cx="953526" cy="1057169"/>
              </a:xfrm>
            </p:grpSpPr>
            <p:sp>
              <p:nvSpPr>
                <p:cNvPr id="258" name="Freeform 374">
                  <a:extLst>
                    <a:ext uri="{FF2B5EF4-FFF2-40B4-BE49-F238E27FC236}">
                      <a16:creationId xmlns:a16="http://schemas.microsoft.com/office/drawing/2014/main" id="{81DD2818-2D8F-3340-A9E0-197E0ADCF6AC}"/>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9" name="Freeform 372">
                  <a:extLst>
                    <a:ext uri="{FF2B5EF4-FFF2-40B4-BE49-F238E27FC236}">
                      <a16:creationId xmlns:a16="http://schemas.microsoft.com/office/drawing/2014/main" id="{CB549B2A-101F-EA49-81D3-CB96DE6FB201}"/>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0" name="Freeform 373">
                  <a:extLst>
                    <a:ext uri="{FF2B5EF4-FFF2-40B4-BE49-F238E27FC236}">
                      <a16:creationId xmlns:a16="http://schemas.microsoft.com/office/drawing/2014/main" id="{4155D6C8-F758-9442-B469-4C62CB5E399A}"/>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1" name="Oval 371">
                  <a:extLst>
                    <a:ext uri="{FF2B5EF4-FFF2-40B4-BE49-F238E27FC236}">
                      <a16:creationId xmlns:a16="http://schemas.microsoft.com/office/drawing/2014/main" id="{B90E350C-E993-4148-8F71-03DEFCF9173E}"/>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45" name="Freeform 88">
                <a:extLst>
                  <a:ext uri="{FF2B5EF4-FFF2-40B4-BE49-F238E27FC236}">
                    <a16:creationId xmlns:a16="http://schemas.microsoft.com/office/drawing/2014/main" id="{24C9FFF9-DBAC-7B4F-92F7-6012F4178198}"/>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46" name="Freeform 89">
                <a:extLst>
                  <a:ext uri="{FF2B5EF4-FFF2-40B4-BE49-F238E27FC236}">
                    <a16:creationId xmlns:a16="http://schemas.microsoft.com/office/drawing/2014/main" id="{81B3326E-2017-D941-8F1E-3D8D39F9928D}"/>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47" name="Freeform 90">
                <a:extLst>
                  <a:ext uri="{FF2B5EF4-FFF2-40B4-BE49-F238E27FC236}">
                    <a16:creationId xmlns:a16="http://schemas.microsoft.com/office/drawing/2014/main" id="{EF217A8F-2846-9749-98B0-80471478051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48" name="Freeform 91">
                <a:extLst>
                  <a:ext uri="{FF2B5EF4-FFF2-40B4-BE49-F238E27FC236}">
                    <a16:creationId xmlns:a16="http://schemas.microsoft.com/office/drawing/2014/main" id="{56E89FFB-6523-D04C-9689-415C9722B72C}"/>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49" name="Freeform 92">
                <a:extLst>
                  <a:ext uri="{FF2B5EF4-FFF2-40B4-BE49-F238E27FC236}">
                    <a16:creationId xmlns:a16="http://schemas.microsoft.com/office/drawing/2014/main" id="{71668223-0CDA-5141-A972-BC674483CB35}"/>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0" name="Freeform 93">
                <a:extLst>
                  <a:ext uri="{FF2B5EF4-FFF2-40B4-BE49-F238E27FC236}">
                    <a16:creationId xmlns:a16="http://schemas.microsoft.com/office/drawing/2014/main" id="{50A971EF-22CA-7344-B512-1754362A65AA}"/>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1" name="Freeform 94">
                <a:extLst>
                  <a:ext uri="{FF2B5EF4-FFF2-40B4-BE49-F238E27FC236}">
                    <a16:creationId xmlns:a16="http://schemas.microsoft.com/office/drawing/2014/main" id="{450D8C46-4E57-A54F-BF6C-E9F4ABD4E01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2" name="Freeform 95">
                <a:extLst>
                  <a:ext uri="{FF2B5EF4-FFF2-40B4-BE49-F238E27FC236}">
                    <a16:creationId xmlns:a16="http://schemas.microsoft.com/office/drawing/2014/main" id="{09C539C8-84C7-CB49-8991-67F1A9830020}"/>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3" name="Freeform 96">
                <a:extLst>
                  <a:ext uri="{FF2B5EF4-FFF2-40B4-BE49-F238E27FC236}">
                    <a16:creationId xmlns:a16="http://schemas.microsoft.com/office/drawing/2014/main" id="{EFC02884-A653-9543-9C31-C1EF05D50941}"/>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4" name="Freeform 97">
                <a:extLst>
                  <a:ext uri="{FF2B5EF4-FFF2-40B4-BE49-F238E27FC236}">
                    <a16:creationId xmlns:a16="http://schemas.microsoft.com/office/drawing/2014/main" id="{1D99BE32-AC54-5F46-A7CC-25402AA6D281}"/>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5" name="Freeform 98">
                <a:extLst>
                  <a:ext uri="{FF2B5EF4-FFF2-40B4-BE49-F238E27FC236}">
                    <a16:creationId xmlns:a16="http://schemas.microsoft.com/office/drawing/2014/main" id="{0224C6CA-4DAE-B24B-9A23-E8B68054DF29}"/>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6" name="Freeform 99">
                <a:extLst>
                  <a:ext uri="{FF2B5EF4-FFF2-40B4-BE49-F238E27FC236}">
                    <a16:creationId xmlns:a16="http://schemas.microsoft.com/office/drawing/2014/main" id="{36DD280A-92EB-2B48-AC86-7944655F81F2}"/>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7" name="Freeform 100">
                <a:extLst>
                  <a:ext uri="{FF2B5EF4-FFF2-40B4-BE49-F238E27FC236}">
                    <a16:creationId xmlns:a16="http://schemas.microsoft.com/office/drawing/2014/main" id="{0D9F5C33-3FBC-0342-8349-808B88C072E6}"/>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62" name="Group 261">
              <a:extLst>
                <a:ext uri="{FF2B5EF4-FFF2-40B4-BE49-F238E27FC236}">
                  <a16:creationId xmlns:a16="http://schemas.microsoft.com/office/drawing/2014/main" id="{E3A420DC-0C7E-7549-8835-997AA9493414}"/>
                </a:ext>
              </a:extLst>
            </p:cNvPr>
            <p:cNvGrpSpPr/>
            <p:nvPr/>
          </p:nvGrpSpPr>
          <p:grpSpPr>
            <a:xfrm>
              <a:off x="8955542" y="3843343"/>
              <a:ext cx="520732" cy="577332"/>
              <a:chOff x="10361827" y="4476434"/>
              <a:chExt cx="953526" cy="1057169"/>
            </a:xfrm>
          </p:grpSpPr>
          <p:grpSp>
            <p:nvGrpSpPr>
              <p:cNvPr id="263" name="Group 262">
                <a:extLst>
                  <a:ext uri="{FF2B5EF4-FFF2-40B4-BE49-F238E27FC236}">
                    <a16:creationId xmlns:a16="http://schemas.microsoft.com/office/drawing/2014/main" id="{61DA6616-2ACF-0B47-915F-58D09DB2628F}"/>
                  </a:ext>
                </a:extLst>
              </p:cNvPr>
              <p:cNvGrpSpPr/>
              <p:nvPr/>
            </p:nvGrpSpPr>
            <p:grpSpPr>
              <a:xfrm>
                <a:off x="10361827" y="4476434"/>
                <a:ext cx="953526" cy="1057169"/>
                <a:chOff x="10361827" y="4476434"/>
                <a:chExt cx="953526" cy="1057169"/>
              </a:xfrm>
            </p:grpSpPr>
            <p:sp>
              <p:nvSpPr>
                <p:cNvPr id="277" name="Freeform 374">
                  <a:extLst>
                    <a:ext uri="{FF2B5EF4-FFF2-40B4-BE49-F238E27FC236}">
                      <a16:creationId xmlns:a16="http://schemas.microsoft.com/office/drawing/2014/main" id="{25BB895F-8F2B-8349-96D9-D42D6F5AFCCA}"/>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8" name="Freeform 372">
                  <a:extLst>
                    <a:ext uri="{FF2B5EF4-FFF2-40B4-BE49-F238E27FC236}">
                      <a16:creationId xmlns:a16="http://schemas.microsoft.com/office/drawing/2014/main" id="{4C00CC4F-E608-444E-9C6B-A51C11B1927F}"/>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9" name="Freeform 373">
                  <a:extLst>
                    <a:ext uri="{FF2B5EF4-FFF2-40B4-BE49-F238E27FC236}">
                      <a16:creationId xmlns:a16="http://schemas.microsoft.com/office/drawing/2014/main" id="{3A5F3E95-B49C-BB44-98B2-6D96B04B96A0}"/>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0" name="Oval 371">
                  <a:extLst>
                    <a:ext uri="{FF2B5EF4-FFF2-40B4-BE49-F238E27FC236}">
                      <a16:creationId xmlns:a16="http://schemas.microsoft.com/office/drawing/2014/main" id="{3F0BD0C6-AB02-6049-8CB1-4788AA309AF7}"/>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64" name="Freeform 88">
                <a:extLst>
                  <a:ext uri="{FF2B5EF4-FFF2-40B4-BE49-F238E27FC236}">
                    <a16:creationId xmlns:a16="http://schemas.microsoft.com/office/drawing/2014/main" id="{01691019-2E08-364C-AAC5-D74E656EAAF5}"/>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5" name="Freeform 89">
                <a:extLst>
                  <a:ext uri="{FF2B5EF4-FFF2-40B4-BE49-F238E27FC236}">
                    <a16:creationId xmlns:a16="http://schemas.microsoft.com/office/drawing/2014/main" id="{BB3440AD-0E08-6D4B-857E-DF7684F54BA9}"/>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6" name="Freeform 90">
                <a:extLst>
                  <a:ext uri="{FF2B5EF4-FFF2-40B4-BE49-F238E27FC236}">
                    <a16:creationId xmlns:a16="http://schemas.microsoft.com/office/drawing/2014/main" id="{E4D9FBBD-C39A-A94A-AC80-C229DFE24570}"/>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7" name="Freeform 91">
                <a:extLst>
                  <a:ext uri="{FF2B5EF4-FFF2-40B4-BE49-F238E27FC236}">
                    <a16:creationId xmlns:a16="http://schemas.microsoft.com/office/drawing/2014/main" id="{5F6DE335-8EEE-FB4D-AEB5-B40CAB281262}"/>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8" name="Freeform 92">
                <a:extLst>
                  <a:ext uri="{FF2B5EF4-FFF2-40B4-BE49-F238E27FC236}">
                    <a16:creationId xmlns:a16="http://schemas.microsoft.com/office/drawing/2014/main" id="{5B0B944A-A9AE-834C-AAF7-941E3F325074}"/>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9" name="Freeform 93">
                <a:extLst>
                  <a:ext uri="{FF2B5EF4-FFF2-40B4-BE49-F238E27FC236}">
                    <a16:creationId xmlns:a16="http://schemas.microsoft.com/office/drawing/2014/main" id="{70432685-6BA4-F74C-ADBD-DFBB101818C0}"/>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70" name="Freeform 94">
                <a:extLst>
                  <a:ext uri="{FF2B5EF4-FFF2-40B4-BE49-F238E27FC236}">
                    <a16:creationId xmlns:a16="http://schemas.microsoft.com/office/drawing/2014/main" id="{6B57F577-406F-1048-B0B8-179D7F2D1F7E}"/>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71" name="Freeform 95">
                <a:extLst>
                  <a:ext uri="{FF2B5EF4-FFF2-40B4-BE49-F238E27FC236}">
                    <a16:creationId xmlns:a16="http://schemas.microsoft.com/office/drawing/2014/main" id="{D1C67123-81A2-8A4B-8930-15742F92CD9F}"/>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72" name="Freeform 96">
                <a:extLst>
                  <a:ext uri="{FF2B5EF4-FFF2-40B4-BE49-F238E27FC236}">
                    <a16:creationId xmlns:a16="http://schemas.microsoft.com/office/drawing/2014/main" id="{51108D71-EB28-8442-9396-76B1CEE2228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73" name="Freeform 97">
                <a:extLst>
                  <a:ext uri="{FF2B5EF4-FFF2-40B4-BE49-F238E27FC236}">
                    <a16:creationId xmlns:a16="http://schemas.microsoft.com/office/drawing/2014/main" id="{5BD9AA28-1C2C-EA40-9AB0-373E5C86D8CA}"/>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74" name="Freeform 98">
                <a:extLst>
                  <a:ext uri="{FF2B5EF4-FFF2-40B4-BE49-F238E27FC236}">
                    <a16:creationId xmlns:a16="http://schemas.microsoft.com/office/drawing/2014/main" id="{D94D84B3-C886-9649-B644-4F150E71FD90}"/>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75" name="Freeform 99">
                <a:extLst>
                  <a:ext uri="{FF2B5EF4-FFF2-40B4-BE49-F238E27FC236}">
                    <a16:creationId xmlns:a16="http://schemas.microsoft.com/office/drawing/2014/main" id="{D1EFEA39-2138-A442-BC9D-E608B4E634FB}"/>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76" name="Freeform 100">
                <a:extLst>
                  <a:ext uri="{FF2B5EF4-FFF2-40B4-BE49-F238E27FC236}">
                    <a16:creationId xmlns:a16="http://schemas.microsoft.com/office/drawing/2014/main" id="{7D3B3290-798D-E24A-A995-8C40C36CA744}"/>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81" name="Group 280">
              <a:extLst>
                <a:ext uri="{FF2B5EF4-FFF2-40B4-BE49-F238E27FC236}">
                  <a16:creationId xmlns:a16="http://schemas.microsoft.com/office/drawing/2014/main" id="{9B0F473F-7BB4-AC48-9087-E45CC0886EA7}"/>
                </a:ext>
              </a:extLst>
            </p:cNvPr>
            <p:cNvGrpSpPr/>
            <p:nvPr/>
          </p:nvGrpSpPr>
          <p:grpSpPr>
            <a:xfrm>
              <a:off x="8490595" y="3854417"/>
              <a:ext cx="696073" cy="771732"/>
              <a:chOff x="10361827" y="4476434"/>
              <a:chExt cx="953526" cy="1057169"/>
            </a:xfrm>
          </p:grpSpPr>
          <p:grpSp>
            <p:nvGrpSpPr>
              <p:cNvPr id="282" name="Group 281">
                <a:extLst>
                  <a:ext uri="{FF2B5EF4-FFF2-40B4-BE49-F238E27FC236}">
                    <a16:creationId xmlns:a16="http://schemas.microsoft.com/office/drawing/2014/main" id="{6F942E33-DDF5-FE41-BD5C-4BDB8D0931C3}"/>
                  </a:ext>
                </a:extLst>
              </p:cNvPr>
              <p:cNvGrpSpPr/>
              <p:nvPr/>
            </p:nvGrpSpPr>
            <p:grpSpPr>
              <a:xfrm>
                <a:off x="10361827" y="4476434"/>
                <a:ext cx="953526" cy="1057169"/>
                <a:chOff x="10361827" y="4476434"/>
                <a:chExt cx="953526" cy="1057169"/>
              </a:xfrm>
            </p:grpSpPr>
            <p:sp>
              <p:nvSpPr>
                <p:cNvPr id="296" name="Freeform 374">
                  <a:extLst>
                    <a:ext uri="{FF2B5EF4-FFF2-40B4-BE49-F238E27FC236}">
                      <a16:creationId xmlns:a16="http://schemas.microsoft.com/office/drawing/2014/main" id="{EA495797-C9E8-A240-A316-35C326A16FA0}"/>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7" name="Freeform 373">
                  <a:extLst>
                    <a:ext uri="{FF2B5EF4-FFF2-40B4-BE49-F238E27FC236}">
                      <a16:creationId xmlns:a16="http://schemas.microsoft.com/office/drawing/2014/main" id="{07743C33-7125-3242-8723-4A8CE3BCCB7E}"/>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8" name="Oval 371">
                  <a:extLst>
                    <a:ext uri="{FF2B5EF4-FFF2-40B4-BE49-F238E27FC236}">
                      <a16:creationId xmlns:a16="http://schemas.microsoft.com/office/drawing/2014/main" id="{4B2414B4-F2C4-A846-A27E-D682309018BE}"/>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9" name="Freeform 372">
                  <a:extLst>
                    <a:ext uri="{FF2B5EF4-FFF2-40B4-BE49-F238E27FC236}">
                      <a16:creationId xmlns:a16="http://schemas.microsoft.com/office/drawing/2014/main" id="{83064160-FABF-FD4D-B01C-15D4C1ECE7B5}"/>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83" name="Freeform 88">
                <a:extLst>
                  <a:ext uri="{FF2B5EF4-FFF2-40B4-BE49-F238E27FC236}">
                    <a16:creationId xmlns:a16="http://schemas.microsoft.com/office/drawing/2014/main" id="{37C7D4FF-EEFF-4547-A3BF-07921E5D96D1}"/>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84" name="Freeform 89">
                <a:extLst>
                  <a:ext uri="{FF2B5EF4-FFF2-40B4-BE49-F238E27FC236}">
                    <a16:creationId xmlns:a16="http://schemas.microsoft.com/office/drawing/2014/main" id="{8E645840-2AC3-6248-AFD4-4C552D22A230}"/>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85" name="Freeform 90">
                <a:extLst>
                  <a:ext uri="{FF2B5EF4-FFF2-40B4-BE49-F238E27FC236}">
                    <a16:creationId xmlns:a16="http://schemas.microsoft.com/office/drawing/2014/main" id="{CA8A61BF-679A-114E-A361-3B0B4C250AE9}"/>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86" name="Freeform 91">
                <a:extLst>
                  <a:ext uri="{FF2B5EF4-FFF2-40B4-BE49-F238E27FC236}">
                    <a16:creationId xmlns:a16="http://schemas.microsoft.com/office/drawing/2014/main" id="{5FF9A3AD-6575-A240-A45F-4BA5B1FC982A}"/>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87" name="Freeform 92">
                <a:extLst>
                  <a:ext uri="{FF2B5EF4-FFF2-40B4-BE49-F238E27FC236}">
                    <a16:creationId xmlns:a16="http://schemas.microsoft.com/office/drawing/2014/main" id="{D7771890-E22C-6947-BD7B-081E9AEC2B1C}"/>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88" name="Freeform 93">
                <a:extLst>
                  <a:ext uri="{FF2B5EF4-FFF2-40B4-BE49-F238E27FC236}">
                    <a16:creationId xmlns:a16="http://schemas.microsoft.com/office/drawing/2014/main" id="{4172FCE1-D8A2-7F44-A3C0-29E9BDFBBF0F}"/>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89" name="Freeform 94">
                <a:extLst>
                  <a:ext uri="{FF2B5EF4-FFF2-40B4-BE49-F238E27FC236}">
                    <a16:creationId xmlns:a16="http://schemas.microsoft.com/office/drawing/2014/main" id="{FA312694-27F8-3648-BAF3-C84B05EF4BE1}"/>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90" name="Freeform 95">
                <a:extLst>
                  <a:ext uri="{FF2B5EF4-FFF2-40B4-BE49-F238E27FC236}">
                    <a16:creationId xmlns:a16="http://schemas.microsoft.com/office/drawing/2014/main" id="{91AA84B1-89BD-CA4A-A8B2-704B9DD433F6}"/>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91" name="Freeform 96">
                <a:extLst>
                  <a:ext uri="{FF2B5EF4-FFF2-40B4-BE49-F238E27FC236}">
                    <a16:creationId xmlns:a16="http://schemas.microsoft.com/office/drawing/2014/main" id="{62C79F5E-EED0-3D45-94FD-7ACD9C5A0AB0}"/>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92" name="Freeform 97">
                <a:extLst>
                  <a:ext uri="{FF2B5EF4-FFF2-40B4-BE49-F238E27FC236}">
                    <a16:creationId xmlns:a16="http://schemas.microsoft.com/office/drawing/2014/main" id="{17C5FFD3-B084-1749-99AB-E1B9BB27A8A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93" name="Freeform 98">
                <a:extLst>
                  <a:ext uri="{FF2B5EF4-FFF2-40B4-BE49-F238E27FC236}">
                    <a16:creationId xmlns:a16="http://schemas.microsoft.com/office/drawing/2014/main" id="{FD91C6EF-8675-8B40-B03D-5DC454B1079C}"/>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94" name="Freeform 99">
                <a:extLst>
                  <a:ext uri="{FF2B5EF4-FFF2-40B4-BE49-F238E27FC236}">
                    <a16:creationId xmlns:a16="http://schemas.microsoft.com/office/drawing/2014/main" id="{749B8AC2-5487-9242-B282-E74119BF5016}"/>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95" name="Freeform 100">
                <a:extLst>
                  <a:ext uri="{FF2B5EF4-FFF2-40B4-BE49-F238E27FC236}">
                    <a16:creationId xmlns:a16="http://schemas.microsoft.com/office/drawing/2014/main" id="{8BE32362-29E6-7B40-8F35-F321FEC30F33}"/>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300" name="Group 299">
              <a:extLst>
                <a:ext uri="{FF2B5EF4-FFF2-40B4-BE49-F238E27FC236}">
                  <a16:creationId xmlns:a16="http://schemas.microsoft.com/office/drawing/2014/main" id="{5CEB5973-4EA8-174D-83A1-7E8738C1A90B}"/>
                </a:ext>
              </a:extLst>
            </p:cNvPr>
            <p:cNvGrpSpPr/>
            <p:nvPr/>
          </p:nvGrpSpPr>
          <p:grpSpPr>
            <a:xfrm>
              <a:off x="7628203" y="3472147"/>
              <a:ext cx="301594" cy="307504"/>
              <a:chOff x="1609970" y="2307466"/>
              <a:chExt cx="454890" cy="463804"/>
            </a:xfrm>
          </p:grpSpPr>
          <p:sp>
            <p:nvSpPr>
              <p:cNvPr id="301" name="Freeform 10">
                <a:extLst>
                  <a:ext uri="{FF2B5EF4-FFF2-40B4-BE49-F238E27FC236}">
                    <a16:creationId xmlns:a16="http://schemas.microsoft.com/office/drawing/2014/main" id="{8397CF4B-DBEE-0648-990D-A5493F19F3CD}"/>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02" name="Freeform 12">
                <a:extLst>
                  <a:ext uri="{FF2B5EF4-FFF2-40B4-BE49-F238E27FC236}">
                    <a16:creationId xmlns:a16="http://schemas.microsoft.com/office/drawing/2014/main" id="{B4E92FBB-0815-5744-A01D-A645322547EE}"/>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03" name="Group 302">
              <a:extLst>
                <a:ext uri="{FF2B5EF4-FFF2-40B4-BE49-F238E27FC236}">
                  <a16:creationId xmlns:a16="http://schemas.microsoft.com/office/drawing/2014/main" id="{BE3B3B42-9C80-1E4C-8933-9135323A2719}"/>
                </a:ext>
              </a:extLst>
            </p:cNvPr>
            <p:cNvGrpSpPr/>
            <p:nvPr/>
          </p:nvGrpSpPr>
          <p:grpSpPr>
            <a:xfrm>
              <a:off x="8665858" y="2982775"/>
              <a:ext cx="301594" cy="307504"/>
              <a:chOff x="1609970" y="2307466"/>
              <a:chExt cx="454890" cy="463804"/>
            </a:xfrm>
          </p:grpSpPr>
          <p:sp>
            <p:nvSpPr>
              <p:cNvPr id="304" name="Freeform 10">
                <a:extLst>
                  <a:ext uri="{FF2B5EF4-FFF2-40B4-BE49-F238E27FC236}">
                    <a16:creationId xmlns:a16="http://schemas.microsoft.com/office/drawing/2014/main" id="{F0CB0BFC-CC73-0842-BDF2-E271F7B14F80}"/>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5"/>
                </a:solidFill>
                <a:round/>
                <a:headEnd/>
                <a:tailEnd/>
              </a:ln>
              <a:effectLst/>
            </p:spPr>
            <p:txBody>
              <a:bodyPr wrap="none"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05" name="Freeform 12">
                <a:extLst>
                  <a:ext uri="{FF2B5EF4-FFF2-40B4-BE49-F238E27FC236}">
                    <a16:creationId xmlns:a16="http://schemas.microsoft.com/office/drawing/2014/main" id="{C5F7BB6D-C3EF-884D-AFBD-5A7A655808CF}"/>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5"/>
                </a:solidFill>
                <a:round/>
                <a:headEnd/>
                <a:tailEnd/>
              </a:ln>
              <a:effectLst/>
            </p:spPr>
            <p:txBody>
              <a:bodyPr wrap="none"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06" name="Group 305">
              <a:extLst>
                <a:ext uri="{FF2B5EF4-FFF2-40B4-BE49-F238E27FC236}">
                  <a16:creationId xmlns:a16="http://schemas.microsoft.com/office/drawing/2014/main" id="{C50EBD0B-6F65-4147-9BE7-27BEA18FC3F3}"/>
                </a:ext>
              </a:extLst>
            </p:cNvPr>
            <p:cNvGrpSpPr/>
            <p:nvPr/>
          </p:nvGrpSpPr>
          <p:grpSpPr>
            <a:xfrm>
              <a:off x="9718082" y="3472147"/>
              <a:ext cx="301594" cy="307504"/>
              <a:chOff x="1609970" y="2307466"/>
              <a:chExt cx="454890" cy="463804"/>
            </a:xfrm>
          </p:grpSpPr>
          <p:sp>
            <p:nvSpPr>
              <p:cNvPr id="307" name="Freeform 10">
                <a:extLst>
                  <a:ext uri="{FF2B5EF4-FFF2-40B4-BE49-F238E27FC236}">
                    <a16:creationId xmlns:a16="http://schemas.microsoft.com/office/drawing/2014/main" id="{E7D86F86-17EC-514F-9C43-837F87645DAE}"/>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08" name="Freeform 12">
                <a:extLst>
                  <a:ext uri="{FF2B5EF4-FFF2-40B4-BE49-F238E27FC236}">
                    <a16:creationId xmlns:a16="http://schemas.microsoft.com/office/drawing/2014/main" id="{2EE5D722-3798-D24F-A19A-FCEBCF197C4E}"/>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09" name="Group 308">
              <a:extLst>
                <a:ext uri="{FF2B5EF4-FFF2-40B4-BE49-F238E27FC236}">
                  <a16:creationId xmlns:a16="http://schemas.microsoft.com/office/drawing/2014/main" id="{36199996-0A29-7841-A5A1-5AF5EFC4C9AE}"/>
                </a:ext>
              </a:extLst>
            </p:cNvPr>
            <p:cNvGrpSpPr/>
            <p:nvPr/>
          </p:nvGrpSpPr>
          <p:grpSpPr>
            <a:xfrm>
              <a:off x="9566352" y="3192704"/>
              <a:ext cx="244870" cy="249668"/>
              <a:chOff x="1609970" y="2307466"/>
              <a:chExt cx="454890" cy="463804"/>
            </a:xfrm>
          </p:grpSpPr>
          <p:sp>
            <p:nvSpPr>
              <p:cNvPr id="310" name="Freeform 10">
                <a:extLst>
                  <a:ext uri="{FF2B5EF4-FFF2-40B4-BE49-F238E27FC236}">
                    <a16:creationId xmlns:a16="http://schemas.microsoft.com/office/drawing/2014/main" id="{4C74A90B-B864-0C45-97BB-0D63B506322D}"/>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11" name="Freeform 12">
                <a:extLst>
                  <a:ext uri="{FF2B5EF4-FFF2-40B4-BE49-F238E27FC236}">
                    <a16:creationId xmlns:a16="http://schemas.microsoft.com/office/drawing/2014/main" id="{1A21F667-61E6-FE40-AB2E-A48D4873C4D6}"/>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12" name="Group 311">
              <a:extLst>
                <a:ext uri="{FF2B5EF4-FFF2-40B4-BE49-F238E27FC236}">
                  <a16:creationId xmlns:a16="http://schemas.microsoft.com/office/drawing/2014/main" id="{5794F4EB-117D-A740-AEE7-A9FE6A1E4EDC}"/>
                </a:ext>
              </a:extLst>
            </p:cNvPr>
            <p:cNvGrpSpPr/>
            <p:nvPr/>
          </p:nvGrpSpPr>
          <p:grpSpPr>
            <a:xfrm>
              <a:off x="7894949" y="3192704"/>
              <a:ext cx="244870" cy="249668"/>
              <a:chOff x="1609970" y="2307466"/>
              <a:chExt cx="454890" cy="463804"/>
            </a:xfrm>
          </p:grpSpPr>
          <p:sp>
            <p:nvSpPr>
              <p:cNvPr id="313" name="Freeform 10">
                <a:extLst>
                  <a:ext uri="{FF2B5EF4-FFF2-40B4-BE49-F238E27FC236}">
                    <a16:creationId xmlns:a16="http://schemas.microsoft.com/office/drawing/2014/main" id="{740993DD-C683-1C47-9727-63C25B6FFC1A}"/>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14" name="Freeform 12">
                <a:extLst>
                  <a:ext uri="{FF2B5EF4-FFF2-40B4-BE49-F238E27FC236}">
                    <a16:creationId xmlns:a16="http://schemas.microsoft.com/office/drawing/2014/main" id="{970DF145-B729-D643-8D13-70E6116861F2}"/>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15" name="Group 314">
              <a:extLst>
                <a:ext uri="{FF2B5EF4-FFF2-40B4-BE49-F238E27FC236}">
                  <a16:creationId xmlns:a16="http://schemas.microsoft.com/office/drawing/2014/main" id="{FAE500E6-A99F-8F42-BC1F-ADE4A532264C}"/>
                </a:ext>
              </a:extLst>
            </p:cNvPr>
            <p:cNvGrpSpPr/>
            <p:nvPr/>
          </p:nvGrpSpPr>
          <p:grpSpPr>
            <a:xfrm>
              <a:off x="8029575" y="3482839"/>
              <a:ext cx="276226" cy="294682"/>
              <a:chOff x="8029575" y="3482839"/>
              <a:chExt cx="276226" cy="294682"/>
            </a:xfrm>
          </p:grpSpPr>
          <p:cxnSp>
            <p:nvCxnSpPr>
              <p:cNvPr id="316" name="Straight Arrow Connector 315">
                <a:extLst>
                  <a:ext uri="{FF2B5EF4-FFF2-40B4-BE49-F238E27FC236}">
                    <a16:creationId xmlns:a16="http://schemas.microsoft.com/office/drawing/2014/main" id="{118D3E8C-07F4-9D41-A021-9AD4A40DE610}"/>
                  </a:ext>
                </a:extLst>
              </p:cNvPr>
              <p:cNvCxnSpPr>
                <a:cxnSpLocks/>
              </p:cNvCxnSpPr>
              <p:nvPr/>
            </p:nvCxnSpPr>
            <p:spPr>
              <a:xfrm>
                <a:off x="8029575" y="3578225"/>
                <a:ext cx="222510" cy="19929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E2A8D04B-6FA7-E84D-991E-8C74179926A7}"/>
                  </a:ext>
                </a:extLst>
              </p:cNvPr>
              <p:cNvCxnSpPr>
                <a:cxnSpLocks/>
              </p:cNvCxnSpPr>
              <p:nvPr/>
            </p:nvCxnSpPr>
            <p:spPr>
              <a:xfrm flipH="1" flipV="1">
                <a:off x="8064197" y="3482839"/>
                <a:ext cx="241604" cy="21603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0EF7C6C0-32E7-094F-A316-C11EA9D53AEC}"/>
                </a:ext>
              </a:extLst>
            </p:cNvPr>
            <p:cNvGrpSpPr/>
            <p:nvPr/>
          </p:nvGrpSpPr>
          <p:grpSpPr>
            <a:xfrm rot="2874015">
              <a:off x="8711475" y="3354126"/>
              <a:ext cx="276226" cy="294682"/>
              <a:chOff x="8658225" y="3362189"/>
              <a:chExt cx="276226" cy="294682"/>
            </a:xfrm>
          </p:grpSpPr>
          <p:cxnSp>
            <p:nvCxnSpPr>
              <p:cNvPr id="319" name="Straight Arrow Connector 318">
                <a:extLst>
                  <a:ext uri="{FF2B5EF4-FFF2-40B4-BE49-F238E27FC236}">
                    <a16:creationId xmlns:a16="http://schemas.microsoft.com/office/drawing/2014/main" id="{7E8EAA88-F158-EB49-B6BE-5446AEFB6431}"/>
                  </a:ext>
                </a:extLst>
              </p:cNvPr>
              <p:cNvCxnSpPr>
                <a:cxnSpLocks/>
              </p:cNvCxnSpPr>
              <p:nvPr/>
            </p:nvCxnSpPr>
            <p:spPr>
              <a:xfrm>
                <a:off x="8658225" y="3457575"/>
                <a:ext cx="222510" cy="19929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EB7CA4C6-9776-0646-96D2-4A4D60EEE82E}"/>
                  </a:ext>
                </a:extLst>
              </p:cNvPr>
              <p:cNvCxnSpPr>
                <a:cxnSpLocks/>
              </p:cNvCxnSpPr>
              <p:nvPr/>
            </p:nvCxnSpPr>
            <p:spPr>
              <a:xfrm flipH="1" flipV="1">
                <a:off x="8692847" y="3362189"/>
                <a:ext cx="241604" cy="21603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1" name="Group 320">
              <a:extLst>
                <a:ext uri="{FF2B5EF4-FFF2-40B4-BE49-F238E27FC236}">
                  <a16:creationId xmlns:a16="http://schemas.microsoft.com/office/drawing/2014/main" id="{51D19B1E-B77C-FD4D-90E3-9EB358F2844F}"/>
                </a:ext>
              </a:extLst>
            </p:cNvPr>
            <p:cNvGrpSpPr/>
            <p:nvPr/>
          </p:nvGrpSpPr>
          <p:grpSpPr>
            <a:xfrm rot="5400000">
              <a:off x="9380894" y="3536020"/>
              <a:ext cx="276226" cy="294682"/>
              <a:chOff x="8029575" y="3482839"/>
              <a:chExt cx="276226" cy="294682"/>
            </a:xfrm>
          </p:grpSpPr>
          <p:cxnSp>
            <p:nvCxnSpPr>
              <p:cNvPr id="322" name="Straight Arrow Connector 321">
                <a:extLst>
                  <a:ext uri="{FF2B5EF4-FFF2-40B4-BE49-F238E27FC236}">
                    <a16:creationId xmlns:a16="http://schemas.microsoft.com/office/drawing/2014/main" id="{734A89E4-66BA-BE44-84AA-FBEDD3CADFBC}"/>
                  </a:ext>
                </a:extLst>
              </p:cNvPr>
              <p:cNvCxnSpPr>
                <a:cxnSpLocks/>
              </p:cNvCxnSpPr>
              <p:nvPr/>
            </p:nvCxnSpPr>
            <p:spPr>
              <a:xfrm>
                <a:off x="8029575" y="3578225"/>
                <a:ext cx="222510" cy="19929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D7176416-D9B5-E848-9902-08811D6BE2F7}"/>
                  </a:ext>
                </a:extLst>
              </p:cNvPr>
              <p:cNvCxnSpPr>
                <a:cxnSpLocks/>
              </p:cNvCxnSpPr>
              <p:nvPr/>
            </p:nvCxnSpPr>
            <p:spPr>
              <a:xfrm flipH="1" flipV="1">
                <a:off x="8064197" y="3482839"/>
                <a:ext cx="241604" cy="21603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644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E542119-4B92-954D-B2CD-25D70B5DD174}"/>
              </a:ext>
            </a:extLst>
          </p:cNvPr>
          <p:cNvSpPr/>
          <p:nvPr/>
        </p:nvSpPr>
        <p:spPr>
          <a:xfrm>
            <a:off x="1789045" y="2343641"/>
            <a:ext cx="2369488" cy="2862469"/>
          </a:xfrm>
          <a:prstGeom prst="ellipse">
            <a:avLst/>
          </a:prstGeom>
          <a:noFill/>
          <a:ln w="419100">
            <a:solidFill>
              <a:schemeClr val="accent6"/>
            </a:solidFill>
          </a:ln>
        </p:spPr>
        <p:txBody>
          <a:bodyPr wrap="square" rtlCol="0" anchor="ctr">
            <a:spAutoFit/>
          </a:bodyPr>
          <a:lstStyle/>
          <a:p>
            <a:pPr algn="ctr"/>
            <a:endParaRPr lang="en-US" kern="0" dirty="0" err="1">
              <a:solidFill>
                <a:schemeClr val="bg1"/>
              </a:solidFill>
              <a:ea typeface="Arial"/>
              <a:cs typeface="Arial"/>
              <a:sym typeface="Arial"/>
            </a:endParaRPr>
          </a:p>
        </p:txBody>
      </p:sp>
      <p:sp>
        <p:nvSpPr>
          <p:cNvPr id="15" name="Can 14">
            <a:extLst>
              <a:ext uri="{FF2B5EF4-FFF2-40B4-BE49-F238E27FC236}">
                <a16:creationId xmlns:a16="http://schemas.microsoft.com/office/drawing/2014/main" id="{0407DC08-657F-D44E-9A76-59DA04D93A8E}"/>
              </a:ext>
            </a:extLst>
          </p:cNvPr>
          <p:cNvSpPr/>
          <p:nvPr/>
        </p:nvSpPr>
        <p:spPr>
          <a:xfrm>
            <a:off x="2133403" y="2830949"/>
            <a:ext cx="1667320" cy="1887854"/>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29">
            <a:extLst>
              <a:ext uri="{FF2B5EF4-FFF2-40B4-BE49-F238E27FC236}">
                <a16:creationId xmlns:a16="http://schemas.microsoft.com/office/drawing/2014/main" id="{C57E3D5D-8091-4883-B0EB-B0D3DBA2B40A}"/>
              </a:ext>
            </a:extLst>
          </p:cNvPr>
          <p:cNvSpPr>
            <a:spLocks noGrp="1"/>
          </p:cNvSpPr>
          <p:nvPr>
            <p:ph type="body" sz="quarter" idx="11"/>
          </p:nvPr>
        </p:nvSpPr>
        <p:spPr>
          <a:xfrm>
            <a:off x="6426200" y="1639058"/>
            <a:ext cx="5397500" cy="4399541"/>
          </a:xfrm>
        </p:spPr>
        <p:txBody>
          <a:bodyPr>
            <a:normAutofit/>
          </a:bodyPr>
          <a:lstStyle/>
          <a:p>
            <a:pPr>
              <a:spcBef>
                <a:spcPts val="2800"/>
              </a:spcBef>
            </a:pPr>
            <a:r>
              <a:rPr lang="en-US" sz="2000" dirty="0"/>
              <a:t>Load data and run queries, </a:t>
            </a:r>
            <a:br>
              <a:rPr lang="en-US" sz="2000" dirty="0"/>
            </a:br>
            <a:r>
              <a:rPr lang="en-US" sz="2000" dirty="0"/>
              <a:t>we do all the rest</a:t>
            </a:r>
          </a:p>
          <a:p>
            <a:pPr>
              <a:spcBef>
                <a:spcPts val="2800"/>
              </a:spcBef>
            </a:pPr>
            <a:r>
              <a:rPr lang="en-US" sz="2000" dirty="0"/>
              <a:t>Zero infrastructure and admin costs</a:t>
            </a:r>
          </a:p>
          <a:p>
            <a:pPr>
              <a:spcBef>
                <a:spcPts val="2800"/>
              </a:spcBef>
            </a:pPr>
            <a:r>
              <a:rPr lang="en-US" sz="2000" dirty="0"/>
              <a:t>Secure and highly available</a:t>
            </a:r>
          </a:p>
          <a:p>
            <a:pPr>
              <a:spcBef>
                <a:spcPts val="2800"/>
              </a:spcBef>
            </a:pPr>
            <a:r>
              <a:rPr lang="en-US" sz="2000" dirty="0"/>
              <a:t>Fully managed with no knobs </a:t>
            </a:r>
            <a:br>
              <a:rPr lang="en-US" sz="2000" dirty="0"/>
            </a:br>
            <a:r>
              <a:rPr lang="en-US" sz="2000" dirty="0"/>
              <a:t>or tuning required</a:t>
            </a:r>
          </a:p>
          <a:p>
            <a:pPr>
              <a:spcBef>
                <a:spcPts val="2800"/>
              </a:spcBef>
            </a:pPr>
            <a:r>
              <a:rPr lang="en-US" sz="2000" dirty="0"/>
              <a:t>No indexes, distribution keys, </a:t>
            </a:r>
            <a:br>
              <a:rPr lang="en-US" sz="2000" dirty="0"/>
            </a:br>
            <a:r>
              <a:rPr lang="en-US" sz="2000" dirty="0"/>
              <a:t>partitioning, or vacuuming</a:t>
            </a:r>
          </a:p>
        </p:txBody>
      </p:sp>
      <p:sp>
        <p:nvSpPr>
          <p:cNvPr id="7" name="Slide Number Placeholder 5">
            <a:extLst>
              <a:ext uri="{FF2B5EF4-FFF2-40B4-BE49-F238E27FC236}">
                <a16:creationId xmlns:a16="http://schemas.microsoft.com/office/drawing/2014/main" id="{7C60A46A-267E-47D7-A48A-04165C4C5185}"/>
              </a:ext>
            </a:extLst>
          </p:cNvPr>
          <p:cNvSpPr>
            <a:spLocks noGrp="1"/>
          </p:cNvSpPr>
          <p:nvPr>
            <p:ph type="sldNum" sz="quarter" idx="4"/>
          </p:nvPr>
        </p:nvSpPr>
        <p:spPr/>
        <p:txBody>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solidFill>
                  <a:schemeClr val="bg1"/>
                </a:solidFill>
              </a:rPr>
              <a:pPr/>
              <a:t>27</a:t>
            </a:fld>
            <a:endParaRPr lang="en-US" dirty="0">
              <a:solidFill>
                <a:schemeClr val="bg1"/>
              </a:solidFill>
            </a:endParaRPr>
          </a:p>
        </p:txBody>
      </p:sp>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p:txBody>
          <a:bodyPr/>
          <a:lstStyle/>
          <a:p>
            <a:r>
              <a:rPr lang="en-US" dirty="0"/>
              <a:t>Zero management</a:t>
            </a:r>
          </a:p>
        </p:txBody>
      </p:sp>
      <p:grpSp>
        <p:nvGrpSpPr>
          <p:cNvPr id="5" name="Group 4">
            <a:extLst>
              <a:ext uri="{FF2B5EF4-FFF2-40B4-BE49-F238E27FC236}">
                <a16:creationId xmlns:a16="http://schemas.microsoft.com/office/drawing/2014/main" id="{72CB5242-C820-CC47-BFA9-07C979153C93}"/>
              </a:ext>
            </a:extLst>
          </p:cNvPr>
          <p:cNvGrpSpPr/>
          <p:nvPr/>
        </p:nvGrpSpPr>
        <p:grpSpPr>
          <a:xfrm>
            <a:off x="6511895" y="2367184"/>
            <a:ext cx="4802737" cy="2203045"/>
            <a:chOff x="6511895" y="2367184"/>
            <a:chExt cx="4025069" cy="2203045"/>
          </a:xfrm>
        </p:grpSpPr>
        <p:cxnSp>
          <p:nvCxnSpPr>
            <p:cNvPr id="4" name="Straight Connector 3">
              <a:extLst>
                <a:ext uri="{FF2B5EF4-FFF2-40B4-BE49-F238E27FC236}">
                  <a16:creationId xmlns:a16="http://schemas.microsoft.com/office/drawing/2014/main" id="{2A3D7BCE-5F9F-6741-9E26-A10A51AD0ED1}"/>
                </a:ext>
              </a:extLst>
            </p:cNvPr>
            <p:cNvCxnSpPr/>
            <p:nvPr/>
          </p:nvCxnSpPr>
          <p:spPr>
            <a:xfrm>
              <a:off x="6511895" y="2367184"/>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B7E752-0A3B-1145-B3F3-523386ED2A8C}"/>
                </a:ext>
              </a:extLst>
            </p:cNvPr>
            <p:cNvCxnSpPr/>
            <p:nvPr/>
          </p:nvCxnSpPr>
          <p:spPr>
            <a:xfrm>
              <a:off x="6511895" y="3067941"/>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3ED8F25-85DB-5A46-8C4E-AD7D1502D2F6}"/>
                </a:ext>
              </a:extLst>
            </p:cNvPr>
            <p:cNvCxnSpPr/>
            <p:nvPr/>
          </p:nvCxnSpPr>
          <p:spPr>
            <a:xfrm>
              <a:off x="6511895" y="3717420"/>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0F3987-C18A-3443-B890-540459DA2319}"/>
                </a:ext>
              </a:extLst>
            </p:cNvPr>
            <p:cNvCxnSpPr/>
            <p:nvPr/>
          </p:nvCxnSpPr>
          <p:spPr>
            <a:xfrm>
              <a:off x="6511895" y="4570229"/>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12B9DD4-EC50-4AEF-8B6F-39E8C25B5BCF}"/>
              </a:ext>
            </a:extLst>
          </p:cNvPr>
          <p:cNvGrpSpPr/>
          <p:nvPr/>
        </p:nvGrpSpPr>
        <p:grpSpPr>
          <a:xfrm>
            <a:off x="2385933" y="3129943"/>
            <a:ext cx="1153336" cy="1278698"/>
            <a:chOff x="2385933" y="3129943"/>
            <a:chExt cx="1153336" cy="1278698"/>
          </a:xfrm>
        </p:grpSpPr>
        <p:grpSp>
          <p:nvGrpSpPr>
            <p:cNvPr id="45" name="Group 44">
              <a:extLst>
                <a:ext uri="{FF2B5EF4-FFF2-40B4-BE49-F238E27FC236}">
                  <a16:creationId xmlns:a16="http://schemas.microsoft.com/office/drawing/2014/main" id="{AACDA773-FF3A-45E9-9BD7-75AC6088A188}"/>
                </a:ext>
              </a:extLst>
            </p:cNvPr>
            <p:cNvGrpSpPr/>
            <p:nvPr/>
          </p:nvGrpSpPr>
          <p:grpSpPr>
            <a:xfrm>
              <a:off x="2385933" y="3129943"/>
              <a:ext cx="1153336" cy="1278698"/>
              <a:chOff x="8597900" y="1254126"/>
              <a:chExt cx="438150" cy="485774"/>
            </a:xfrm>
            <a:noFill/>
          </p:grpSpPr>
          <p:sp>
            <p:nvSpPr>
              <p:cNvPr id="60" name="Freeform 374">
                <a:extLst>
                  <a:ext uri="{FF2B5EF4-FFF2-40B4-BE49-F238E27FC236}">
                    <a16:creationId xmlns:a16="http://schemas.microsoft.com/office/drawing/2014/main" id="{65552BAD-A860-4C3A-BC44-BCC5A3341047}"/>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Freeform 372">
                <a:extLst>
                  <a:ext uri="{FF2B5EF4-FFF2-40B4-BE49-F238E27FC236}">
                    <a16:creationId xmlns:a16="http://schemas.microsoft.com/office/drawing/2014/main" id="{DD8C9C93-2B73-44E2-9FC2-3948C7E909E0}"/>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Freeform 373">
                <a:extLst>
                  <a:ext uri="{FF2B5EF4-FFF2-40B4-BE49-F238E27FC236}">
                    <a16:creationId xmlns:a16="http://schemas.microsoft.com/office/drawing/2014/main" id="{15C5D827-C3D9-4739-B570-4C72E61F1766}"/>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Oval 371">
                <a:extLst>
                  <a:ext uri="{FF2B5EF4-FFF2-40B4-BE49-F238E27FC236}">
                    <a16:creationId xmlns:a16="http://schemas.microsoft.com/office/drawing/2014/main" id="{4D44AA0A-27B4-47C8-8795-C3A002B69EF5}"/>
                  </a:ext>
                </a:extLst>
              </p:cNvPr>
              <p:cNvSpPr>
                <a:spLocks noChangeArrowheads="1"/>
              </p:cNvSpPr>
              <p:nvPr/>
            </p:nvSpPr>
            <p:spPr bwMode="auto">
              <a:xfrm>
                <a:off x="8597900" y="1254126"/>
                <a:ext cx="438150" cy="185737"/>
              </a:xfrm>
              <a:prstGeom prst="ellipse">
                <a:avLst/>
              </a:prstGeom>
              <a:solidFill>
                <a:schemeClr val="bg1"/>
              </a:solid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46" name="Group 45">
              <a:extLst>
                <a:ext uri="{FF2B5EF4-FFF2-40B4-BE49-F238E27FC236}">
                  <a16:creationId xmlns:a16="http://schemas.microsoft.com/office/drawing/2014/main" id="{AAF9E29E-5604-48B0-91D8-446D3C1D950A}"/>
                </a:ext>
              </a:extLst>
            </p:cNvPr>
            <p:cNvGrpSpPr/>
            <p:nvPr/>
          </p:nvGrpSpPr>
          <p:grpSpPr>
            <a:xfrm>
              <a:off x="2672440" y="3197075"/>
              <a:ext cx="603960" cy="298392"/>
              <a:chOff x="5729775" y="4117411"/>
              <a:chExt cx="866713" cy="855391"/>
            </a:xfrm>
            <a:solidFill>
              <a:schemeClr val="accent1"/>
            </a:solidFill>
          </p:grpSpPr>
          <p:sp>
            <p:nvSpPr>
              <p:cNvPr id="47" name="Freeform 88">
                <a:extLst>
                  <a:ext uri="{FF2B5EF4-FFF2-40B4-BE49-F238E27FC236}">
                    <a16:creationId xmlns:a16="http://schemas.microsoft.com/office/drawing/2014/main" id="{1F8CB359-EA76-40CA-961E-D5985557AAAC}"/>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89">
                <a:extLst>
                  <a:ext uri="{FF2B5EF4-FFF2-40B4-BE49-F238E27FC236}">
                    <a16:creationId xmlns:a16="http://schemas.microsoft.com/office/drawing/2014/main" id="{ED7548A0-063F-4F6A-BDED-3ED9126244C8}"/>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Freeform 90">
                <a:extLst>
                  <a:ext uri="{FF2B5EF4-FFF2-40B4-BE49-F238E27FC236}">
                    <a16:creationId xmlns:a16="http://schemas.microsoft.com/office/drawing/2014/main" id="{FFC5318F-A4CB-4578-A8DA-E93D9AE1E317}"/>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91">
                <a:extLst>
                  <a:ext uri="{FF2B5EF4-FFF2-40B4-BE49-F238E27FC236}">
                    <a16:creationId xmlns:a16="http://schemas.microsoft.com/office/drawing/2014/main" id="{4EB85602-3780-4B31-98F6-D42DEC2CE299}"/>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2">
                <a:extLst>
                  <a:ext uri="{FF2B5EF4-FFF2-40B4-BE49-F238E27FC236}">
                    <a16:creationId xmlns:a16="http://schemas.microsoft.com/office/drawing/2014/main" id="{69406F2F-4DC2-440C-BA3E-F98A9FE7525F}"/>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93">
                <a:extLst>
                  <a:ext uri="{FF2B5EF4-FFF2-40B4-BE49-F238E27FC236}">
                    <a16:creationId xmlns:a16="http://schemas.microsoft.com/office/drawing/2014/main" id="{0CC79343-5C75-4F70-A686-8DFA87DFBD13}"/>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Freeform 94">
                <a:extLst>
                  <a:ext uri="{FF2B5EF4-FFF2-40B4-BE49-F238E27FC236}">
                    <a16:creationId xmlns:a16="http://schemas.microsoft.com/office/drawing/2014/main" id="{34243E07-FB6F-4022-B6AC-E8F445C863E3}"/>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Freeform 95">
                <a:extLst>
                  <a:ext uri="{FF2B5EF4-FFF2-40B4-BE49-F238E27FC236}">
                    <a16:creationId xmlns:a16="http://schemas.microsoft.com/office/drawing/2014/main" id="{84B92DCB-8B49-48E6-A810-574BA6F1E88E}"/>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96">
                <a:extLst>
                  <a:ext uri="{FF2B5EF4-FFF2-40B4-BE49-F238E27FC236}">
                    <a16:creationId xmlns:a16="http://schemas.microsoft.com/office/drawing/2014/main" id="{E1C7BFF0-5A18-49E0-9AF3-8D5CD0A6E229}"/>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7">
                <a:extLst>
                  <a:ext uri="{FF2B5EF4-FFF2-40B4-BE49-F238E27FC236}">
                    <a16:creationId xmlns:a16="http://schemas.microsoft.com/office/drawing/2014/main" id="{F1285EC4-6950-414D-8AA7-7A4C03ED4B24}"/>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8">
                <a:extLst>
                  <a:ext uri="{FF2B5EF4-FFF2-40B4-BE49-F238E27FC236}">
                    <a16:creationId xmlns:a16="http://schemas.microsoft.com/office/drawing/2014/main" id="{1F82C94E-3AC0-401A-B5CC-55FE1893D1D1}"/>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9">
                <a:extLst>
                  <a:ext uri="{FF2B5EF4-FFF2-40B4-BE49-F238E27FC236}">
                    <a16:creationId xmlns:a16="http://schemas.microsoft.com/office/drawing/2014/main" id="{3A3E7ECC-5762-456E-9FE4-AE1D2CED5544}"/>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100">
                <a:extLst>
                  <a:ext uri="{FF2B5EF4-FFF2-40B4-BE49-F238E27FC236}">
                    <a16:creationId xmlns:a16="http://schemas.microsoft.com/office/drawing/2014/main" id="{D82AA94E-F4D9-4E99-A9CC-232B19E27159}"/>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Tree>
    <p:extLst>
      <p:ext uri="{BB962C8B-B14F-4D97-AF65-F5344CB8AC3E}">
        <p14:creationId xmlns:p14="http://schemas.microsoft.com/office/powerpoint/2010/main" val="405940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0F3B865-8A35-C543-BF4F-F5900A9161EE}"/>
              </a:ext>
            </a:extLst>
          </p:cNvPr>
          <p:cNvSpPr/>
          <p:nvPr/>
        </p:nvSpPr>
        <p:spPr>
          <a:xfrm>
            <a:off x="1427148" y="2229377"/>
            <a:ext cx="3079830" cy="3079830"/>
          </a:xfrm>
          <a:prstGeom prst="ellipse">
            <a:avLst/>
          </a:prstGeom>
          <a:solidFill>
            <a:schemeClr val="bg1"/>
          </a:solidFill>
          <a:ln w="254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n 14">
            <a:extLst>
              <a:ext uri="{FF2B5EF4-FFF2-40B4-BE49-F238E27FC236}">
                <a16:creationId xmlns:a16="http://schemas.microsoft.com/office/drawing/2014/main" id="{0407DC08-657F-D44E-9A76-59DA04D93A8E}"/>
              </a:ext>
            </a:extLst>
          </p:cNvPr>
          <p:cNvSpPr/>
          <p:nvPr/>
        </p:nvSpPr>
        <p:spPr>
          <a:xfrm>
            <a:off x="2397306" y="3129758"/>
            <a:ext cx="1139514" cy="1290236"/>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29">
            <a:extLst>
              <a:ext uri="{FF2B5EF4-FFF2-40B4-BE49-F238E27FC236}">
                <a16:creationId xmlns:a16="http://schemas.microsoft.com/office/drawing/2014/main" id="{C57E3D5D-8091-4883-B0EB-B0D3DBA2B40A}"/>
              </a:ext>
            </a:extLst>
          </p:cNvPr>
          <p:cNvSpPr>
            <a:spLocks noGrp="1"/>
          </p:cNvSpPr>
          <p:nvPr>
            <p:ph type="body" sz="quarter" idx="11"/>
          </p:nvPr>
        </p:nvSpPr>
        <p:spPr>
          <a:xfrm>
            <a:off x="6426200" y="2133434"/>
            <a:ext cx="5397500" cy="4399541"/>
          </a:xfrm>
        </p:spPr>
        <p:txBody>
          <a:bodyPr>
            <a:normAutofit/>
          </a:bodyPr>
          <a:lstStyle/>
          <a:p>
            <a:pPr>
              <a:spcBef>
                <a:spcPts val="2800"/>
              </a:spcBef>
            </a:pPr>
            <a:r>
              <a:rPr lang="en-US" sz="2000" dirty="0"/>
              <a:t>Structured and semi-structured data </a:t>
            </a:r>
            <a:br>
              <a:rPr lang="en-US" sz="2000" dirty="0"/>
            </a:br>
            <a:r>
              <a:rPr lang="en-US" sz="2000" dirty="0"/>
              <a:t>(JSON, XML, Avro)</a:t>
            </a:r>
          </a:p>
          <a:p>
            <a:pPr>
              <a:spcBef>
                <a:spcPts val="2800"/>
              </a:spcBef>
            </a:pPr>
            <a:r>
              <a:rPr lang="en-US" sz="2000" dirty="0"/>
              <a:t>Centralized storage of data, accessible </a:t>
            </a:r>
            <a:br>
              <a:rPr lang="en-US" sz="2000" dirty="0"/>
            </a:br>
            <a:r>
              <a:rPr lang="en-US" sz="2000" dirty="0"/>
              <a:t>by any user and application</a:t>
            </a:r>
          </a:p>
          <a:p>
            <a:pPr>
              <a:spcBef>
                <a:spcPts val="2800"/>
              </a:spcBef>
            </a:pPr>
            <a:r>
              <a:rPr lang="en-US" sz="2000" dirty="0"/>
              <a:t>Multi-petabyte scale</a:t>
            </a:r>
          </a:p>
        </p:txBody>
      </p:sp>
      <p:sp>
        <p:nvSpPr>
          <p:cNvPr id="7" name="Slide Number Placeholder 5">
            <a:extLst>
              <a:ext uri="{FF2B5EF4-FFF2-40B4-BE49-F238E27FC236}">
                <a16:creationId xmlns:a16="http://schemas.microsoft.com/office/drawing/2014/main" id="{7C60A46A-267E-47D7-A48A-04165C4C5185}"/>
              </a:ext>
            </a:extLst>
          </p:cNvPr>
          <p:cNvSpPr>
            <a:spLocks noGrp="1"/>
          </p:cNvSpPr>
          <p:nvPr>
            <p:ph type="sldNum" sz="quarter" idx="4"/>
          </p:nvPr>
        </p:nvSpPr>
        <p:spPr/>
        <p:txBody>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solidFill>
                  <a:schemeClr val="bg1"/>
                </a:solidFill>
              </a:rPr>
              <a:pPr/>
              <a:t>28</a:t>
            </a:fld>
            <a:endParaRPr lang="en-US" dirty="0">
              <a:solidFill>
                <a:schemeClr val="bg1"/>
              </a:solidFill>
            </a:endParaRPr>
          </a:p>
        </p:txBody>
      </p:sp>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p:txBody>
          <a:bodyPr/>
          <a:lstStyle/>
          <a:p>
            <a:r>
              <a:rPr lang="en-US" dirty="0"/>
              <a:t>All of your data</a:t>
            </a:r>
          </a:p>
        </p:txBody>
      </p:sp>
      <p:grpSp>
        <p:nvGrpSpPr>
          <p:cNvPr id="5" name="Group 4">
            <a:extLst>
              <a:ext uri="{FF2B5EF4-FFF2-40B4-BE49-F238E27FC236}">
                <a16:creationId xmlns:a16="http://schemas.microsoft.com/office/drawing/2014/main" id="{72CB5242-C820-CC47-BFA9-07C979153C93}"/>
              </a:ext>
            </a:extLst>
          </p:cNvPr>
          <p:cNvGrpSpPr/>
          <p:nvPr/>
        </p:nvGrpSpPr>
        <p:grpSpPr>
          <a:xfrm>
            <a:off x="6511895" y="2895167"/>
            <a:ext cx="4802737" cy="907821"/>
            <a:chOff x="6511895" y="2265902"/>
            <a:chExt cx="4025069" cy="907821"/>
          </a:xfrm>
        </p:grpSpPr>
        <p:cxnSp>
          <p:nvCxnSpPr>
            <p:cNvPr id="4" name="Straight Connector 3">
              <a:extLst>
                <a:ext uri="{FF2B5EF4-FFF2-40B4-BE49-F238E27FC236}">
                  <a16:creationId xmlns:a16="http://schemas.microsoft.com/office/drawing/2014/main" id="{2A3D7BCE-5F9F-6741-9E26-A10A51AD0ED1}"/>
                </a:ext>
              </a:extLst>
            </p:cNvPr>
            <p:cNvCxnSpPr/>
            <p:nvPr/>
          </p:nvCxnSpPr>
          <p:spPr>
            <a:xfrm>
              <a:off x="6511895" y="2265902"/>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3ED8F25-85DB-5A46-8C4E-AD7D1502D2F6}"/>
                </a:ext>
              </a:extLst>
            </p:cNvPr>
            <p:cNvCxnSpPr/>
            <p:nvPr/>
          </p:nvCxnSpPr>
          <p:spPr>
            <a:xfrm>
              <a:off x="6511895" y="3173723"/>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64B715E0-F084-354D-84BE-B3CE91E945E6}"/>
              </a:ext>
            </a:extLst>
          </p:cNvPr>
          <p:cNvSpPr/>
          <p:nvPr/>
        </p:nvSpPr>
        <p:spPr>
          <a:xfrm>
            <a:off x="2611464" y="1922955"/>
            <a:ext cx="697424" cy="697424"/>
          </a:xfrm>
          <a:prstGeom prst="ellipse">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19C127F-C20B-0F42-91A0-12B3C82EB0F2}"/>
              </a:ext>
            </a:extLst>
          </p:cNvPr>
          <p:cNvSpPr/>
          <p:nvPr/>
        </p:nvSpPr>
        <p:spPr>
          <a:xfrm>
            <a:off x="2611464" y="4918205"/>
            <a:ext cx="697424" cy="697424"/>
          </a:xfrm>
          <a:prstGeom prst="ellipse">
            <a:avLst/>
          </a:prstGeom>
          <a:solidFill>
            <a:schemeClr val="accent2"/>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F61CE11-3CE4-C642-BE56-6B0D464431B8}"/>
              </a:ext>
            </a:extLst>
          </p:cNvPr>
          <p:cNvSpPr/>
          <p:nvPr/>
        </p:nvSpPr>
        <p:spPr>
          <a:xfrm>
            <a:off x="3955600" y="4154712"/>
            <a:ext cx="697424" cy="69742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0659B12-2824-EB42-A994-A8497CF9E7E2}"/>
              </a:ext>
            </a:extLst>
          </p:cNvPr>
          <p:cNvSpPr/>
          <p:nvPr/>
        </p:nvSpPr>
        <p:spPr>
          <a:xfrm>
            <a:off x="1289891" y="4154712"/>
            <a:ext cx="697424" cy="697424"/>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32F8FE8-211A-A845-94B3-8D454B78B0B9}"/>
              </a:ext>
            </a:extLst>
          </p:cNvPr>
          <p:cNvSpPr/>
          <p:nvPr/>
        </p:nvSpPr>
        <p:spPr>
          <a:xfrm>
            <a:off x="3955600" y="2651377"/>
            <a:ext cx="697424" cy="697424"/>
          </a:xfrm>
          <a:prstGeom prst="ellipse">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685646B-D3CC-9349-B259-69A4434BBFF4}"/>
              </a:ext>
            </a:extLst>
          </p:cNvPr>
          <p:cNvSpPr/>
          <p:nvPr/>
        </p:nvSpPr>
        <p:spPr>
          <a:xfrm>
            <a:off x="1289891" y="2651377"/>
            <a:ext cx="697424" cy="697424"/>
          </a:xfrm>
          <a:prstGeom prst="ellipse">
            <a:avLst/>
          </a:prstGeom>
          <a:solidFill>
            <a:schemeClr val="accent6"/>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D21A8D89-A0E0-A548-9C9A-8769E38563E5}"/>
              </a:ext>
            </a:extLst>
          </p:cNvPr>
          <p:cNvGrpSpPr>
            <a:grpSpLocks noChangeAspect="1"/>
          </p:cNvGrpSpPr>
          <p:nvPr/>
        </p:nvGrpSpPr>
        <p:grpSpPr>
          <a:xfrm>
            <a:off x="1430116" y="4341515"/>
            <a:ext cx="412806" cy="323818"/>
            <a:chOff x="5276849" y="1450974"/>
            <a:chExt cx="530226" cy="415925"/>
          </a:xfrm>
          <a:solidFill>
            <a:schemeClr val="bg1"/>
          </a:solidFill>
        </p:grpSpPr>
        <p:sp>
          <p:nvSpPr>
            <p:cNvPr id="80" name="Freeform 41">
              <a:extLst>
                <a:ext uri="{FF2B5EF4-FFF2-40B4-BE49-F238E27FC236}">
                  <a16:creationId xmlns:a16="http://schemas.microsoft.com/office/drawing/2014/main" id="{C4F0DE85-75F9-9144-889B-E2907A484690}"/>
                </a:ext>
              </a:extLst>
            </p:cNvPr>
            <p:cNvSpPr>
              <a:spLocks/>
            </p:cNvSpPr>
            <p:nvPr/>
          </p:nvSpPr>
          <p:spPr bwMode="auto">
            <a:xfrm>
              <a:off x="5276849" y="1450974"/>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 name="Line 42">
              <a:extLst>
                <a:ext uri="{FF2B5EF4-FFF2-40B4-BE49-F238E27FC236}">
                  <a16:creationId xmlns:a16="http://schemas.microsoft.com/office/drawing/2014/main" id="{68937DE7-59B2-264A-A5BB-66141E9CD61D}"/>
                </a:ext>
              </a:extLst>
            </p:cNvPr>
            <p:cNvSpPr>
              <a:spLocks noChangeShapeType="1"/>
            </p:cNvSpPr>
            <p:nvPr/>
          </p:nvSpPr>
          <p:spPr bwMode="auto">
            <a:xfrm>
              <a:off x="5276850" y="1566863"/>
              <a:ext cx="530225" cy="0"/>
            </a:xfrm>
            <a:prstGeom prst="line">
              <a:avLst/>
            </a:prstGeom>
            <a:grpFill/>
            <a:ln w="25400" cap="rnd">
              <a:solidFill>
                <a:schemeClr val="bg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2" name="Oval 43">
              <a:extLst>
                <a:ext uri="{FF2B5EF4-FFF2-40B4-BE49-F238E27FC236}">
                  <a16:creationId xmlns:a16="http://schemas.microsoft.com/office/drawing/2014/main" id="{750D8523-F0AC-3941-B11F-D1AE5D2395D7}"/>
                </a:ext>
              </a:extLst>
            </p:cNvPr>
            <p:cNvSpPr>
              <a:spLocks noChangeArrowheads="1"/>
            </p:cNvSpPr>
            <p:nvPr/>
          </p:nvSpPr>
          <p:spPr bwMode="auto">
            <a:xfrm>
              <a:off x="5346700" y="1497013"/>
              <a:ext cx="22225"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3" name="Oval 44">
              <a:extLst>
                <a:ext uri="{FF2B5EF4-FFF2-40B4-BE49-F238E27FC236}">
                  <a16:creationId xmlns:a16="http://schemas.microsoft.com/office/drawing/2014/main" id="{A39A4075-ECF8-D149-B2E6-40F5D2975587}"/>
                </a:ext>
              </a:extLst>
            </p:cNvPr>
            <p:cNvSpPr>
              <a:spLocks noChangeArrowheads="1"/>
            </p:cNvSpPr>
            <p:nvPr/>
          </p:nvSpPr>
          <p:spPr bwMode="auto">
            <a:xfrm>
              <a:off x="5416550" y="1497013"/>
              <a:ext cx="22225"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4" name="Oval 45">
              <a:extLst>
                <a:ext uri="{FF2B5EF4-FFF2-40B4-BE49-F238E27FC236}">
                  <a16:creationId xmlns:a16="http://schemas.microsoft.com/office/drawing/2014/main" id="{BA488D24-C20F-9449-95E9-5CE0ED147DCB}"/>
                </a:ext>
              </a:extLst>
            </p:cNvPr>
            <p:cNvSpPr>
              <a:spLocks noChangeArrowheads="1"/>
            </p:cNvSpPr>
            <p:nvPr/>
          </p:nvSpPr>
          <p:spPr bwMode="auto">
            <a:xfrm>
              <a:off x="5484812" y="1497013"/>
              <a:ext cx="23813"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5" name="Rectangle 46">
              <a:extLst>
                <a:ext uri="{FF2B5EF4-FFF2-40B4-BE49-F238E27FC236}">
                  <a16:creationId xmlns:a16="http://schemas.microsoft.com/office/drawing/2014/main" id="{B86AE903-1DE4-B64A-AAD8-5E92EC332753}"/>
                </a:ext>
              </a:extLst>
            </p:cNvPr>
            <p:cNvSpPr>
              <a:spLocks noChangeArrowheads="1"/>
            </p:cNvSpPr>
            <p:nvPr/>
          </p:nvSpPr>
          <p:spPr bwMode="auto">
            <a:xfrm>
              <a:off x="5368925" y="1636713"/>
              <a:ext cx="69850" cy="68263"/>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6" name="Rectangle 47">
              <a:extLst>
                <a:ext uri="{FF2B5EF4-FFF2-40B4-BE49-F238E27FC236}">
                  <a16:creationId xmlns:a16="http://schemas.microsoft.com/office/drawing/2014/main" id="{48F3F86A-2C72-8445-A25A-D3C9C1CFC434}"/>
                </a:ext>
              </a:extLst>
            </p:cNvPr>
            <p:cNvSpPr>
              <a:spLocks noChangeArrowheads="1"/>
            </p:cNvSpPr>
            <p:nvPr/>
          </p:nvSpPr>
          <p:spPr bwMode="auto">
            <a:xfrm>
              <a:off x="5368925" y="1751013"/>
              <a:ext cx="69850" cy="69850"/>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7" name="Rectangle 48">
              <a:extLst>
                <a:ext uri="{FF2B5EF4-FFF2-40B4-BE49-F238E27FC236}">
                  <a16:creationId xmlns:a16="http://schemas.microsoft.com/office/drawing/2014/main" id="{1C201D5E-C905-D443-953A-63280C198D4F}"/>
                </a:ext>
              </a:extLst>
            </p:cNvPr>
            <p:cNvSpPr>
              <a:spLocks noChangeArrowheads="1"/>
            </p:cNvSpPr>
            <p:nvPr/>
          </p:nvSpPr>
          <p:spPr bwMode="auto">
            <a:xfrm>
              <a:off x="5508625" y="1636713"/>
              <a:ext cx="68263" cy="68263"/>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8" name="Rectangle 49">
              <a:extLst>
                <a:ext uri="{FF2B5EF4-FFF2-40B4-BE49-F238E27FC236}">
                  <a16:creationId xmlns:a16="http://schemas.microsoft.com/office/drawing/2014/main" id="{1F45AD36-34D6-C546-91DD-5B589B9ECB66}"/>
                </a:ext>
              </a:extLst>
            </p:cNvPr>
            <p:cNvSpPr>
              <a:spLocks noChangeArrowheads="1"/>
            </p:cNvSpPr>
            <p:nvPr/>
          </p:nvSpPr>
          <p:spPr bwMode="auto">
            <a:xfrm>
              <a:off x="5508625" y="1751013"/>
              <a:ext cx="68263" cy="69850"/>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9" name="Rectangle 50">
              <a:extLst>
                <a:ext uri="{FF2B5EF4-FFF2-40B4-BE49-F238E27FC236}">
                  <a16:creationId xmlns:a16="http://schemas.microsoft.com/office/drawing/2014/main" id="{454C8A22-AAB0-B640-AA8E-28595AAE8BB9}"/>
                </a:ext>
              </a:extLst>
            </p:cNvPr>
            <p:cNvSpPr>
              <a:spLocks noChangeArrowheads="1"/>
            </p:cNvSpPr>
            <p:nvPr/>
          </p:nvSpPr>
          <p:spPr bwMode="auto">
            <a:xfrm>
              <a:off x="5646737" y="1636713"/>
              <a:ext cx="68263" cy="68263"/>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0" name="Rectangle 51">
              <a:extLst>
                <a:ext uri="{FF2B5EF4-FFF2-40B4-BE49-F238E27FC236}">
                  <a16:creationId xmlns:a16="http://schemas.microsoft.com/office/drawing/2014/main" id="{5B4FF987-E014-BB4D-8827-4FF2DEA369E4}"/>
                </a:ext>
              </a:extLst>
            </p:cNvPr>
            <p:cNvSpPr>
              <a:spLocks noChangeArrowheads="1"/>
            </p:cNvSpPr>
            <p:nvPr/>
          </p:nvSpPr>
          <p:spPr bwMode="auto">
            <a:xfrm>
              <a:off x="5646737" y="1751013"/>
              <a:ext cx="68263" cy="69850"/>
            </a:xfrm>
            <a:prstGeom prst="rect">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91" name="Group 90">
            <a:extLst>
              <a:ext uri="{FF2B5EF4-FFF2-40B4-BE49-F238E27FC236}">
                <a16:creationId xmlns:a16="http://schemas.microsoft.com/office/drawing/2014/main" id="{E96BC259-BF6F-134B-BACE-777F868A7BBA}"/>
              </a:ext>
            </a:extLst>
          </p:cNvPr>
          <p:cNvGrpSpPr/>
          <p:nvPr/>
        </p:nvGrpSpPr>
        <p:grpSpPr>
          <a:xfrm>
            <a:off x="2828446" y="5060197"/>
            <a:ext cx="254930" cy="413440"/>
            <a:chOff x="1971817" y="3448050"/>
            <a:chExt cx="275608" cy="446976"/>
          </a:xfrm>
        </p:grpSpPr>
        <p:grpSp>
          <p:nvGrpSpPr>
            <p:cNvPr id="92" name="Group 91">
              <a:extLst>
                <a:ext uri="{FF2B5EF4-FFF2-40B4-BE49-F238E27FC236}">
                  <a16:creationId xmlns:a16="http://schemas.microsoft.com/office/drawing/2014/main" id="{A3D7D75C-3227-4843-B145-F5EB170B4F2A}"/>
                </a:ext>
              </a:extLst>
            </p:cNvPr>
            <p:cNvGrpSpPr/>
            <p:nvPr/>
          </p:nvGrpSpPr>
          <p:grpSpPr>
            <a:xfrm>
              <a:off x="1971817" y="3448050"/>
              <a:ext cx="275608" cy="446976"/>
              <a:chOff x="7778892" y="3279656"/>
              <a:chExt cx="152345" cy="247070"/>
            </a:xfrm>
          </p:grpSpPr>
          <p:sp>
            <p:nvSpPr>
              <p:cNvPr id="94" name="Freeform 33">
                <a:extLst>
                  <a:ext uri="{FF2B5EF4-FFF2-40B4-BE49-F238E27FC236}">
                    <a16:creationId xmlns:a16="http://schemas.microsoft.com/office/drawing/2014/main" id="{E0D6F78F-641D-664A-9BC4-13A7ECEDAC0A}"/>
                  </a:ext>
                </a:extLst>
              </p:cNvPr>
              <p:cNvSpPr>
                <a:spLocks/>
              </p:cNvSpPr>
              <p:nvPr/>
            </p:nvSpPr>
            <p:spPr bwMode="auto">
              <a:xfrm>
                <a:off x="7778892" y="3279656"/>
                <a:ext cx="152345" cy="247070"/>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34">
                <a:extLst>
                  <a:ext uri="{FF2B5EF4-FFF2-40B4-BE49-F238E27FC236}">
                    <a16:creationId xmlns:a16="http://schemas.microsoft.com/office/drawing/2014/main" id="{A0D1BFB0-DFF9-B848-BFA5-3A2C345996EA}"/>
                  </a:ext>
                </a:extLst>
              </p:cNvPr>
              <p:cNvSpPr>
                <a:spLocks/>
              </p:cNvSpPr>
              <p:nvPr/>
            </p:nvSpPr>
            <p:spPr bwMode="auto">
              <a:xfrm>
                <a:off x="7803384" y="3302471"/>
                <a:ext cx="101790" cy="177256"/>
              </a:xfrm>
              <a:custGeom>
                <a:avLst/>
                <a:gdLst>
                  <a:gd name="T0" fmla="*/ 156 w 174"/>
                  <a:gd name="T1" fmla="*/ 329 h 329"/>
                  <a:gd name="T2" fmla="*/ 18 w 174"/>
                  <a:gd name="T3" fmla="*/ 329 h 329"/>
                  <a:gd name="T4" fmla="*/ 0 w 174"/>
                  <a:gd name="T5" fmla="*/ 309 h 329"/>
                  <a:gd name="T6" fmla="*/ 0 w 174"/>
                  <a:gd name="T7" fmla="*/ 23 h 329"/>
                  <a:gd name="T8" fmla="*/ 5 w 174"/>
                  <a:gd name="T9" fmla="*/ 9 h 329"/>
                  <a:gd name="T10" fmla="*/ 25 w 174"/>
                  <a:gd name="T11" fmla="*/ 0 h 329"/>
                  <a:gd name="T12" fmla="*/ 148 w 174"/>
                  <a:gd name="T13" fmla="*/ 0 h 329"/>
                  <a:gd name="T14" fmla="*/ 169 w 174"/>
                  <a:gd name="T15" fmla="*/ 9 h 329"/>
                  <a:gd name="T16" fmla="*/ 174 w 174"/>
                  <a:gd name="T17" fmla="*/ 23 h 329"/>
                  <a:gd name="T18" fmla="*/ 174 w 174"/>
                  <a:gd name="T19" fmla="*/ 309 h 329"/>
                  <a:gd name="T20" fmla="*/ 156 w 174"/>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329">
                    <a:moveTo>
                      <a:pt x="156" y="329"/>
                    </a:moveTo>
                    <a:cubicBezTo>
                      <a:pt x="18" y="329"/>
                      <a:pt x="18" y="329"/>
                      <a:pt x="18" y="329"/>
                    </a:cubicBezTo>
                    <a:cubicBezTo>
                      <a:pt x="8" y="329"/>
                      <a:pt x="0" y="320"/>
                      <a:pt x="0" y="309"/>
                    </a:cubicBezTo>
                    <a:cubicBezTo>
                      <a:pt x="0" y="23"/>
                      <a:pt x="0" y="23"/>
                      <a:pt x="0" y="23"/>
                    </a:cubicBezTo>
                    <a:cubicBezTo>
                      <a:pt x="0" y="18"/>
                      <a:pt x="2" y="13"/>
                      <a:pt x="5" y="9"/>
                    </a:cubicBezTo>
                    <a:cubicBezTo>
                      <a:pt x="10" y="3"/>
                      <a:pt x="18" y="0"/>
                      <a:pt x="25" y="0"/>
                    </a:cubicBezTo>
                    <a:cubicBezTo>
                      <a:pt x="148" y="0"/>
                      <a:pt x="148" y="0"/>
                      <a:pt x="148" y="0"/>
                    </a:cubicBezTo>
                    <a:cubicBezTo>
                      <a:pt x="156" y="0"/>
                      <a:pt x="164" y="3"/>
                      <a:pt x="169" y="9"/>
                    </a:cubicBezTo>
                    <a:cubicBezTo>
                      <a:pt x="172" y="13"/>
                      <a:pt x="174" y="18"/>
                      <a:pt x="174" y="23"/>
                    </a:cubicBezTo>
                    <a:cubicBezTo>
                      <a:pt x="174" y="309"/>
                      <a:pt x="174" y="309"/>
                      <a:pt x="174" y="309"/>
                    </a:cubicBezTo>
                    <a:cubicBezTo>
                      <a:pt x="174" y="320"/>
                      <a:pt x="166" y="329"/>
                      <a:pt x="156" y="329"/>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93" name="Straight Connector 92">
              <a:extLst>
                <a:ext uri="{FF2B5EF4-FFF2-40B4-BE49-F238E27FC236}">
                  <a16:creationId xmlns:a16="http://schemas.microsoft.com/office/drawing/2014/main" id="{DA69B591-46C5-2142-848E-78D6C3432536}"/>
                </a:ext>
              </a:extLst>
            </p:cNvPr>
            <p:cNvCxnSpPr>
              <a:cxnSpLocks/>
            </p:cNvCxnSpPr>
            <p:nvPr/>
          </p:nvCxnSpPr>
          <p:spPr>
            <a:xfrm>
              <a:off x="2077241" y="3853656"/>
              <a:ext cx="65881"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B64B28ED-993B-4E41-83CF-946E09B027EF}"/>
              </a:ext>
            </a:extLst>
          </p:cNvPr>
          <p:cNvGrpSpPr/>
          <p:nvPr/>
        </p:nvGrpSpPr>
        <p:grpSpPr>
          <a:xfrm>
            <a:off x="4089877" y="2826414"/>
            <a:ext cx="435628" cy="341718"/>
            <a:chOff x="2421943" y="3292696"/>
            <a:chExt cx="295929" cy="232136"/>
          </a:xfrm>
        </p:grpSpPr>
        <p:sp>
          <p:nvSpPr>
            <p:cNvPr id="98" name="Freeform 346">
              <a:extLst>
                <a:ext uri="{FF2B5EF4-FFF2-40B4-BE49-F238E27FC236}">
                  <a16:creationId xmlns:a16="http://schemas.microsoft.com/office/drawing/2014/main" id="{D2AC96D6-235D-014D-8918-B96ADF54667B}"/>
                </a:ext>
              </a:extLst>
            </p:cNvPr>
            <p:cNvSpPr>
              <a:spLocks/>
            </p:cNvSpPr>
            <p:nvPr/>
          </p:nvSpPr>
          <p:spPr bwMode="auto">
            <a:xfrm>
              <a:off x="2421943" y="3292696"/>
              <a:ext cx="295929" cy="232136"/>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Line 347">
              <a:extLst>
                <a:ext uri="{FF2B5EF4-FFF2-40B4-BE49-F238E27FC236}">
                  <a16:creationId xmlns:a16="http://schemas.microsoft.com/office/drawing/2014/main" id="{AE60F716-D2A6-B745-86F1-EC5AB50EC405}"/>
                </a:ext>
              </a:extLst>
            </p:cNvPr>
            <p:cNvSpPr>
              <a:spLocks noChangeShapeType="1"/>
            </p:cNvSpPr>
            <p:nvPr/>
          </p:nvSpPr>
          <p:spPr bwMode="auto">
            <a:xfrm>
              <a:off x="2421943" y="3357375"/>
              <a:ext cx="295929" cy="0"/>
            </a:xfrm>
            <a:prstGeom prst="lin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Oval 348">
              <a:extLst>
                <a:ext uri="{FF2B5EF4-FFF2-40B4-BE49-F238E27FC236}">
                  <a16:creationId xmlns:a16="http://schemas.microsoft.com/office/drawing/2014/main" id="{5CD14B3A-AF90-3648-8D5E-9C5D8C751486}"/>
                </a:ext>
              </a:extLst>
            </p:cNvPr>
            <p:cNvSpPr>
              <a:spLocks noChangeArrowheads="1"/>
            </p:cNvSpPr>
            <p:nvPr/>
          </p:nvSpPr>
          <p:spPr bwMode="auto">
            <a:xfrm>
              <a:off x="2460928" y="3318391"/>
              <a:ext cx="12404"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Oval 349">
              <a:extLst>
                <a:ext uri="{FF2B5EF4-FFF2-40B4-BE49-F238E27FC236}">
                  <a16:creationId xmlns:a16="http://schemas.microsoft.com/office/drawing/2014/main" id="{1AA83615-22B1-F242-A64C-EDF466C3E7BF}"/>
                </a:ext>
              </a:extLst>
            </p:cNvPr>
            <p:cNvSpPr>
              <a:spLocks noChangeArrowheads="1"/>
            </p:cNvSpPr>
            <p:nvPr/>
          </p:nvSpPr>
          <p:spPr bwMode="auto">
            <a:xfrm>
              <a:off x="2499027"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Oval 350">
              <a:extLst>
                <a:ext uri="{FF2B5EF4-FFF2-40B4-BE49-F238E27FC236}">
                  <a16:creationId xmlns:a16="http://schemas.microsoft.com/office/drawing/2014/main" id="{95E4B321-B951-EF40-B2F3-00EE0A04FF42}"/>
                </a:ext>
              </a:extLst>
            </p:cNvPr>
            <p:cNvSpPr>
              <a:spLocks noChangeArrowheads="1"/>
            </p:cNvSpPr>
            <p:nvPr/>
          </p:nvSpPr>
          <p:spPr bwMode="auto">
            <a:xfrm>
              <a:off x="2538011"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103" name="Freeform 5">
            <a:extLst>
              <a:ext uri="{FF2B5EF4-FFF2-40B4-BE49-F238E27FC236}">
                <a16:creationId xmlns:a16="http://schemas.microsoft.com/office/drawing/2014/main" id="{65C310DE-6952-DE4A-A6EA-E9BD51D3D059}"/>
              </a:ext>
            </a:extLst>
          </p:cNvPr>
          <p:cNvSpPr>
            <a:spLocks/>
          </p:cNvSpPr>
          <p:nvPr/>
        </p:nvSpPr>
        <p:spPr bwMode="auto">
          <a:xfrm>
            <a:off x="4210383" y="2983832"/>
            <a:ext cx="194617" cy="119221"/>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TextBox 25">
            <a:extLst>
              <a:ext uri="{FF2B5EF4-FFF2-40B4-BE49-F238E27FC236}">
                <a16:creationId xmlns:a16="http://schemas.microsoft.com/office/drawing/2014/main" id="{CB867D3F-8F23-4841-AC04-5C00FF0F6404}"/>
              </a:ext>
            </a:extLst>
          </p:cNvPr>
          <p:cNvSpPr txBox="1"/>
          <p:nvPr/>
        </p:nvSpPr>
        <p:spPr>
          <a:xfrm>
            <a:off x="2767913" y="1581231"/>
            <a:ext cx="442750" cy="307777"/>
          </a:xfrm>
          <a:prstGeom prst="rect">
            <a:avLst/>
          </a:prstGeom>
          <a:noFill/>
        </p:spPr>
        <p:txBody>
          <a:bodyPr wrap="none" rtlCol="0">
            <a:spAutoFit/>
          </a:bodyPr>
          <a:lstStyle/>
          <a:p>
            <a:r>
              <a:rPr lang="en-US" sz="1400" dirty="0">
                <a:solidFill>
                  <a:schemeClr val="tx1">
                    <a:lumMod val="75000"/>
                    <a:lumOff val="25000"/>
                  </a:schemeClr>
                </a:solidFill>
              </a:rPr>
              <a:t>IoT</a:t>
            </a:r>
          </a:p>
        </p:txBody>
      </p:sp>
      <p:sp>
        <p:nvSpPr>
          <p:cNvPr id="104" name="TextBox 103">
            <a:extLst>
              <a:ext uri="{FF2B5EF4-FFF2-40B4-BE49-F238E27FC236}">
                <a16:creationId xmlns:a16="http://schemas.microsoft.com/office/drawing/2014/main" id="{FCAE9F6D-028C-CD49-B163-88D2AD15227E}"/>
              </a:ext>
            </a:extLst>
          </p:cNvPr>
          <p:cNvSpPr txBox="1"/>
          <p:nvPr/>
        </p:nvSpPr>
        <p:spPr>
          <a:xfrm>
            <a:off x="2611036" y="5657285"/>
            <a:ext cx="712054" cy="307777"/>
          </a:xfrm>
          <a:prstGeom prst="rect">
            <a:avLst/>
          </a:prstGeom>
          <a:noFill/>
        </p:spPr>
        <p:txBody>
          <a:bodyPr wrap="none" rtlCol="0">
            <a:spAutoFit/>
          </a:bodyPr>
          <a:lstStyle/>
          <a:p>
            <a:r>
              <a:rPr lang="en-US" sz="1400" dirty="0">
                <a:solidFill>
                  <a:schemeClr val="tx1">
                    <a:lumMod val="75000"/>
                    <a:lumOff val="25000"/>
                  </a:schemeClr>
                </a:solidFill>
              </a:rPr>
              <a:t>Mobile</a:t>
            </a:r>
          </a:p>
        </p:txBody>
      </p:sp>
      <p:sp>
        <p:nvSpPr>
          <p:cNvPr id="105" name="TextBox 104">
            <a:extLst>
              <a:ext uri="{FF2B5EF4-FFF2-40B4-BE49-F238E27FC236}">
                <a16:creationId xmlns:a16="http://schemas.microsoft.com/office/drawing/2014/main" id="{606A5A6F-EB09-4F40-971D-E65AF7C9B81E}"/>
              </a:ext>
            </a:extLst>
          </p:cNvPr>
          <p:cNvSpPr txBox="1"/>
          <p:nvPr/>
        </p:nvSpPr>
        <p:spPr>
          <a:xfrm>
            <a:off x="4656813" y="4378675"/>
            <a:ext cx="979755" cy="307777"/>
          </a:xfrm>
          <a:prstGeom prst="rect">
            <a:avLst/>
          </a:prstGeom>
          <a:noFill/>
        </p:spPr>
        <p:txBody>
          <a:bodyPr wrap="none" rtlCol="0">
            <a:spAutoFit/>
          </a:bodyPr>
          <a:lstStyle/>
          <a:p>
            <a:r>
              <a:rPr lang="en-US" sz="1400" dirty="0">
                <a:solidFill>
                  <a:schemeClr val="tx1">
                    <a:lumMod val="75000"/>
                    <a:lumOff val="25000"/>
                  </a:schemeClr>
                </a:solidFill>
              </a:rPr>
              <a:t>Corporate</a:t>
            </a:r>
          </a:p>
        </p:txBody>
      </p:sp>
      <p:sp>
        <p:nvSpPr>
          <p:cNvPr id="106" name="TextBox 105">
            <a:extLst>
              <a:ext uri="{FF2B5EF4-FFF2-40B4-BE49-F238E27FC236}">
                <a16:creationId xmlns:a16="http://schemas.microsoft.com/office/drawing/2014/main" id="{A1CC4BB3-D588-C646-8D1B-7851892560CA}"/>
              </a:ext>
            </a:extLst>
          </p:cNvPr>
          <p:cNvSpPr txBox="1"/>
          <p:nvPr/>
        </p:nvSpPr>
        <p:spPr>
          <a:xfrm>
            <a:off x="4656813" y="2714319"/>
            <a:ext cx="1000595" cy="523220"/>
          </a:xfrm>
          <a:prstGeom prst="rect">
            <a:avLst/>
          </a:prstGeom>
          <a:noFill/>
        </p:spPr>
        <p:txBody>
          <a:bodyPr wrap="none" rtlCol="0">
            <a:spAutoFit/>
          </a:bodyPr>
          <a:lstStyle/>
          <a:p>
            <a:r>
              <a:rPr lang="en-US" sz="1400" dirty="0">
                <a:solidFill>
                  <a:schemeClr val="tx1">
                    <a:lumMod val="75000"/>
                    <a:lumOff val="25000"/>
                  </a:schemeClr>
                </a:solidFill>
              </a:rPr>
              <a:t>Enterprise</a:t>
            </a:r>
            <a:br>
              <a:rPr lang="en-US" sz="1400" dirty="0">
                <a:solidFill>
                  <a:schemeClr val="tx1">
                    <a:lumMod val="75000"/>
                    <a:lumOff val="25000"/>
                  </a:schemeClr>
                </a:solidFill>
              </a:rPr>
            </a:br>
            <a:r>
              <a:rPr lang="en-US" sz="1400" dirty="0">
                <a:solidFill>
                  <a:schemeClr val="tx1">
                    <a:lumMod val="75000"/>
                    <a:lumOff val="25000"/>
                  </a:schemeClr>
                </a:solidFill>
              </a:rPr>
              <a:t>apps</a:t>
            </a:r>
          </a:p>
        </p:txBody>
      </p:sp>
      <p:sp>
        <p:nvSpPr>
          <p:cNvPr id="107" name="TextBox 106">
            <a:extLst>
              <a:ext uri="{FF2B5EF4-FFF2-40B4-BE49-F238E27FC236}">
                <a16:creationId xmlns:a16="http://schemas.microsoft.com/office/drawing/2014/main" id="{A2E8701C-CB41-2148-B24F-8B72061F2244}"/>
              </a:ext>
            </a:extLst>
          </p:cNvPr>
          <p:cNvSpPr txBox="1"/>
          <p:nvPr/>
        </p:nvSpPr>
        <p:spPr>
          <a:xfrm>
            <a:off x="352441" y="4264150"/>
            <a:ext cx="889987" cy="523220"/>
          </a:xfrm>
          <a:prstGeom prst="rect">
            <a:avLst/>
          </a:prstGeom>
          <a:noFill/>
        </p:spPr>
        <p:txBody>
          <a:bodyPr wrap="none" rtlCol="0">
            <a:spAutoFit/>
          </a:bodyPr>
          <a:lstStyle/>
          <a:p>
            <a:pPr algn="r"/>
            <a:r>
              <a:rPr lang="en-US" sz="1400" dirty="0">
                <a:solidFill>
                  <a:schemeClr val="tx1">
                    <a:lumMod val="75000"/>
                    <a:lumOff val="25000"/>
                  </a:schemeClr>
                </a:solidFill>
              </a:rPr>
              <a:t>3rd party</a:t>
            </a:r>
            <a:br>
              <a:rPr lang="en-US" sz="1400" dirty="0">
                <a:solidFill>
                  <a:schemeClr val="tx1">
                    <a:lumMod val="75000"/>
                    <a:lumOff val="25000"/>
                  </a:schemeClr>
                </a:solidFill>
              </a:rPr>
            </a:br>
            <a:r>
              <a:rPr lang="en-US" sz="1400" dirty="0">
                <a:solidFill>
                  <a:schemeClr val="tx1">
                    <a:lumMod val="75000"/>
                    <a:lumOff val="25000"/>
                  </a:schemeClr>
                </a:solidFill>
              </a:rPr>
              <a:t>apps</a:t>
            </a:r>
          </a:p>
        </p:txBody>
      </p:sp>
      <p:sp>
        <p:nvSpPr>
          <p:cNvPr id="108" name="TextBox 107">
            <a:extLst>
              <a:ext uri="{FF2B5EF4-FFF2-40B4-BE49-F238E27FC236}">
                <a16:creationId xmlns:a16="http://schemas.microsoft.com/office/drawing/2014/main" id="{3CABA4CB-1A6B-CF45-A7CA-8841B0FBFC6B}"/>
              </a:ext>
            </a:extLst>
          </p:cNvPr>
          <p:cNvSpPr txBox="1"/>
          <p:nvPr/>
        </p:nvSpPr>
        <p:spPr>
          <a:xfrm>
            <a:off x="717245" y="2828844"/>
            <a:ext cx="550087" cy="307777"/>
          </a:xfrm>
          <a:prstGeom prst="rect">
            <a:avLst/>
          </a:prstGeom>
          <a:noFill/>
        </p:spPr>
        <p:txBody>
          <a:bodyPr wrap="none" rtlCol="0">
            <a:spAutoFit/>
          </a:bodyPr>
          <a:lstStyle/>
          <a:p>
            <a:r>
              <a:rPr lang="en-US" sz="1400" dirty="0">
                <a:solidFill>
                  <a:schemeClr val="tx1">
                    <a:lumMod val="75000"/>
                    <a:lumOff val="25000"/>
                  </a:schemeClr>
                </a:solidFill>
              </a:rPr>
              <a:t>Web</a:t>
            </a:r>
          </a:p>
        </p:txBody>
      </p:sp>
      <p:sp>
        <p:nvSpPr>
          <p:cNvPr id="110" name="Can 109">
            <a:extLst>
              <a:ext uri="{FF2B5EF4-FFF2-40B4-BE49-F238E27FC236}">
                <a16:creationId xmlns:a16="http://schemas.microsoft.com/office/drawing/2014/main" id="{6B36E84E-738B-C740-8475-1B817AE16289}"/>
              </a:ext>
            </a:extLst>
          </p:cNvPr>
          <p:cNvSpPr/>
          <p:nvPr/>
        </p:nvSpPr>
        <p:spPr>
          <a:xfrm>
            <a:off x="2397306" y="3129758"/>
            <a:ext cx="1139514" cy="1290236"/>
          </a:xfrm>
          <a:prstGeom prst="can">
            <a:avLst>
              <a:gd name="adj" fmla="val 438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61B6A47-F1A1-490D-83EE-CC60302C7C94}"/>
              </a:ext>
            </a:extLst>
          </p:cNvPr>
          <p:cNvGrpSpPr/>
          <p:nvPr/>
        </p:nvGrpSpPr>
        <p:grpSpPr>
          <a:xfrm>
            <a:off x="2385933" y="3129943"/>
            <a:ext cx="1153336" cy="1278698"/>
            <a:chOff x="2385933" y="3129943"/>
            <a:chExt cx="1153336" cy="1278698"/>
          </a:xfrm>
        </p:grpSpPr>
        <p:grpSp>
          <p:nvGrpSpPr>
            <p:cNvPr id="114" name="Group 113">
              <a:extLst>
                <a:ext uri="{FF2B5EF4-FFF2-40B4-BE49-F238E27FC236}">
                  <a16:creationId xmlns:a16="http://schemas.microsoft.com/office/drawing/2014/main" id="{90E6B019-3CC3-B74C-8660-CBB7CFE53179}"/>
                </a:ext>
              </a:extLst>
            </p:cNvPr>
            <p:cNvGrpSpPr/>
            <p:nvPr/>
          </p:nvGrpSpPr>
          <p:grpSpPr>
            <a:xfrm>
              <a:off x="2385933" y="3129943"/>
              <a:ext cx="1153336" cy="1278698"/>
              <a:chOff x="8597900" y="1254126"/>
              <a:chExt cx="438150" cy="485774"/>
            </a:xfrm>
            <a:noFill/>
          </p:grpSpPr>
          <p:sp>
            <p:nvSpPr>
              <p:cNvPr id="129" name="Freeform 374">
                <a:extLst>
                  <a:ext uri="{FF2B5EF4-FFF2-40B4-BE49-F238E27FC236}">
                    <a16:creationId xmlns:a16="http://schemas.microsoft.com/office/drawing/2014/main" id="{46DA4D0D-E278-1241-9B8B-CF41D2520674}"/>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Freeform 372">
                <a:extLst>
                  <a:ext uri="{FF2B5EF4-FFF2-40B4-BE49-F238E27FC236}">
                    <a16:creationId xmlns:a16="http://schemas.microsoft.com/office/drawing/2014/main" id="{233C0398-A709-3549-AB6A-3A6160BCDD66}"/>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373">
                <a:extLst>
                  <a:ext uri="{FF2B5EF4-FFF2-40B4-BE49-F238E27FC236}">
                    <a16:creationId xmlns:a16="http://schemas.microsoft.com/office/drawing/2014/main" id="{325E3265-0379-D34D-8616-D83D39FA182A}"/>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Oval 371">
                <a:extLst>
                  <a:ext uri="{FF2B5EF4-FFF2-40B4-BE49-F238E27FC236}">
                    <a16:creationId xmlns:a16="http://schemas.microsoft.com/office/drawing/2014/main" id="{A0C5C2E7-5C31-044A-B472-EE2C7DC1E90D}"/>
                  </a:ext>
                </a:extLst>
              </p:cNvPr>
              <p:cNvSpPr>
                <a:spLocks noChangeArrowheads="1"/>
              </p:cNvSpPr>
              <p:nvPr/>
            </p:nvSpPr>
            <p:spPr bwMode="auto">
              <a:xfrm>
                <a:off x="8597900" y="1254126"/>
                <a:ext cx="438150" cy="185737"/>
              </a:xfrm>
              <a:prstGeom prst="ellipse">
                <a:avLst/>
              </a:prstGeom>
              <a:solidFill>
                <a:schemeClr val="bg1"/>
              </a:solid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115" name="Group 114">
              <a:extLst>
                <a:ext uri="{FF2B5EF4-FFF2-40B4-BE49-F238E27FC236}">
                  <a16:creationId xmlns:a16="http://schemas.microsoft.com/office/drawing/2014/main" id="{CE03820D-C614-7B45-90F6-6CACB22F480C}"/>
                </a:ext>
              </a:extLst>
            </p:cNvPr>
            <p:cNvGrpSpPr/>
            <p:nvPr/>
          </p:nvGrpSpPr>
          <p:grpSpPr>
            <a:xfrm>
              <a:off x="2672440" y="3197075"/>
              <a:ext cx="603960" cy="298392"/>
              <a:chOff x="5729775" y="4117411"/>
              <a:chExt cx="866713" cy="855391"/>
            </a:xfrm>
            <a:solidFill>
              <a:schemeClr val="accent1"/>
            </a:solidFill>
          </p:grpSpPr>
          <p:sp>
            <p:nvSpPr>
              <p:cNvPr id="116" name="Freeform 88">
                <a:extLst>
                  <a:ext uri="{FF2B5EF4-FFF2-40B4-BE49-F238E27FC236}">
                    <a16:creationId xmlns:a16="http://schemas.microsoft.com/office/drawing/2014/main" id="{4D37D09B-38E0-0D4B-9758-ED5067BEB57E}"/>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7" name="Freeform 89">
                <a:extLst>
                  <a:ext uri="{FF2B5EF4-FFF2-40B4-BE49-F238E27FC236}">
                    <a16:creationId xmlns:a16="http://schemas.microsoft.com/office/drawing/2014/main" id="{E49C5418-9C4B-9142-995D-B3B840AC149E}"/>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8" name="Freeform 90">
                <a:extLst>
                  <a:ext uri="{FF2B5EF4-FFF2-40B4-BE49-F238E27FC236}">
                    <a16:creationId xmlns:a16="http://schemas.microsoft.com/office/drawing/2014/main" id="{946AF28B-0859-BA49-AE80-DAC813E8A65A}"/>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9" name="Freeform 91">
                <a:extLst>
                  <a:ext uri="{FF2B5EF4-FFF2-40B4-BE49-F238E27FC236}">
                    <a16:creationId xmlns:a16="http://schemas.microsoft.com/office/drawing/2014/main" id="{8B537E38-F3E5-924B-B5FF-2A0AEA832879}"/>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0" name="Freeform 92">
                <a:extLst>
                  <a:ext uri="{FF2B5EF4-FFF2-40B4-BE49-F238E27FC236}">
                    <a16:creationId xmlns:a16="http://schemas.microsoft.com/office/drawing/2014/main" id="{0CB452B2-DFC7-C646-80E3-56437D38083D}"/>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1" name="Freeform 93">
                <a:extLst>
                  <a:ext uri="{FF2B5EF4-FFF2-40B4-BE49-F238E27FC236}">
                    <a16:creationId xmlns:a16="http://schemas.microsoft.com/office/drawing/2014/main" id="{EC1BC40B-A756-3142-A085-2B0D3D2B87F0}"/>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2" name="Freeform 94">
                <a:extLst>
                  <a:ext uri="{FF2B5EF4-FFF2-40B4-BE49-F238E27FC236}">
                    <a16:creationId xmlns:a16="http://schemas.microsoft.com/office/drawing/2014/main" id="{50610FC3-95FC-B043-B60A-F7AC7523E800}"/>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3" name="Freeform 95">
                <a:extLst>
                  <a:ext uri="{FF2B5EF4-FFF2-40B4-BE49-F238E27FC236}">
                    <a16:creationId xmlns:a16="http://schemas.microsoft.com/office/drawing/2014/main" id="{0722CF54-FAAE-CD4C-B407-9028361396E2}"/>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4" name="Freeform 96">
                <a:extLst>
                  <a:ext uri="{FF2B5EF4-FFF2-40B4-BE49-F238E27FC236}">
                    <a16:creationId xmlns:a16="http://schemas.microsoft.com/office/drawing/2014/main" id="{34034A54-08D6-4F4B-876B-4B7CD6DDE104}"/>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5" name="Freeform 97">
                <a:extLst>
                  <a:ext uri="{FF2B5EF4-FFF2-40B4-BE49-F238E27FC236}">
                    <a16:creationId xmlns:a16="http://schemas.microsoft.com/office/drawing/2014/main" id="{B9008CD3-F7BB-214D-BFA9-ABEEAA6DA91D}"/>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6" name="Freeform 98">
                <a:extLst>
                  <a:ext uri="{FF2B5EF4-FFF2-40B4-BE49-F238E27FC236}">
                    <a16:creationId xmlns:a16="http://schemas.microsoft.com/office/drawing/2014/main" id="{BAE47FC1-C41C-5A49-A787-CB7E5AE2C77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7" name="Freeform 99">
                <a:extLst>
                  <a:ext uri="{FF2B5EF4-FFF2-40B4-BE49-F238E27FC236}">
                    <a16:creationId xmlns:a16="http://schemas.microsoft.com/office/drawing/2014/main" id="{1D329EC6-D5A5-104C-8E26-0E025B042FD2}"/>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8" name="Freeform 100">
                <a:extLst>
                  <a:ext uri="{FF2B5EF4-FFF2-40B4-BE49-F238E27FC236}">
                    <a16:creationId xmlns:a16="http://schemas.microsoft.com/office/drawing/2014/main" id="{D1653383-7213-1D41-B2F8-B736E9AB5FE8}"/>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133" name="Group 132">
            <a:extLst>
              <a:ext uri="{FF2B5EF4-FFF2-40B4-BE49-F238E27FC236}">
                <a16:creationId xmlns:a16="http://schemas.microsoft.com/office/drawing/2014/main" id="{3E8C90D3-7FBA-B74C-8389-10F081D5E941}"/>
              </a:ext>
            </a:extLst>
          </p:cNvPr>
          <p:cNvGrpSpPr/>
          <p:nvPr/>
        </p:nvGrpSpPr>
        <p:grpSpPr>
          <a:xfrm>
            <a:off x="1406060" y="2762727"/>
            <a:ext cx="469236" cy="469234"/>
            <a:chOff x="4537075" y="2743200"/>
            <a:chExt cx="1243013" cy="1243013"/>
          </a:xfrm>
        </p:grpSpPr>
        <p:sp>
          <p:nvSpPr>
            <p:cNvPr id="134" name="Freeform 1">
              <a:extLst>
                <a:ext uri="{FF2B5EF4-FFF2-40B4-BE49-F238E27FC236}">
                  <a16:creationId xmlns:a16="http://schemas.microsoft.com/office/drawing/2014/main" id="{0267B0FF-C42E-3345-AF54-EBE831181E6A}"/>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5" name="Freeform 2">
              <a:extLst>
                <a:ext uri="{FF2B5EF4-FFF2-40B4-BE49-F238E27FC236}">
                  <a16:creationId xmlns:a16="http://schemas.microsoft.com/office/drawing/2014/main" id="{3F077454-B624-F84F-AE45-E77EBBCC1C2D}"/>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6" name="Freeform 3">
              <a:extLst>
                <a:ext uri="{FF2B5EF4-FFF2-40B4-BE49-F238E27FC236}">
                  <a16:creationId xmlns:a16="http://schemas.microsoft.com/office/drawing/2014/main" id="{7541A7CE-4059-3C40-A4EE-C3AA7C938829}"/>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7" name="Freeform 4">
              <a:extLst>
                <a:ext uri="{FF2B5EF4-FFF2-40B4-BE49-F238E27FC236}">
                  <a16:creationId xmlns:a16="http://schemas.microsoft.com/office/drawing/2014/main" id="{F38779E1-D35C-5343-9E09-0FCF51AC11B2}"/>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8" name="Freeform 5">
              <a:extLst>
                <a:ext uri="{FF2B5EF4-FFF2-40B4-BE49-F238E27FC236}">
                  <a16:creationId xmlns:a16="http://schemas.microsoft.com/office/drawing/2014/main" id="{091BE511-975A-E742-95B9-AAA07827F64D}"/>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9" name="Freeform 6">
              <a:extLst>
                <a:ext uri="{FF2B5EF4-FFF2-40B4-BE49-F238E27FC236}">
                  <a16:creationId xmlns:a16="http://schemas.microsoft.com/office/drawing/2014/main" id="{382856D6-B209-9E48-A60D-162794C9198E}"/>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0" name="Freeform 7">
              <a:extLst>
                <a:ext uri="{FF2B5EF4-FFF2-40B4-BE49-F238E27FC236}">
                  <a16:creationId xmlns:a16="http://schemas.microsoft.com/office/drawing/2014/main" id="{BC931A47-134E-C54D-B2A2-9EA720BD4F0E}"/>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1" name="Freeform 8">
              <a:extLst>
                <a:ext uri="{FF2B5EF4-FFF2-40B4-BE49-F238E27FC236}">
                  <a16:creationId xmlns:a16="http://schemas.microsoft.com/office/drawing/2014/main" id="{F82A4972-B250-8840-B7B5-C5B1DFA62749}"/>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2" name="Freeform 9">
              <a:extLst>
                <a:ext uri="{FF2B5EF4-FFF2-40B4-BE49-F238E27FC236}">
                  <a16:creationId xmlns:a16="http://schemas.microsoft.com/office/drawing/2014/main" id="{D4027D94-2CFB-8345-B626-10FA6590A61B}"/>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 name="Freeform 10">
              <a:extLst>
                <a:ext uri="{FF2B5EF4-FFF2-40B4-BE49-F238E27FC236}">
                  <a16:creationId xmlns:a16="http://schemas.microsoft.com/office/drawing/2014/main" id="{5E94C1BB-CC0D-9249-883A-740521B823C7}"/>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4" name="Freeform 11">
              <a:extLst>
                <a:ext uri="{FF2B5EF4-FFF2-40B4-BE49-F238E27FC236}">
                  <a16:creationId xmlns:a16="http://schemas.microsoft.com/office/drawing/2014/main" id="{E1DF838E-FDDC-F941-A54C-92BF8683936D}"/>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5" name="Freeform 12">
              <a:extLst>
                <a:ext uri="{FF2B5EF4-FFF2-40B4-BE49-F238E27FC236}">
                  <a16:creationId xmlns:a16="http://schemas.microsoft.com/office/drawing/2014/main" id="{D0C1C9B1-49DB-F447-B3D8-484B8618947A}"/>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6" name="Freeform 13">
              <a:extLst>
                <a:ext uri="{FF2B5EF4-FFF2-40B4-BE49-F238E27FC236}">
                  <a16:creationId xmlns:a16="http://schemas.microsoft.com/office/drawing/2014/main" id="{002FFA81-BEF2-0D4B-B040-E72CC54D1AA8}"/>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7" name="Freeform 14">
              <a:extLst>
                <a:ext uri="{FF2B5EF4-FFF2-40B4-BE49-F238E27FC236}">
                  <a16:creationId xmlns:a16="http://schemas.microsoft.com/office/drawing/2014/main" id="{7C7F31C5-4E2D-5447-A2A6-73F789455216}"/>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48" name="Group 147">
            <a:extLst>
              <a:ext uri="{FF2B5EF4-FFF2-40B4-BE49-F238E27FC236}">
                <a16:creationId xmlns:a16="http://schemas.microsoft.com/office/drawing/2014/main" id="{BBC6433C-70F9-3E41-B352-44F1A582222B}"/>
              </a:ext>
            </a:extLst>
          </p:cNvPr>
          <p:cNvGrpSpPr/>
          <p:nvPr/>
        </p:nvGrpSpPr>
        <p:grpSpPr>
          <a:xfrm>
            <a:off x="4148527" y="4297034"/>
            <a:ext cx="307236" cy="422382"/>
            <a:chOff x="6323013" y="2743200"/>
            <a:chExt cx="906462" cy="1246188"/>
          </a:xfrm>
        </p:grpSpPr>
        <p:sp>
          <p:nvSpPr>
            <p:cNvPr id="149" name="Freeform 15">
              <a:extLst>
                <a:ext uri="{FF2B5EF4-FFF2-40B4-BE49-F238E27FC236}">
                  <a16:creationId xmlns:a16="http://schemas.microsoft.com/office/drawing/2014/main" id="{3A476CF6-B33B-964B-870E-19BF0D48B18D}"/>
                </a:ext>
              </a:extLst>
            </p:cNvPr>
            <p:cNvSpPr>
              <a:spLocks noChangeArrowheads="1"/>
            </p:cNvSpPr>
            <p:nvPr/>
          </p:nvSpPr>
          <p:spPr bwMode="auto">
            <a:xfrm>
              <a:off x="6323013" y="2957513"/>
              <a:ext cx="906462" cy="1030287"/>
            </a:xfrm>
            <a:custGeom>
              <a:avLst/>
              <a:gdLst>
                <a:gd name="T0" fmla="*/ 1256 w 2517"/>
                <a:gd name="T1" fmla="*/ 2861 h 2862"/>
                <a:gd name="T2" fmla="*/ 0 w 2517"/>
                <a:gd name="T3" fmla="*/ 2861 h 2862"/>
                <a:gd name="T4" fmla="*/ 0 w 2517"/>
                <a:gd name="T5" fmla="*/ 0 h 2862"/>
                <a:gd name="T6" fmla="*/ 2516 w 2517"/>
                <a:gd name="T7" fmla="*/ 0 h 2862"/>
                <a:gd name="T8" fmla="*/ 2516 w 2517"/>
                <a:gd name="T9" fmla="*/ 2861 h 2862"/>
                <a:gd name="T10" fmla="*/ 1256 w 2517"/>
                <a:gd name="T11" fmla="*/ 2861 h 2862"/>
              </a:gdLst>
              <a:ahLst/>
              <a:cxnLst>
                <a:cxn ang="0">
                  <a:pos x="T0" y="T1"/>
                </a:cxn>
                <a:cxn ang="0">
                  <a:pos x="T2" y="T3"/>
                </a:cxn>
                <a:cxn ang="0">
                  <a:pos x="T4" y="T5"/>
                </a:cxn>
                <a:cxn ang="0">
                  <a:pos x="T6" y="T7"/>
                </a:cxn>
                <a:cxn ang="0">
                  <a:pos x="T8" y="T9"/>
                </a:cxn>
                <a:cxn ang="0">
                  <a:pos x="T10" y="T11"/>
                </a:cxn>
              </a:cxnLst>
              <a:rect l="0" t="0" r="r" b="b"/>
              <a:pathLst>
                <a:path w="2517" h="2862">
                  <a:moveTo>
                    <a:pt x="1256" y="2861"/>
                  </a:moveTo>
                  <a:lnTo>
                    <a:pt x="0" y="2861"/>
                  </a:lnTo>
                  <a:lnTo>
                    <a:pt x="0" y="0"/>
                  </a:lnTo>
                  <a:lnTo>
                    <a:pt x="2516" y="0"/>
                  </a:lnTo>
                  <a:lnTo>
                    <a:pt x="2516" y="2861"/>
                  </a:lnTo>
                  <a:lnTo>
                    <a:pt x="1256" y="2861"/>
                  </a:ln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0" name="Freeform 16">
              <a:extLst>
                <a:ext uri="{FF2B5EF4-FFF2-40B4-BE49-F238E27FC236}">
                  <a16:creationId xmlns:a16="http://schemas.microsoft.com/office/drawing/2014/main" id="{589A8627-88A3-0248-96CE-9A84D302B24A}"/>
                </a:ext>
              </a:extLst>
            </p:cNvPr>
            <p:cNvSpPr>
              <a:spLocks noChangeArrowheads="1"/>
            </p:cNvSpPr>
            <p:nvPr/>
          </p:nvSpPr>
          <p:spPr bwMode="auto">
            <a:xfrm>
              <a:off x="6472238" y="2743200"/>
              <a:ext cx="604837" cy="215900"/>
            </a:xfrm>
            <a:custGeom>
              <a:avLst/>
              <a:gdLst>
                <a:gd name="T0" fmla="*/ 0 w 1680"/>
                <a:gd name="T1" fmla="*/ 598 h 599"/>
                <a:gd name="T2" fmla="*/ 0 w 1680"/>
                <a:gd name="T3" fmla="*/ 0 h 599"/>
                <a:gd name="T4" fmla="*/ 1679 w 1680"/>
                <a:gd name="T5" fmla="*/ 0 h 599"/>
                <a:gd name="T6" fmla="*/ 1679 w 1680"/>
                <a:gd name="T7" fmla="*/ 598 h 599"/>
              </a:gdLst>
              <a:ahLst/>
              <a:cxnLst>
                <a:cxn ang="0">
                  <a:pos x="T0" y="T1"/>
                </a:cxn>
                <a:cxn ang="0">
                  <a:pos x="T2" y="T3"/>
                </a:cxn>
                <a:cxn ang="0">
                  <a:pos x="T4" y="T5"/>
                </a:cxn>
                <a:cxn ang="0">
                  <a:pos x="T6" y="T7"/>
                </a:cxn>
              </a:cxnLst>
              <a:rect l="0" t="0" r="r" b="b"/>
              <a:pathLst>
                <a:path w="1680" h="599">
                  <a:moveTo>
                    <a:pt x="0" y="598"/>
                  </a:moveTo>
                  <a:lnTo>
                    <a:pt x="0" y="0"/>
                  </a:lnTo>
                  <a:lnTo>
                    <a:pt x="1679" y="0"/>
                  </a:lnTo>
                  <a:lnTo>
                    <a:pt x="1679" y="598"/>
                  </a:ln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1" name="Freeform 17">
              <a:extLst>
                <a:ext uri="{FF2B5EF4-FFF2-40B4-BE49-F238E27FC236}">
                  <a16:creationId xmlns:a16="http://schemas.microsoft.com/office/drawing/2014/main" id="{68F6AA9F-087E-BD40-B46A-C9AF8947A3AA}"/>
                </a:ext>
              </a:extLst>
            </p:cNvPr>
            <p:cNvSpPr>
              <a:spLocks noChangeArrowheads="1"/>
            </p:cNvSpPr>
            <p:nvPr/>
          </p:nvSpPr>
          <p:spPr bwMode="auto">
            <a:xfrm>
              <a:off x="6640513" y="3773488"/>
              <a:ext cx="266700" cy="215900"/>
            </a:xfrm>
            <a:custGeom>
              <a:avLst/>
              <a:gdLst>
                <a:gd name="T0" fmla="*/ 0 w 742"/>
                <a:gd name="T1" fmla="*/ 598 h 599"/>
                <a:gd name="T2" fmla="*/ 0 w 742"/>
                <a:gd name="T3" fmla="*/ 0 h 599"/>
                <a:gd name="T4" fmla="*/ 741 w 742"/>
                <a:gd name="T5" fmla="*/ 0 h 599"/>
                <a:gd name="T6" fmla="*/ 741 w 742"/>
                <a:gd name="T7" fmla="*/ 598 h 599"/>
              </a:gdLst>
              <a:ahLst/>
              <a:cxnLst>
                <a:cxn ang="0">
                  <a:pos x="T0" y="T1"/>
                </a:cxn>
                <a:cxn ang="0">
                  <a:pos x="T2" y="T3"/>
                </a:cxn>
                <a:cxn ang="0">
                  <a:pos x="T4" y="T5"/>
                </a:cxn>
                <a:cxn ang="0">
                  <a:pos x="T6" y="T7"/>
                </a:cxn>
              </a:cxnLst>
              <a:rect l="0" t="0" r="r" b="b"/>
              <a:pathLst>
                <a:path w="742" h="599">
                  <a:moveTo>
                    <a:pt x="0" y="598"/>
                  </a:moveTo>
                  <a:lnTo>
                    <a:pt x="0" y="0"/>
                  </a:lnTo>
                  <a:lnTo>
                    <a:pt x="741" y="0"/>
                  </a:lnTo>
                  <a:lnTo>
                    <a:pt x="741" y="598"/>
                  </a:lnTo>
                </a:path>
              </a:pathLst>
            </a:custGeom>
            <a:noFill/>
            <a:ln w="25400"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2" name="Line 22">
              <a:extLst>
                <a:ext uri="{FF2B5EF4-FFF2-40B4-BE49-F238E27FC236}">
                  <a16:creationId xmlns:a16="http://schemas.microsoft.com/office/drawing/2014/main" id="{7DA40B57-3C26-2843-9ADD-AAB071E43770}"/>
                </a:ext>
              </a:extLst>
            </p:cNvPr>
            <p:cNvSpPr>
              <a:spLocks noChangeShapeType="1"/>
            </p:cNvSpPr>
            <p:nvPr/>
          </p:nvSpPr>
          <p:spPr bwMode="auto">
            <a:xfrm>
              <a:off x="6578600" y="2878139"/>
              <a:ext cx="13176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 name="Line 23">
              <a:extLst>
                <a:ext uri="{FF2B5EF4-FFF2-40B4-BE49-F238E27FC236}">
                  <a16:creationId xmlns:a16="http://schemas.microsoft.com/office/drawing/2014/main" id="{6792C6DB-E29E-2741-ACA3-FB3BE0AC487A}"/>
                </a:ext>
              </a:extLst>
            </p:cNvPr>
            <p:cNvSpPr>
              <a:spLocks noChangeShapeType="1"/>
            </p:cNvSpPr>
            <p:nvPr/>
          </p:nvSpPr>
          <p:spPr bwMode="auto">
            <a:xfrm>
              <a:off x="6842125" y="2878139"/>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4" name="Line 28">
              <a:extLst>
                <a:ext uri="{FF2B5EF4-FFF2-40B4-BE49-F238E27FC236}">
                  <a16:creationId xmlns:a16="http://schemas.microsoft.com/office/drawing/2014/main" id="{899B3838-B908-9E45-A0BF-93E1FBD5EE63}"/>
                </a:ext>
              </a:extLst>
            </p:cNvPr>
            <p:cNvSpPr>
              <a:spLocks noChangeShapeType="1"/>
            </p:cNvSpPr>
            <p:nvPr/>
          </p:nvSpPr>
          <p:spPr bwMode="auto">
            <a:xfrm>
              <a:off x="6451601" y="3135314"/>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5" name="Line 29">
              <a:extLst>
                <a:ext uri="{FF2B5EF4-FFF2-40B4-BE49-F238E27FC236}">
                  <a16:creationId xmlns:a16="http://schemas.microsoft.com/office/drawing/2014/main" id="{0286C30D-1D3C-2643-B56B-D054C0FC1D9C}"/>
                </a:ext>
              </a:extLst>
            </p:cNvPr>
            <p:cNvSpPr>
              <a:spLocks noChangeShapeType="1"/>
            </p:cNvSpPr>
            <p:nvPr/>
          </p:nvSpPr>
          <p:spPr bwMode="auto">
            <a:xfrm>
              <a:off x="6710363" y="3135314"/>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6" name="Line 30">
              <a:extLst>
                <a:ext uri="{FF2B5EF4-FFF2-40B4-BE49-F238E27FC236}">
                  <a16:creationId xmlns:a16="http://schemas.microsoft.com/office/drawing/2014/main" id="{939306E8-6A80-F64E-B466-B73AAFBCF092}"/>
                </a:ext>
              </a:extLst>
            </p:cNvPr>
            <p:cNvSpPr>
              <a:spLocks noChangeShapeType="1"/>
            </p:cNvSpPr>
            <p:nvPr/>
          </p:nvSpPr>
          <p:spPr bwMode="auto">
            <a:xfrm>
              <a:off x="6967538" y="3135314"/>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7" name="Line 28">
              <a:extLst>
                <a:ext uri="{FF2B5EF4-FFF2-40B4-BE49-F238E27FC236}">
                  <a16:creationId xmlns:a16="http://schemas.microsoft.com/office/drawing/2014/main" id="{7BFECDE4-694A-1540-AD26-82E28AA70FDC}"/>
                </a:ext>
              </a:extLst>
            </p:cNvPr>
            <p:cNvSpPr>
              <a:spLocks noChangeShapeType="1"/>
            </p:cNvSpPr>
            <p:nvPr/>
          </p:nvSpPr>
          <p:spPr bwMode="auto">
            <a:xfrm>
              <a:off x="6451601" y="3256758"/>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8" name="Line 29">
              <a:extLst>
                <a:ext uri="{FF2B5EF4-FFF2-40B4-BE49-F238E27FC236}">
                  <a16:creationId xmlns:a16="http://schemas.microsoft.com/office/drawing/2014/main" id="{A8010070-C73D-1244-A3C8-69A73B96F2BD}"/>
                </a:ext>
              </a:extLst>
            </p:cNvPr>
            <p:cNvSpPr>
              <a:spLocks noChangeShapeType="1"/>
            </p:cNvSpPr>
            <p:nvPr/>
          </p:nvSpPr>
          <p:spPr bwMode="auto">
            <a:xfrm>
              <a:off x="6710363" y="3256758"/>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 name="Line 30">
              <a:extLst>
                <a:ext uri="{FF2B5EF4-FFF2-40B4-BE49-F238E27FC236}">
                  <a16:creationId xmlns:a16="http://schemas.microsoft.com/office/drawing/2014/main" id="{84108ABA-B391-9F40-8C3A-2E9C559F987B}"/>
                </a:ext>
              </a:extLst>
            </p:cNvPr>
            <p:cNvSpPr>
              <a:spLocks noChangeShapeType="1"/>
            </p:cNvSpPr>
            <p:nvPr/>
          </p:nvSpPr>
          <p:spPr bwMode="auto">
            <a:xfrm>
              <a:off x="6967538" y="3256758"/>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Line 28">
              <a:extLst>
                <a:ext uri="{FF2B5EF4-FFF2-40B4-BE49-F238E27FC236}">
                  <a16:creationId xmlns:a16="http://schemas.microsoft.com/office/drawing/2014/main" id="{6804DE84-B195-054E-A35B-BBCBCC2D48B3}"/>
                </a:ext>
              </a:extLst>
            </p:cNvPr>
            <p:cNvSpPr>
              <a:spLocks noChangeShapeType="1"/>
            </p:cNvSpPr>
            <p:nvPr/>
          </p:nvSpPr>
          <p:spPr bwMode="auto">
            <a:xfrm>
              <a:off x="6451601" y="3378202"/>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1" name="Line 29">
              <a:extLst>
                <a:ext uri="{FF2B5EF4-FFF2-40B4-BE49-F238E27FC236}">
                  <a16:creationId xmlns:a16="http://schemas.microsoft.com/office/drawing/2014/main" id="{794B2012-773B-4F47-8851-3B47FACEEE6A}"/>
                </a:ext>
              </a:extLst>
            </p:cNvPr>
            <p:cNvSpPr>
              <a:spLocks noChangeShapeType="1"/>
            </p:cNvSpPr>
            <p:nvPr/>
          </p:nvSpPr>
          <p:spPr bwMode="auto">
            <a:xfrm>
              <a:off x="6710363" y="3378202"/>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2" name="Line 30">
              <a:extLst>
                <a:ext uri="{FF2B5EF4-FFF2-40B4-BE49-F238E27FC236}">
                  <a16:creationId xmlns:a16="http://schemas.microsoft.com/office/drawing/2014/main" id="{2E06A843-9A75-0242-9423-8A5DEE3E4AD4}"/>
                </a:ext>
              </a:extLst>
            </p:cNvPr>
            <p:cNvSpPr>
              <a:spLocks noChangeShapeType="1"/>
            </p:cNvSpPr>
            <p:nvPr/>
          </p:nvSpPr>
          <p:spPr bwMode="auto">
            <a:xfrm>
              <a:off x="6967538" y="3378202"/>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 name="Line 28">
              <a:extLst>
                <a:ext uri="{FF2B5EF4-FFF2-40B4-BE49-F238E27FC236}">
                  <a16:creationId xmlns:a16="http://schemas.microsoft.com/office/drawing/2014/main" id="{BF8605D5-6E5E-9340-9E2A-38E6F4472ACA}"/>
                </a:ext>
              </a:extLst>
            </p:cNvPr>
            <p:cNvSpPr>
              <a:spLocks noChangeShapeType="1"/>
            </p:cNvSpPr>
            <p:nvPr/>
          </p:nvSpPr>
          <p:spPr bwMode="auto">
            <a:xfrm>
              <a:off x="6451601" y="3499646"/>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4" name="Line 29">
              <a:extLst>
                <a:ext uri="{FF2B5EF4-FFF2-40B4-BE49-F238E27FC236}">
                  <a16:creationId xmlns:a16="http://schemas.microsoft.com/office/drawing/2014/main" id="{7D818C7D-7084-834F-912A-8BDFEA28B824}"/>
                </a:ext>
              </a:extLst>
            </p:cNvPr>
            <p:cNvSpPr>
              <a:spLocks noChangeShapeType="1"/>
            </p:cNvSpPr>
            <p:nvPr/>
          </p:nvSpPr>
          <p:spPr bwMode="auto">
            <a:xfrm>
              <a:off x="6710363" y="3499646"/>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5" name="Line 30">
              <a:extLst>
                <a:ext uri="{FF2B5EF4-FFF2-40B4-BE49-F238E27FC236}">
                  <a16:creationId xmlns:a16="http://schemas.microsoft.com/office/drawing/2014/main" id="{C7DCE7E5-3DC1-5B47-831C-FC22968E124F}"/>
                </a:ext>
              </a:extLst>
            </p:cNvPr>
            <p:cNvSpPr>
              <a:spLocks noChangeShapeType="1"/>
            </p:cNvSpPr>
            <p:nvPr/>
          </p:nvSpPr>
          <p:spPr bwMode="auto">
            <a:xfrm>
              <a:off x="6967538" y="3499646"/>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6" name="Line 28">
              <a:extLst>
                <a:ext uri="{FF2B5EF4-FFF2-40B4-BE49-F238E27FC236}">
                  <a16:creationId xmlns:a16="http://schemas.microsoft.com/office/drawing/2014/main" id="{1D3720A4-EFED-3149-878A-93D5285A302A}"/>
                </a:ext>
              </a:extLst>
            </p:cNvPr>
            <p:cNvSpPr>
              <a:spLocks noChangeShapeType="1"/>
            </p:cNvSpPr>
            <p:nvPr/>
          </p:nvSpPr>
          <p:spPr bwMode="auto">
            <a:xfrm>
              <a:off x="6451601" y="3621089"/>
              <a:ext cx="127000"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7" name="Line 29">
              <a:extLst>
                <a:ext uri="{FF2B5EF4-FFF2-40B4-BE49-F238E27FC236}">
                  <a16:creationId xmlns:a16="http://schemas.microsoft.com/office/drawing/2014/main" id="{C4ADC9C2-48B8-BC47-9138-A5AE6BEFC6CA}"/>
                </a:ext>
              </a:extLst>
            </p:cNvPr>
            <p:cNvSpPr>
              <a:spLocks noChangeShapeType="1"/>
            </p:cNvSpPr>
            <p:nvPr/>
          </p:nvSpPr>
          <p:spPr bwMode="auto">
            <a:xfrm>
              <a:off x="6710363" y="3621089"/>
              <a:ext cx="125413"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 name="Line 30">
              <a:extLst>
                <a:ext uri="{FF2B5EF4-FFF2-40B4-BE49-F238E27FC236}">
                  <a16:creationId xmlns:a16="http://schemas.microsoft.com/office/drawing/2014/main" id="{E7857465-059C-F249-AB66-0F35E3728FE9}"/>
                </a:ext>
              </a:extLst>
            </p:cNvPr>
            <p:cNvSpPr>
              <a:spLocks noChangeShapeType="1"/>
            </p:cNvSpPr>
            <p:nvPr/>
          </p:nvSpPr>
          <p:spPr bwMode="auto">
            <a:xfrm>
              <a:off x="6967538" y="3621089"/>
              <a:ext cx="153988" cy="0"/>
            </a:xfrm>
            <a:prstGeom prst="line">
              <a:avLst/>
            </a:prstGeom>
            <a:noFill/>
            <a:ln w="25400" cap="flat">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93" name="Group 192">
            <a:extLst>
              <a:ext uri="{FF2B5EF4-FFF2-40B4-BE49-F238E27FC236}">
                <a16:creationId xmlns:a16="http://schemas.microsoft.com/office/drawing/2014/main" id="{CF6DE96E-8E02-43E5-80B5-C5D4B150B2D6}"/>
              </a:ext>
            </a:extLst>
          </p:cNvPr>
          <p:cNvGrpSpPr/>
          <p:nvPr/>
        </p:nvGrpSpPr>
        <p:grpSpPr>
          <a:xfrm>
            <a:off x="2750346" y="2028993"/>
            <a:ext cx="429849" cy="485573"/>
            <a:chOff x="4831558" y="3414880"/>
            <a:chExt cx="429849" cy="485573"/>
          </a:xfrm>
        </p:grpSpPr>
        <p:grpSp>
          <p:nvGrpSpPr>
            <p:cNvPr id="194" name="Group 193">
              <a:extLst>
                <a:ext uri="{FF2B5EF4-FFF2-40B4-BE49-F238E27FC236}">
                  <a16:creationId xmlns:a16="http://schemas.microsoft.com/office/drawing/2014/main" id="{D787A22A-DF85-46E1-B08F-3CE047359957}"/>
                </a:ext>
              </a:extLst>
            </p:cNvPr>
            <p:cNvGrpSpPr/>
            <p:nvPr/>
          </p:nvGrpSpPr>
          <p:grpSpPr>
            <a:xfrm>
              <a:off x="4833372" y="3414880"/>
              <a:ext cx="428035" cy="485573"/>
              <a:chOff x="2480417" y="-701040"/>
              <a:chExt cx="428035" cy="485573"/>
            </a:xfrm>
          </p:grpSpPr>
          <p:sp>
            <p:nvSpPr>
              <p:cNvPr id="198" name="Line 18">
                <a:extLst>
                  <a:ext uri="{FF2B5EF4-FFF2-40B4-BE49-F238E27FC236}">
                    <a16:creationId xmlns:a16="http://schemas.microsoft.com/office/drawing/2014/main" id="{DA35D96E-A4CB-4EC9-BFC5-D66D6A397AA1}"/>
                  </a:ext>
                </a:extLst>
              </p:cNvPr>
              <p:cNvSpPr>
                <a:spLocks noChangeShapeType="1"/>
              </p:cNvSpPr>
              <p:nvPr/>
            </p:nvSpPr>
            <p:spPr bwMode="auto">
              <a:xfrm flipH="1">
                <a:off x="2710574" y="-342473"/>
                <a:ext cx="154374" cy="8981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9" name="Line 19">
                <a:extLst>
                  <a:ext uri="{FF2B5EF4-FFF2-40B4-BE49-F238E27FC236}">
                    <a16:creationId xmlns:a16="http://schemas.microsoft.com/office/drawing/2014/main" id="{B0C28810-D888-4865-ACFD-B03D90AB9D01}"/>
                  </a:ext>
                </a:extLst>
              </p:cNvPr>
              <p:cNvSpPr>
                <a:spLocks noChangeShapeType="1"/>
              </p:cNvSpPr>
              <p:nvPr/>
            </p:nvSpPr>
            <p:spPr bwMode="auto">
              <a:xfrm>
                <a:off x="2878981" y="-549475"/>
                <a:ext cx="1404" cy="183143"/>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0" name="Line 20">
                <a:extLst>
                  <a:ext uri="{FF2B5EF4-FFF2-40B4-BE49-F238E27FC236}">
                    <a16:creationId xmlns:a16="http://schemas.microsoft.com/office/drawing/2014/main" id="{3311DBFF-0C18-42BF-B4E2-7741532E8080}"/>
                  </a:ext>
                </a:extLst>
              </p:cNvPr>
              <p:cNvSpPr>
                <a:spLocks noChangeShapeType="1"/>
              </p:cNvSpPr>
              <p:nvPr/>
            </p:nvSpPr>
            <p:spPr bwMode="auto">
              <a:xfrm>
                <a:off x="2703557" y="-665253"/>
                <a:ext cx="161390" cy="8981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1" name="Line 21">
                <a:extLst>
                  <a:ext uri="{FF2B5EF4-FFF2-40B4-BE49-F238E27FC236}">
                    <a16:creationId xmlns:a16="http://schemas.microsoft.com/office/drawing/2014/main" id="{23642874-C6FA-4502-9AC4-B2B138A0C6B2}"/>
                  </a:ext>
                </a:extLst>
              </p:cNvPr>
              <p:cNvSpPr>
                <a:spLocks noChangeShapeType="1"/>
              </p:cNvSpPr>
              <p:nvPr/>
            </p:nvSpPr>
            <p:spPr bwMode="auto">
              <a:xfrm flipV="1">
                <a:off x="2519010" y="-666657"/>
                <a:ext cx="165601" cy="96133"/>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2" name="Line 22">
                <a:extLst>
                  <a:ext uri="{FF2B5EF4-FFF2-40B4-BE49-F238E27FC236}">
                    <a16:creationId xmlns:a16="http://schemas.microsoft.com/office/drawing/2014/main" id="{F3F22AC4-3397-4546-9AF8-7639AA5216A0}"/>
                  </a:ext>
                </a:extLst>
              </p:cNvPr>
              <p:cNvSpPr>
                <a:spLocks noChangeShapeType="1"/>
              </p:cNvSpPr>
              <p:nvPr/>
            </p:nvSpPr>
            <p:spPr bwMode="auto">
              <a:xfrm flipH="1" flipV="1">
                <a:off x="2507782" y="-550176"/>
                <a:ext cx="2105" cy="183845"/>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Line 23">
                <a:extLst>
                  <a:ext uri="{FF2B5EF4-FFF2-40B4-BE49-F238E27FC236}">
                    <a16:creationId xmlns:a16="http://schemas.microsoft.com/office/drawing/2014/main" id="{9E21A806-2A53-4FF0-9EBE-829C5E39F472}"/>
                  </a:ext>
                </a:extLst>
              </p:cNvPr>
              <p:cNvSpPr>
                <a:spLocks noChangeShapeType="1"/>
              </p:cNvSpPr>
              <p:nvPr/>
            </p:nvSpPr>
            <p:spPr bwMode="auto">
              <a:xfrm flipH="1" flipV="1">
                <a:off x="2517608" y="-342473"/>
                <a:ext cx="167004" cy="8981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4">
                <a:extLst>
                  <a:ext uri="{FF2B5EF4-FFF2-40B4-BE49-F238E27FC236}">
                    <a16:creationId xmlns:a16="http://schemas.microsoft.com/office/drawing/2014/main" id="{62BCE3BD-4CC0-4638-8EDE-1A0E026CB135}"/>
                  </a:ext>
                </a:extLst>
              </p:cNvPr>
              <p:cNvSpPr>
                <a:spLocks/>
              </p:cNvSpPr>
              <p:nvPr/>
            </p:nvSpPr>
            <p:spPr bwMode="auto">
              <a:xfrm>
                <a:off x="2480417" y="-381068"/>
                <a:ext cx="58241" cy="61048"/>
              </a:xfrm>
              <a:custGeom>
                <a:avLst/>
                <a:gdLst>
                  <a:gd name="T0" fmla="*/ 42 w 47"/>
                  <a:gd name="T1" fmla="*/ 36 h 49"/>
                  <a:gd name="T2" fmla="*/ 35 w 47"/>
                  <a:gd name="T3" fmla="*/ 43 h 49"/>
                  <a:gd name="T4" fmla="*/ 6 w 47"/>
                  <a:gd name="T5" fmla="*/ 35 h 49"/>
                  <a:gd name="T6" fmla="*/ 14 w 47"/>
                  <a:gd name="T7" fmla="*/ 6 h 49"/>
                  <a:gd name="T8" fmla="*/ 42 w 47"/>
                  <a:gd name="T9" fmla="*/ 14 h 49"/>
                  <a:gd name="T10" fmla="*/ 42 w 47"/>
                  <a:gd name="T11" fmla="*/ 36 h 49"/>
                </a:gdLst>
                <a:ahLst/>
                <a:cxnLst>
                  <a:cxn ang="0">
                    <a:pos x="T0" y="T1"/>
                  </a:cxn>
                  <a:cxn ang="0">
                    <a:pos x="T2" y="T3"/>
                  </a:cxn>
                  <a:cxn ang="0">
                    <a:pos x="T4" y="T5"/>
                  </a:cxn>
                  <a:cxn ang="0">
                    <a:pos x="T6" y="T7"/>
                  </a:cxn>
                  <a:cxn ang="0">
                    <a:pos x="T8" y="T9"/>
                  </a:cxn>
                  <a:cxn ang="0">
                    <a:pos x="T10" y="T11"/>
                  </a:cxn>
                </a:cxnLst>
                <a:rect l="0" t="0" r="r" b="b"/>
                <a:pathLst>
                  <a:path w="47" h="49">
                    <a:moveTo>
                      <a:pt x="42" y="36"/>
                    </a:moveTo>
                    <a:cubicBezTo>
                      <a:pt x="40" y="39"/>
                      <a:pt x="38" y="41"/>
                      <a:pt x="35" y="43"/>
                    </a:cubicBezTo>
                    <a:cubicBezTo>
                      <a:pt x="25" y="49"/>
                      <a:pt x="12" y="45"/>
                      <a:pt x="6" y="35"/>
                    </a:cubicBezTo>
                    <a:cubicBezTo>
                      <a:pt x="0" y="25"/>
                      <a:pt x="4" y="12"/>
                      <a:pt x="14" y="6"/>
                    </a:cubicBezTo>
                    <a:cubicBezTo>
                      <a:pt x="24" y="0"/>
                      <a:pt x="36" y="4"/>
                      <a:pt x="42" y="14"/>
                    </a:cubicBezTo>
                    <a:cubicBezTo>
                      <a:pt x="47" y="21"/>
                      <a:pt x="46" y="30"/>
                      <a:pt x="42" y="36"/>
                    </a:cubicBezTo>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5" name="Freeform 25">
                <a:extLst>
                  <a:ext uri="{FF2B5EF4-FFF2-40B4-BE49-F238E27FC236}">
                    <a16:creationId xmlns:a16="http://schemas.microsoft.com/office/drawing/2014/main" id="{741E7EB2-27EE-4AD8-9675-BD100597B7E3}"/>
                  </a:ext>
                </a:extLst>
              </p:cNvPr>
              <p:cNvSpPr>
                <a:spLocks/>
              </p:cNvSpPr>
              <p:nvPr/>
            </p:nvSpPr>
            <p:spPr bwMode="auto">
              <a:xfrm>
                <a:off x="2480417" y="-594382"/>
                <a:ext cx="59644" cy="58942"/>
              </a:xfrm>
              <a:custGeom>
                <a:avLst/>
                <a:gdLst>
                  <a:gd name="T0" fmla="*/ 14 w 48"/>
                  <a:gd name="T1" fmla="*/ 5 h 47"/>
                  <a:gd name="T2" fmla="*/ 42 w 48"/>
                  <a:gd name="T3" fmla="*/ 13 h 47"/>
                  <a:gd name="T4" fmla="*/ 34 w 48"/>
                  <a:gd name="T5" fmla="*/ 41 h 47"/>
                  <a:gd name="T6" fmla="*/ 6 w 48"/>
                  <a:gd name="T7" fmla="*/ 34 h 47"/>
                  <a:gd name="T8" fmla="*/ 14 w 48"/>
                  <a:gd name="T9" fmla="*/ 5 h 47"/>
                </a:gdLst>
                <a:ahLst/>
                <a:cxnLst>
                  <a:cxn ang="0">
                    <a:pos x="T0" y="T1"/>
                  </a:cxn>
                  <a:cxn ang="0">
                    <a:pos x="T2" y="T3"/>
                  </a:cxn>
                  <a:cxn ang="0">
                    <a:pos x="T4" y="T5"/>
                  </a:cxn>
                  <a:cxn ang="0">
                    <a:pos x="T6" y="T7"/>
                  </a:cxn>
                  <a:cxn ang="0">
                    <a:pos x="T8" y="T9"/>
                  </a:cxn>
                </a:cxnLst>
                <a:rect l="0" t="0" r="r" b="b"/>
                <a:pathLst>
                  <a:path w="48" h="47">
                    <a:moveTo>
                      <a:pt x="14" y="5"/>
                    </a:moveTo>
                    <a:cubicBezTo>
                      <a:pt x="23" y="0"/>
                      <a:pt x="36" y="3"/>
                      <a:pt x="42" y="13"/>
                    </a:cubicBezTo>
                    <a:cubicBezTo>
                      <a:pt x="48" y="23"/>
                      <a:pt x="44" y="36"/>
                      <a:pt x="34" y="41"/>
                    </a:cubicBezTo>
                    <a:cubicBezTo>
                      <a:pt x="25" y="47"/>
                      <a:pt x="12" y="44"/>
                      <a:pt x="6" y="34"/>
                    </a:cubicBezTo>
                    <a:cubicBezTo>
                      <a:pt x="0" y="24"/>
                      <a:pt x="4" y="11"/>
                      <a:pt x="14" y="5"/>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6" name="Freeform 26">
                <a:extLst>
                  <a:ext uri="{FF2B5EF4-FFF2-40B4-BE49-F238E27FC236}">
                    <a16:creationId xmlns:a16="http://schemas.microsoft.com/office/drawing/2014/main" id="{531D076F-8104-433D-9FA0-04CA22FDB4F3}"/>
                  </a:ext>
                </a:extLst>
              </p:cNvPr>
              <p:cNvSpPr>
                <a:spLocks/>
              </p:cNvSpPr>
              <p:nvPr/>
            </p:nvSpPr>
            <p:spPr bwMode="auto">
              <a:xfrm>
                <a:off x="2667068" y="-275111"/>
                <a:ext cx="58241" cy="59644"/>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7" name="Freeform 27">
                <a:extLst>
                  <a:ext uri="{FF2B5EF4-FFF2-40B4-BE49-F238E27FC236}">
                    <a16:creationId xmlns:a16="http://schemas.microsoft.com/office/drawing/2014/main" id="{225BB09D-90BE-478B-90ED-B8669F7D550A}"/>
                  </a:ext>
                </a:extLst>
              </p:cNvPr>
              <p:cNvSpPr>
                <a:spLocks/>
              </p:cNvSpPr>
              <p:nvPr/>
            </p:nvSpPr>
            <p:spPr bwMode="auto">
              <a:xfrm>
                <a:off x="2663560" y="-701040"/>
                <a:ext cx="58241" cy="59644"/>
              </a:xfrm>
              <a:custGeom>
                <a:avLst/>
                <a:gdLst>
                  <a:gd name="T0" fmla="*/ 13 w 47"/>
                  <a:gd name="T1" fmla="*/ 6 h 48"/>
                  <a:gd name="T2" fmla="*/ 42 w 47"/>
                  <a:gd name="T3" fmla="*/ 13 h 48"/>
                  <a:gd name="T4" fmla="*/ 34 w 47"/>
                  <a:gd name="T5" fmla="*/ 42 h 48"/>
                  <a:gd name="T6" fmla="*/ 6 w 47"/>
                  <a:gd name="T7" fmla="*/ 34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6" y="3"/>
                      <a:pt x="42" y="13"/>
                    </a:cubicBezTo>
                    <a:cubicBezTo>
                      <a:pt x="47" y="23"/>
                      <a:pt x="44" y="36"/>
                      <a:pt x="34" y="42"/>
                    </a:cubicBezTo>
                    <a:cubicBezTo>
                      <a:pt x="24" y="48"/>
                      <a:pt x="12" y="44"/>
                      <a:pt x="6" y="34"/>
                    </a:cubicBezTo>
                    <a:cubicBezTo>
                      <a:pt x="0" y="24"/>
                      <a:pt x="3" y="12"/>
                      <a:pt x="13"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8" name="Freeform 28">
                <a:extLst>
                  <a:ext uri="{FF2B5EF4-FFF2-40B4-BE49-F238E27FC236}">
                    <a16:creationId xmlns:a16="http://schemas.microsoft.com/office/drawing/2014/main" id="{5B8BD937-298F-4DFD-B2E5-A293D7869C35}"/>
                  </a:ext>
                </a:extLst>
              </p:cNvPr>
              <p:cNvSpPr>
                <a:spLocks/>
              </p:cNvSpPr>
              <p:nvPr/>
            </p:nvSpPr>
            <p:spPr bwMode="auto">
              <a:xfrm>
                <a:off x="2848808" y="-381068"/>
                <a:ext cx="59644" cy="58942"/>
              </a:xfrm>
              <a:custGeom>
                <a:avLst/>
                <a:gdLst>
                  <a:gd name="T0" fmla="*/ 14 w 48"/>
                  <a:gd name="T1" fmla="*/ 6 h 47"/>
                  <a:gd name="T2" fmla="*/ 42 w 48"/>
                  <a:gd name="T3" fmla="*/ 13 h 47"/>
                  <a:gd name="T4" fmla="*/ 34 w 48"/>
                  <a:gd name="T5" fmla="*/ 42 h 47"/>
                  <a:gd name="T6" fmla="*/ 6 w 48"/>
                  <a:gd name="T7" fmla="*/ 34 h 47"/>
                  <a:gd name="T8" fmla="*/ 14 w 48"/>
                  <a:gd name="T9" fmla="*/ 6 h 47"/>
                </a:gdLst>
                <a:ahLst/>
                <a:cxnLst>
                  <a:cxn ang="0">
                    <a:pos x="T0" y="T1"/>
                  </a:cxn>
                  <a:cxn ang="0">
                    <a:pos x="T2" y="T3"/>
                  </a:cxn>
                  <a:cxn ang="0">
                    <a:pos x="T4" y="T5"/>
                  </a:cxn>
                  <a:cxn ang="0">
                    <a:pos x="T6" y="T7"/>
                  </a:cxn>
                  <a:cxn ang="0">
                    <a:pos x="T8" y="T9"/>
                  </a:cxn>
                </a:cxnLst>
                <a:rect l="0" t="0" r="r" b="b"/>
                <a:pathLst>
                  <a:path w="48" h="47">
                    <a:moveTo>
                      <a:pt x="14" y="6"/>
                    </a:moveTo>
                    <a:cubicBezTo>
                      <a:pt x="23" y="0"/>
                      <a:pt x="36" y="3"/>
                      <a:pt x="42" y="13"/>
                    </a:cubicBezTo>
                    <a:cubicBezTo>
                      <a:pt x="48" y="23"/>
                      <a:pt x="44" y="36"/>
                      <a:pt x="34" y="42"/>
                    </a:cubicBezTo>
                    <a:cubicBezTo>
                      <a:pt x="25" y="47"/>
                      <a:pt x="12" y="44"/>
                      <a:pt x="6" y="34"/>
                    </a:cubicBezTo>
                    <a:cubicBezTo>
                      <a:pt x="0" y="24"/>
                      <a:pt x="4" y="11"/>
                      <a:pt x="14"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9" name="Freeform 29">
                <a:extLst>
                  <a:ext uri="{FF2B5EF4-FFF2-40B4-BE49-F238E27FC236}">
                    <a16:creationId xmlns:a16="http://schemas.microsoft.com/office/drawing/2014/main" id="{A28D8BC4-8CBF-41F9-B943-34EE13AA4DBC}"/>
                  </a:ext>
                </a:extLst>
              </p:cNvPr>
              <p:cNvSpPr>
                <a:spLocks/>
              </p:cNvSpPr>
              <p:nvPr/>
            </p:nvSpPr>
            <p:spPr bwMode="auto">
              <a:xfrm>
                <a:off x="2848808" y="-594382"/>
                <a:ext cx="58943" cy="60346"/>
              </a:xfrm>
              <a:custGeom>
                <a:avLst/>
                <a:gdLst>
                  <a:gd name="T0" fmla="*/ 13 w 47"/>
                  <a:gd name="T1" fmla="*/ 6 h 48"/>
                  <a:gd name="T2" fmla="*/ 41 w 47"/>
                  <a:gd name="T3" fmla="*/ 14 h 48"/>
                  <a:gd name="T4" fmla="*/ 34 w 47"/>
                  <a:gd name="T5" fmla="*/ 42 h 48"/>
                  <a:gd name="T6" fmla="*/ 5 w 47"/>
                  <a:gd name="T7" fmla="*/ 35 h 48"/>
                  <a:gd name="T8" fmla="*/ 13 w 47"/>
                  <a:gd name="T9" fmla="*/ 6 h 48"/>
                </a:gdLst>
                <a:ahLst/>
                <a:cxnLst>
                  <a:cxn ang="0">
                    <a:pos x="T0" y="T1"/>
                  </a:cxn>
                  <a:cxn ang="0">
                    <a:pos x="T2" y="T3"/>
                  </a:cxn>
                  <a:cxn ang="0">
                    <a:pos x="T4" y="T5"/>
                  </a:cxn>
                  <a:cxn ang="0">
                    <a:pos x="T6" y="T7"/>
                  </a:cxn>
                  <a:cxn ang="0">
                    <a:pos x="T8" y="T9"/>
                  </a:cxn>
                </a:cxnLst>
                <a:rect l="0" t="0" r="r" b="b"/>
                <a:pathLst>
                  <a:path w="47" h="48">
                    <a:moveTo>
                      <a:pt x="13" y="6"/>
                    </a:moveTo>
                    <a:cubicBezTo>
                      <a:pt x="23" y="0"/>
                      <a:pt x="35" y="4"/>
                      <a:pt x="41" y="14"/>
                    </a:cubicBezTo>
                    <a:cubicBezTo>
                      <a:pt x="47" y="24"/>
                      <a:pt x="44" y="36"/>
                      <a:pt x="34" y="42"/>
                    </a:cubicBezTo>
                    <a:cubicBezTo>
                      <a:pt x="24" y="48"/>
                      <a:pt x="11" y="45"/>
                      <a:pt x="5" y="35"/>
                    </a:cubicBezTo>
                    <a:cubicBezTo>
                      <a:pt x="0" y="25"/>
                      <a:pt x="3" y="12"/>
                      <a:pt x="13" y="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0" name="Line 31">
                <a:extLst>
                  <a:ext uri="{FF2B5EF4-FFF2-40B4-BE49-F238E27FC236}">
                    <a16:creationId xmlns:a16="http://schemas.microsoft.com/office/drawing/2014/main" id="{5D580F48-745A-4BBE-B4DA-FBED6E9AA6B6}"/>
                  </a:ext>
                </a:extLst>
              </p:cNvPr>
              <p:cNvSpPr>
                <a:spLocks noChangeShapeType="1"/>
              </p:cNvSpPr>
              <p:nvPr/>
            </p:nvSpPr>
            <p:spPr bwMode="auto">
              <a:xfrm flipH="1" flipV="1">
                <a:off x="2768113" y="-418256"/>
                <a:ext cx="96133" cy="56135"/>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1" name="Line 32">
                <a:extLst>
                  <a:ext uri="{FF2B5EF4-FFF2-40B4-BE49-F238E27FC236}">
                    <a16:creationId xmlns:a16="http://schemas.microsoft.com/office/drawing/2014/main" id="{4782CD8D-C4FD-4A50-AD24-2518BB6CF9AC}"/>
                  </a:ext>
                </a:extLst>
              </p:cNvPr>
              <p:cNvSpPr>
                <a:spLocks noChangeShapeType="1"/>
              </p:cNvSpPr>
              <p:nvPr/>
            </p:nvSpPr>
            <p:spPr bwMode="auto">
              <a:xfrm>
                <a:off x="2525326" y="-555088"/>
                <a:ext cx="101747" cy="56837"/>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2" name="Line 33">
                <a:extLst>
                  <a:ext uri="{FF2B5EF4-FFF2-40B4-BE49-F238E27FC236}">
                    <a16:creationId xmlns:a16="http://schemas.microsoft.com/office/drawing/2014/main" id="{F7341B6E-24E2-4986-A0A1-84F203D1867B}"/>
                  </a:ext>
                </a:extLst>
              </p:cNvPr>
              <p:cNvSpPr>
                <a:spLocks noChangeShapeType="1"/>
              </p:cNvSpPr>
              <p:nvPr/>
            </p:nvSpPr>
            <p:spPr bwMode="auto">
              <a:xfrm flipH="1">
                <a:off x="2776533" y="-555088"/>
                <a:ext cx="86308" cy="47014"/>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3" name="Line 34">
                <a:extLst>
                  <a:ext uri="{FF2B5EF4-FFF2-40B4-BE49-F238E27FC236}">
                    <a16:creationId xmlns:a16="http://schemas.microsoft.com/office/drawing/2014/main" id="{48DF3DAC-D215-405D-B23B-9EA0D1203B67}"/>
                  </a:ext>
                </a:extLst>
              </p:cNvPr>
              <p:cNvSpPr>
                <a:spLocks noChangeShapeType="1"/>
              </p:cNvSpPr>
              <p:nvPr/>
            </p:nvSpPr>
            <p:spPr bwMode="auto">
              <a:xfrm flipV="1">
                <a:off x="2527431" y="-421063"/>
                <a:ext cx="99641" cy="61048"/>
              </a:xfrm>
              <a:prstGeom prst="line">
                <a:avLst/>
              </a:prstGeom>
              <a:solidFill>
                <a:schemeClr val="bg1"/>
              </a:solid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4" name="Line 35">
                <a:extLst>
                  <a:ext uri="{FF2B5EF4-FFF2-40B4-BE49-F238E27FC236}">
                    <a16:creationId xmlns:a16="http://schemas.microsoft.com/office/drawing/2014/main" id="{147CE1AA-7CC8-4ACE-8019-C8F9C0259DC0}"/>
                  </a:ext>
                </a:extLst>
              </p:cNvPr>
              <p:cNvSpPr>
                <a:spLocks noChangeShapeType="1"/>
              </p:cNvSpPr>
              <p:nvPr/>
            </p:nvSpPr>
            <p:spPr bwMode="auto">
              <a:xfrm flipH="1">
                <a:off x="2692915" y="-667115"/>
                <a:ext cx="396" cy="130214"/>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Line 35">
                <a:extLst>
                  <a:ext uri="{FF2B5EF4-FFF2-40B4-BE49-F238E27FC236}">
                    <a16:creationId xmlns:a16="http://schemas.microsoft.com/office/drawing/2014/main" id="{0F1FDC8C-C0BE-4DE0-9A90-45B1BC6BAF3F}"/>
                  </a:ext>
                </a:extLst>
              </p:cNvPr>
              <p:cNvSpPr>
                <a:spLocks noChangeShapeType="1"/>
              </p:cNvSpPr>
              <p:nvPr/>
            </p:nvSpPr>
            <p:spPr bwMode="auto">
              <a:xfrm>
                <a:off x="2693031" y="-363783"/>
                <a:ext cx="0" cy="100343"/>
              </a:xfrm>
              <a:prstGeom prst="line">
                <a:avLst/>
              </a:prstGeom>
              <a:solidFill>
                <a:schemeClr val="bg1"/>
              </a:solidFill>
              <a:ln w="2222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6" name="Oval 215">
                <a:extLst>
                  <a:ext uri="{FF2B5EF4-FFF2-40B4-BE49-F238E27FC236}">
                    <a16:creationId xmlns:a16="http://schemas.microsoft.com/office/drawing/2014/main" id="{53088E9E-85B2-40FB-A380-55AF36A0C8AF}"/>
                  </a:ext>
                </a:extLst>
              </p:cNvPr>
              <p:cNvSpPr/>
              <p:nvPr/>
            </p:nvSpPr>
            <p:spPr>
              <a:xfrm>
                <a:off x="2613025" y="-536575"/>
                <a:ext cx="158750" cy="158750"/>
              </a:xfrm>
              <a:prstGeom prst="ellipse">
                <a:avLst/>
              </a:prstGeom>
              <a:noFill/>
              <a:ln w="222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195" name="Arc 194">
              <a:extLst>
                <a:ext uri="{FF2B5EF4-FFF2-40B4-BE49-F238E27FC236}">
                  <a16:creationId xmlns:a16="http://schemas.microsoft.com/office/drawing/2014/main" id="{F2075E58-C616-44A8-A5A1-BC20AC11F0D6}"/>
                </a:ext>
              </a:extLst>
            </p:cNvPr>
            <p:cNvSpPr/>
            <p:nvPr/>
          </p:nvSpPr>
          <p:spPr>
            <a:xfrm>
              <a:off x="4831558" y="3619500"/>
              <a:ext cx="257174" cy="231878"/>
            </a:xfrm>
            <a:prstGeom prst="arc">
              <a:avLst>
                <a:gd name="adj1" fmla="val 16478117"/>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6" name="Arc 195">
              <a:extLst>
                <a:ext uri="{FF2B5EF4-FFF2-40B4-BE49-F238E27FC236}">
                  <a16:creationId xmlns:a16="http://schemas.microsoft.com/office/drawing/2014/main" id="{F32DFEDD-A2CB-4B38-AAAD-81A7BA56ECDE}"/>
                </a:ext>
              </a:extLst>
            </p:cNvPr>
            <p:cNvSpPr/>
            <p:nvPr/>
          </p:nvSpPr>
          <p:spPr>
            <a:xfrm rot="16567731">
              <a:off x="4960143" y="3619501"/>
              <a:ext cx="257174" cy="231878"/>
            </a:xfrm>
            <a:prstGeom prst="arc">
              <a:avLst>
                <a:gd name="adj1" fmla="val 16478117"/>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7" name="Arc 196">
              <a:extLst>
                <a:ext uri="{FF2B5EF4-FFF2-40B4-BE49-F238E27FC236}">
                  <a16:creationId xmlns:a16="http://schemas.microsoft.com/office/drawing/2014/main" id="{1DEDD83E-20E3-4C89-8643-DA7E0A1560E8}"/>
                </a:ext>
              </a:extLst>
            </p:cNvPr>
            <p:cNvSpPr/>
            <p:nvPr/>
          </p:nvSpPr>
          <p:spPr>
            <a:xfrm rot="3793259">
              <a:off x="4829176" y="3505201"/>
              <a:ext cx="257174" cy="231878"/>
            </a:xfrm>
            <a:prstGeom prst="arc">
              <a:avLst>
                <a:gd name="adj1" fmla="val 16478117"/>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15133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0F3B865-8A35-C543-BF4F-F5900A9161EE}"/>
              </a:ext>
            </a:extLst>
          </p:cNvPr>
          <p:cNvSpPr/>
          <p:nvPr/>
        </p:nvSpPr>
        <p:spPr>
          <a:xfrm>
            <a:off x="1427148" y="2229377"/>
            <a:ext cx="3079830" cy="3079830"/>
          </a:xfrm>
          <a:prstGeom prst="ellipse">
            <a:avLst/>
          </a:prstGeom>
          <a:solidFill>
            <a:schemeClr val="bg1"/>
          </a:solidFill>
          <a:ln w="254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7C60A46A-267E-47D7-A48A-04165C4C5185}"/>
              </a:ext>
            </a:extLst>
          </p:cNvPr>
          <p:cNvSpPr>
            <a:spLocks noGrp="1"/>
          </p:cNvSpPr>
          <p:nvPr>
            <p:ph type="sldNum" sz="quarter" idx="4"/>
          </p:nvPr>
        </p:nvSpPr>
        <p:spPr/>
        <p:txBody>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solidFill>
                  <a:schemeClr val="bg1"/>
                </a:solidFill>
              </a:rPr>
              <a:pPr/>
              <a:t>29</a:t>
            </a:fld>
            <a:endParaRPr lang="en-US" dirty="0">
              <a:solidFill>
                <a:schemeClr val="bg1"/>
              </a:solidFill>
            </a:endParaRPr>
          </a:p>
        </p:txBody>
      </p:sp>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p:txBody>
          <a:bodyPr/>
          <a:lstStyle/>
          <a:p>
            <a:r>
              <a:rPr lang="en-US" dirty="0"/>
              <a:t>All of your users</a:t>
            </a:r>
          </a:p>
        </p:txBody>
      </p:sp>
      <p:sp>
        <p:nvSpPr>
          <p:cNvPr id="22" name="Oval 21">
            <a:extLst>
              <a:ext uri="{FF2B5EF4-FFF2-40B4-BE49-F238E27FC236}">
                <a16:creationId xmlns:a16="http://schemas.microsoft.com/office/drawing/2014/main" id="{AF61CE11-3CE4-C642-BE56-6B0D464431B8}"/>
              </a:ext>
            </a:extLst>
          </p:cNvPr>
          <p:cNvSpPr/>
          <p:nvPr/>
        </p:nvSpPr>
        <p:spPr>
          <a:xfrm>
            <a:off x="3955600" y="4154712"/>
            <a:ext cx="697424" cy="697424"/>
          </a:xfrm>
          <a:prstGeom prst="ellipse">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0659B12-2824-EB42-A994-A8497CF9E7E2}"/>
              </a:ext>
            </a:extLst>
          </p:cNvPr>
          <p:cNvSpPr/>
          <p:nvPr/>
        </p:nvSpPr>
        <p:spPr>
          <a:xfrm>
            <a:off x="1289891" y="4154712"/>
            <a:ext cx="697424" cy="69742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32F8FE8-211A-A845-94B3-8D454B78B0B9}"/>
              </a:ext>
            </a:extLst>
          </p:cNvPr>
          <p:cNvSpPr/>
          <p:nvPr/>
        </p:nvSpPr>
        <p:spPr>
          <a:xfrm>
            <a:off x="3955600" y="2651377"/>
            <a:ext cx="697424" cy="697424"/>
          </a:xfrm>
          <a:prstGeom prst="ellipse">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685646B-D3CC-9349-B259-69A4434BBFF4}"/>
              </a:ext>
            </a:extLst>
          </p:cNvPr>
          <p:cNvSpPr/>
          <p:nvPr/>
        </p:nvSpPr>
        <p:spPr>
          <a:xfrm>
            <a:off x="1289891" y="2651377"/>
            <a:ext cx="697424" cy="697424"/>
          </a:xfrm>
          <a:prstGeom prst="ellipse">
            <a:avLst/>
          </a:prstGeom>
          <a:solidFill>
            <a:schemeClr val="accent6"/>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606A5A6F-EB09-4F40-971D-E65AF7C9B81E}"/>
              </a:ext>
            </a:extLst>
          </p:cNvPr>
          <p:cNvSpPr txBox="1"/>
          <p:nvPr/>
        </p:nvSpPr>
        <p:spPr>
          <a:xfrm>
            <a:off x="4656813" y="4378675"/>
            <a:ext cx="1180131" cy="307777"/>
          </a:xfrm>
          <a:prstGeom prst="rect">
            <a:avLst/>
          </a:prstGeom>
          <a:noFill/>
        </p:spPr>
        <p:txBody>
          <a:bodyPr wrap="none" rtlCol="0">
            <a:spAutoFit/>
          </a:bodyPr>
          <a:lstStyle/>
          <a:p>
            <a:r>
              <a:rPr lang="en-US" sz="1400" dirty="0">
                <a:solidFill>
                  <a:schemeClr val="tx1">
                    <a:lumMod val="75000"/>
                    <a:lumOff val="25000"/>
                  </a:schemeClr>
                </a:solidFill>
              </a:rPr>
              <a:t>BI/Reporting</a:t>
            </a:r>
          </a:p>
        </p:txBody>
      </p:sp>
      <p:sp>
        <p:nvSpPr>
          <p:cNvPr id="106" name="TextBox 105">
            <a:extLst>
              <a:ext uri="{FF2B5EF4-FFF2-40B4-BE49-F238E27FC236}">
                <a16:creationId xmlns:a16="http://schemas.microsoft.com/office/drawing/2014/main" id="{A1CC4BB3-D588-C646-8D1B-7851892560CA}"/>
              </a:ext>
            </a:extLst>
          </p:cNvPr>
          <p:cNvSpPr txBox="1"/>
          <p:nvPr/>
        </p:nvSpPr>
        <p:spPr>
          <a:xfrm>
            <a:off x="4656813" y="2714319"/>
            <a:ext cx="1059906" cy="523220"/>
          </a:xfrm>
          <a:prstGeom prst="rect">
            <a:avLst/>
          </a:prstGeom>
          <a:noFill/>
        </p:spPr>
        <p:txBody>
          <a:bodyPr wrap="none" rtlCol="0">
            <a:spAutoFit/>
          </a:bodyPr>
          <a:lstStyle/>
          <a:p>
            <a:r>
              <a:rPr lang="en-US" sz="1400" dirty="0">
                <a:solidFill>
                  <a:schemeClr val="tx1">
                    <a:lumMod val="75000"/>
                    <a:lumOff val="25000"/>
                  </a:schemeClr>
                </a:solidFill>
              </a:rPr>
              <a:t>Data</a:t>
            </a:r>
            <a:br>
              <a:rPr lang="en-US" sz="1400" dirty="0">
                <a:solidFill>
                  <a:schemeClr val="tx1">
                    <a:lumMod val="75000"/>
                    <a:lumOff val="25000"/>
                  </a:schemeClr>
                </a:solidFill>
              </a:rPr>
            </a:br>
            <a:r>
              <a:rPr lang="en-US" sz="1400" dirty="0">
                <a:solidFill>
                  <a:schemeClr val="tx1">
                    <a:lumMod val="75000"/>
                    <a:lumOff val="25000"/>
                  </a:schemeClr>
                </a:solidFill>
              </a:rPr>
              <a:t>exploration</a:t>
            </a:r>
          </a:p>
        </p:txBody>
      </p:sp>
      <p:sp>
        <p:nvSpPr>
          <p:cNvPr id="107" name="TextBox 106">
            <a:extLst>
              <a:ext uri="{FF2B5EF4-FFF2-40B4-BE49-F238E27FC236}">
                <a16:creationId xmlns:a16="http://schemas.microsoft.com/office/drawing/2014/main" id="{A2E8701C-CB41-2148-B24F-8B72061F2244}"/>
              </a:ext>
            </a:extLst>
          </p:cNvPr>
          <p:cNvSpPr txBox="1"/>
          <p:nvPr/>
        </p:nvSpPr>
        <p:spPr>
          <a:xfrm>
            <a:off x="136893" y="4264150"/>
            <a:ext cx="1130439" cy="523220"/>
          </a:xfrm>
          <a:prstGeom prst="rect">
            <a:avLst/>
          </a:prstGeom>
          <a:noFill/>
        </p:spPr>
        <p:txBody>
          <a:bodyPr wrap="none" rtlCol="0">
            <a:spAutoFit/>
          </a:bodyPr>
          <a:lstStyle/>
          <a:p>
            <a:pPr algn="r"/>
            <a:r>
              <a:rPr lang="en-US" sz="1400" dirty="0">
                <a:solidFill>
                  <a:schemeClr val="tx1">
                    <a:lumMod val="75000"/>
                    <a:lumOff val="25000"/>
                  </a:schemeClr>
                </a:solidFill>
              </a:rPr>
              <a:t>Data-driven</a:t>
            </a:r>
            <a:br>
              <a:rPr lang="en-US" sz="1400" dirty="0">
                <a:solidFill>
                  <a:schemeClr val="tx1">
                    <a:lumMod val="75000"/>
                    <a:lumOff val="25000"/>
                  </a:schemeClr>
                </a:solidFill>
              </a:rPr>
            </a:br>
            <a:r>
              <a:rPr lang="en-US" sz="1400" dirty="0">
                <a:solidFill>
                  <a:schemeClr val="tx1">
                    <a:lumMod val="75000"/>
                    <a:lumOff val="25000"/>
                  </a:schemeClr>
                </a:solidFill>
              </a:rPr>
              <a:t>applications</a:t>
            </a:r>
          </a:p>
        </p:txBody>
      </p:sp>
      <p:sp>
        <p:nvSpPr>
          <p:cNvPr id="108" name="TextBox 107">
            <a:extLst>
              <a:ext uri="{FF2B5EF4-FFF2-40B4-BE49-F238E27FC236}">
                <a16:creationId xmlns:a16="http://schemas.microsoft.com/office/drawing/2014/main" id="{3CABA4CB-1A6B-CF45-A7CA-8841B0FBFC6B}"/>
              </a:ext>
            </a:extLst>
          </p:cNvPr>
          <p:cNvSpPr txBox="1"/>
          <p:nvPr/>
        </p:nvSpPr>
        <p:spPr>
          <a:xfrm>
            <a:off x="296245" y="2685220"/>
            <a:ext cx="971741" cy="523220"/>
          </a:xfrm>
          <a:prstGeom prst="rect">
            <a:avLst/>
          </a:prstGeom>
          <a:noFill/>
        </p:spPr>
        <p:txBody>
          <a:bodyPr wrap="none" rtlCol="0">
            <a:spAutoFit/>
          </a:bodyPr>
          <a:lstStyle/>
          <a:p>
            <a:pPr algn="r"/>
            <a:r>
              <a:rPr lang="en-US" sz="1400" dirty="0">
                <a:solidFill>
                  <a:schemeClr val="tx1">
                    <a:lumMod val="75000"/>
                    <a:lumOff val="25000"/>
                  </a:schemeClr>
                </a:solidFill>
              </a:rPr>
              <a:t>Predictive</a:t>
            </a:r>
            <a:br>
              <a:rPr lang="en-US" sz="1400" dirty="0">
                <a:solidFill>
                  <a:schemeClr val="tx1">
                    <a:lumMod val="75000"/>
                    <a:lumOff val="25000"/>
                  </a:schemeClr>
                </a:solidFill>
              </a:rPr>
            </a:br>
            <a:r>
              <a:rPr lang="en-US" sz="1400" dirty="0">
                <a:solidFill>
                  <a:schemeClr val="tx1">
                    <a:lumMod val="75000"/>
                    <a:lumOff val="25000"/>
                  </a:schemeClr>
                </a:solidFill>
              </a:rPr>
              <a:t>analytics</a:t>
            </a:r>
          </a:p>
        </p:txBody>
      </p:sp>
      <p:sp>
        <p:nvSpPr>
          <p:cNvPr id="109" name="Text Placeholder 29">
            <a:extLst>
              <a:ext uri="{FF2B5EF4-FFF2-40B4-BE49-F238E27FC236}">
                <a16:creationId xmlns:a16="http://schemas.microsoft.com/office/drawing/2014/main" id="{DD573061-50F8-0F4A-802B-D7DEBE281267}"/>
              </a:ext>
            </a:extLst>
          </p:cNvPr>
          <p:cNvSpPr>
            <a:spLocks noGrp="1"/>
          </p:cNvSpPr>
          <p:nvPr>
            <p:ph type="body" sz="quarter" idx="11"/>
          </p:nvPr>
        </p:nvSpPr>
        <p:spPr>
          <a:xfrm>
            <a:off x="6426200" y="1537118"/>
            <a:ext cx="5397500" cy="4399541"/>
          </a:xfrm>
        </p:spPr>
        <p:txBody>
          <a:bodyPr>
            <a:noAutofit/>
          </a:bodyPr>
          <a:lstStyle/>
          <a:p>
            <a:pPr>
              <a:spcBef>
                <a:spcPts val="2800"/>
              </a:spcBef>
            </a:pPr>
            <a:r>
              <a:rPr lang="en-US" sz="2000" dirty="0"/>
              <a:t>Up to 200x faster than solutions </a:t>
            </a:r>
            <a:br>
              <a:rPr lang="en-US" sz="2000" dirty="0"/>
            </a:br>
            <a:r>
              <a:rPr lang="en-US" sz="2000" dirty="0"/>
              <a:t>not built for the cloud</a:t>
            </a:r>
          </a:p>
          <a:p>
            <a:pPr>
              <a:spcBef>
                <a:spcPts val="2800"/>
              </a:spcBef>
            </a:pPr>
            <a:r>
              <a:rPr lang="en-US" sz="2000" dirty="0"/>
              <a:t>Maintains a consistent SLA – </a:t>
            </a:r>
            <a:br>
              <a:rPr lang="en-US" sz="2000" dirty="0"/>
            </a:br>
            <a:r>
              <a:rPr lang="en-US" sz="2000" dirty="0"/>
              <a:t>resources grow and shrink automatically</a:t>
            </a:r>
          </a:p>
          <a:p>
            <a:pPr>
              <a:spcBef>
                <a:spcPts val="2800"/>
              </a:spcBef>
            </a:pPr>
            <a:r>
              <a:rPr lang="en-US" sz="2000" dirty="0"/>
              <a:t>Loading data does not impact </a:t>
            </a:r>
            <a:br>
              <a:rPr lang="en-US" sz="2000" dirty="0"/>
            </a:br>
            <a:r>
              <a:rPr lang="en-US" sz="2000" dirty="0"/>
              <a:t>query performance</a:t>
            </a:r>
          </a:p>
          <a:p>
            <a:pPr>
              <a:spcBef>
                <a:spcPts val="2800"/>
              </a:spcBef>
            </a:pPr>
            <a:r>
              <a:rPr lang="en-US" sz="2000" dirty="0"/>
              <a:t>Multiple groups access data </a:t>
            </a:r>
            <a:br>
              <a:rPr lang="en-US" sz="2000" dirty="0"/>
            </a:br>
            <a:r>
              <a:rPr lang="en-US" sz="2000" dirty="0"/>
              <a:t>at the same time with no </a:t>
            </a:r>
            <a:br>
              <a:rPr lang="en-US" sz="2000" dirty="0"/>
            </a:br>
            <a:r>
              <a:rPr lang="en-US" sz="2000" dirty="0"/>
              <a:t>performance degradation</a:t>
            </a:r>
          </a:p>
          <a:p>
            <a:pPr>
              <a:spcBef>
                <a:spcPts val="2800"/>
              </a:spcBef>
            </a:pPr>
            <a:r>
              <a:rPr lang="en-US" sz="2000" dirty="0"/>
              <a:t>Supports an unlimited number </a:t>
            </a:r>
            <a:br>
              <a:rPr lang="en-US" sz="2000" dirty="0"/>
            </a:br>
            <a:r>
              <a:rPr lang="en-US" sz="2000" dirty="0"/>
              <a:t>of simultaneous users</a:t>
            </a:r>
          </a:p>
        </p:txBody>
      </p:sp>
      <p:grpSp>
        <p:nvGrpSpPr>
          <p:cNvPr id="110" name="Group 109">
            <a:extLst>
              <a:ext uri="{FF2B5EF4-FFF2-40B4-BE49-F238E27FC236}">
                <a16:creationId xmlns:a16="http://schemas.microsoft.com/office/drawing/2014/main" id="{D6F00026-DCAC-AF48-99DE-E67A4D0C665E}"/>
              </a:ext>
            </a:extLst>
          </p:cNvPr>
          <p:cNvGrpSpPr/>
          <p:nvPr/>
        </p:nvGrpSpPr>
        <p:grpSpPr>
          <a:xfrm>
            <a:off x="6511895" y="2292098"/>
            <a:ext cx="4802737" cy="3011251"/>
            <a:chOff x="6511895" y="2367184"/>
            <a:chExt cx="4025069" cy="3011251"/>
          </a:xfrm>
        </p:grpSpPr>
        <p:cxnSp>
          <p:nvCxnSpPr>
            <p:cNvPr id="111" name="Straight Connector 110">
              <a:extLst>
                <a:ext uri="{FF2B5EF4-FFF2-40B4-BE49-F238E27FC236}">
                  <a16:creationId xmlns:a16="http://schemas.microsoft.com/office/drawing/2014/main" id="{F89420F3-B971-4448-9483-ABD6892A12BB}"/>
                </a:ext>
              </a:extLst>
            </p:cNvPr>
            <p:cNvCxnSpPr/>
            <p:nvPr/>
          </p:nvCxnSpPr>
          <p:spPr>
            <a:xfrm>
              <a:off x="6511895" y="2367184"/>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5100AF7-3969-C440-A68A-22C37D69905E}"/>
                </a:ext>
              </a:extLst>
            </p:cNvPr>
            <p:cNvCxnSpPr/>
            <p:nvPr/>
          </p:nvCxnSpPr>
          <p:spPr>
            <a:xfrm>
              <a:off x="6511895" y="5378435"/>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F738375-0319-5C44-81C3-8EE1E182A473}"/>
                </a:ext>
              </a:extLst>
            </p:cNvPr>
            <p:cNvCxnSpPr/>
            <p:nvPr/>
          </p:nvCxnSpPr>
          <p:spPr>
            <a:xfrm>
              <a:off x="6511895" y="3281609"/>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A03F92D-A9F5-F443-9C82-A19BF8BA9E44}"/>
                </a:ext>
              </a:extLst>
            </p:cNvPr>
            <p:cNvCxnSpPr/>
            <p:nvPr/>
          </p:nvCxnSpPr>
          <p:spPr>
            <a:xfrm>
              <a:off x="6511895" y="4191288"/>
              <a:ext cx="4025069" cy="0"/>
            </a:xfrm>
            <a:prstGeom prst="line">
              <a:avLst/>
            </a:prstGeom>
            <a:ln w="19050" cap="rnd">
              <a:solidFill>
                <a:schemeClr val="bg1">
                  <a:alpha val="44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3EA2EF70-B280-D649-8F4D-C5DA837C08C0}"/>
              </a:ext>
            </a:extLst>
          </p:cNvPr>
          <p:cNvGrpSpPr/>
          <p:nvPr/>
        </p:nvGrpSpPr>
        <p:grpSpPr>
          <a:xfrm>
            <a:off x="1445614" y="2771286"/>
            <a:ext cx="399488" cy="444612"/>
            <a:chOff x="8621712" y="1338262"/>
            <a:chExt cx="477838" cy="531813"/>
          </a:xfrm>
          <a:noFill/>
        </p:grpSpPr>
        <p:sp>
          <p:nvSpPr>
            <p:cNvPr id="116" name="Freeform 355">
              <a:extLst>
                <a:ext uri="{FF2B5EF4-FFF2-40B4-BE49-F238E27FC236}">
                  <a16:creationId xmlns:a16="http://schemas.microsoft.com/office/drawing/2014/main" id="{02B4E485-3266-D547-8783-C91F682617F8}"/>
                </a:ext>
              </a:extLst>
            </p:cNvPr>
            <p:cNvSpPr>
              <a:spLocks/>
            </p:cNvSpPr>
            <p:nvPr/>
          </p:nvSpPr>
          <p:spPr bwMode="auto">
            <a:xfrm>
              <a:off x="8621712" y="1338262"/>
              <a:ext cx="477838" cy="531813"/>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7" name="Rectangle 356">
              <a:extLst>
                <a:ext uri="{FF2B5EF4-FFF2-40B4-BE49-F238E27FC236}">
                  <a16:creationId xmlns:a16="http://schemas.microsoft.com/office/drawing/2014/main" id="{373427A1-3B1E-DA4A-A1EB-78C1D129C033}"/>
                </a:ext>
              </a:extLst>
            </p:cNvPr>
            <p:cNvSpPr>
              <a:spLocks noChangeArrowheads="1"/>
            </p:cNvSpPr>
            <p:nvPr/>
          </p:nvSpPr>
          <p:spPr bwMode="auto">
            <a:xfrm>
              <a:off x="8736012" y="1476375"/>
              <a:ext cx="46038" cy="69850"/>
            </a:xfrm>
            <a:prstGeom prst="rect">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8" name="Rectangle 357">
              <a:extLst>
                <a:ext uri="{FF2B5EF4-FFF2-40B4-BE49-F238E27FC236}">
                  <a16:creationId xmlns:a16="http://schemas.microsoft.com/office/drawing/2014/main" id="{EC1D1070-3C98-0B4B-8968-C9AF7039A682}"/>
                </a:ext>
              </a:extLst>
            </p:cNvPr>
            <p:cNvSpPr>
              <a:spLocks noChangeArrowheads="1"/>
            </p:cNvSpPr>
            <p:nvPr/>
          </p:nvSpPr>
          <p:spPr bwMode="auto">
            <a:xfrm>
              <a:off x="8782050" y="1592262"/>
              <a:ext cx="46038" cy="69850"/>
            </a:xfrm>
            <a:prstGeom prst="rect">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9" name="Rectangle 358">
              <a:extLst>
                <a:ext uri="{FF2B5EF4-FFF2-40B4-BE49-F238E27FC236}">
                  <a16:creationId xmlns:a16="http://schemas.microsoft.com/office/drawing/2014/main" id="{6E04BB25-AC1F-F041-84E6-A8F7FB25CCE4}"/>
                </a:ext>
              </a:extLst>
            </p:cNvPr>
            <p:cNvSpPr>
              <a:spLocks noChangeArrowheads="1"/>
            </p:cNvSpPr>
            <p:nvPr/>
          </p:nvSpPr>
          <p:spPr bwMode="auto">
            <a:xfrm>
              <a:off x="8921750" y="1476375"/>
              <a:ext cx="46038" cy="69850"/>
            </a:xfrm>
            <a:prstGeom prst="rect">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0" name="Line 359">
              <a:extLst>
                <a:ext uri="{FF2B5EF4-FFF2-40B4-BE49-F238E27FC236}">
                  <a16:creationId xmlns:a16="http://schemas.microsoft.com/office/drawing/2014/main" id="{8178B8C5-6311-1042-829D-7D01C7860444}"/>
                </a:ext>
              </a:extLst>
            </p:cNvPr>
            <p:cNvSpPr>
              <a:spLocks noChangeShapeType="1"/>
            </p:cNvSpPr>
            <p:nvPr/>
          </p:nvSpPr>
          <p:spPr bwMode="auto">
            <a:xfrm>
              <a:off x="8828087" y="1465262"/>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1" name="Line 360">
              <a:extLst>
                <a:ext uri="{FF2B5EF4-FFF2-40B4-BE49-F238E27FC236}">
                  <a16:creationId xmlns:a16="http://schemas.microsoft.com/office/drawing/2014/main" id="{1D28B99D-D476-D74A-AF46-EC8FC916B0CC}"/>
                </a:ext>
              </a:extLst>
            </p:cNvPr>
            <p:cNvSpPr>
              <a:spLocks noChangeShapeType="1"/>
            </p:cNvSpPr>
            <p:nvPr/>
          </p:nvSpPr>
          <p:spPr bwMode="auto">
            <a:xfrm>
              <a:off x="8874125" y="1465262"/>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2" name="Line 361">
              <a:extLst>
                <a:ext uri="{FF2B5EF4-FFF2-40B4-BE49-F238E27FC236}">
                  <a16:creationId xmlns:a16="http://schemas.microsoft.com/office/drawing/2014/main" id="{8102FCD4-4492-9546-B79F-BABAF3802B61}"/>
                </a:ext>
              </a:extLst>
            </p:cNvPr>
            <p:cNvSpPr>
              <a:spLocks noChangeShapeType="1"/>
            </p:cNvSpPr>
            <p:nvPr/>
          </p:nvSpPr>
          <p:spPr bwMode="auto">
            <a:xfrm>
              <a:off x="8736012"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3" name="Line 362">
              <a:extLst>
                <a:ext uri="{FF2B5EF4-FFF2-40B4-BE49-F238E27FC236}">
                  <a16:creationId xmlns:a16="http://schemas.microsoft.com/office/drawing/2014/main" id="{1E21BA0B-1421-9B4A-B0AC-D74C77969BD4}"/>
                </a:ext>
              </a:extLst>
            </p:cNvPr>
            <p:cNvSpPr>
              <a:spLocks noChangeShapeType="1"/>
            </p:cNvSpPr>
            <p:nvPr/>
          </p:nvSpPr>
          <p:spPr bwMode="auto">
            <a:xfrm>
              <a:off x="8874125"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4" name="Line 363">
              <a:extLst>
                <a:ext uri="{FF2B5EF4-FFF2-40B4-BE49-F238E27FC236}">
                  <a16:creationId xmlns:a16="http://schemas.microsoft.com/office/drawing/2014/main" id="{18DDB803-A5CD-8B49-97F7-57E3354A0A0E}"/>
                </a:ext>
              </a:extLst>
            </p:cNvPr>
            <p:cNvSpPr>
              <a:spLocks noChangeShapeType="1"/>
            </p:cNvSpPr>
            <p:nvPr/>
          </p:nvSpPr>
          <p:spPr bwMode="auto">
            <a:xfrm>
              <a:off x="8921750"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5" name="Line 364">
              <a:extLst>
                <a:ext uri="{FF2B5EF4-FFF2-40B4-BE49-F238E27FC236}">
                  <a16:creationId xmlns:a16="http://schemas.microsoft.com/office/drawing/2014/main" id="{47522E01-9624-E54F-A614-F30B24358DD1}"/>
                </a:ext>
              </a:extLst>
            </p:cNvPr>
            <p:cNvSpPr>
              <a:spLocks noChangeShapeType="1"/>
            </p:cNvSpPr>
            <p:nvPr/>
          </p:nvSpPr>
          <p:spPr bwMode="auto">
            <a:xfrm>
              <a:off x="8967787" y="1581150"/>
              <a:ext cx="0" cy="92075"/>
            </a:xfrm>
            <a:prstGeom prst="line">
              <a:avLst/>
            </a:prstGeom>
            <a:grp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26" name="Group 125">
            <a:extLst>
              <a:ext uri="{FF2B5EF4-FFF2-40B4-BE49-F238E27FC236}">
                <a16:creationId xmlns:a16="http://schemas.microsoft.com/office/drawing/2014/main" id="{CA8B3BE0-43EB-2A45-A559-A4D1E526AC18}"/>
              </a:ext>
            </a:extLst>
          </p:cNvPr>
          <p:cNvGrpSpPr/>
          <p:nvPr/>
        </p:nvGrpSpPr>
        <p:grpSpPr>
          <a:xfrm>
            <a:off x="4068048" y="2851689"/>
            <a:ext cx="478036" cy="294548"/>
            <a:chOff x="1068228" y="4194652"/>
            <a:chExt cx="628643" cy="387349"/>
          </a:xfrm>
        </p:grpSpPr>
        <p:grpSp>
          <p:nvGrpSpPr>
            <p:cNvPr id="127" name="Group 8">
              <a:extLst>
                <a:ext uri="{FF2B5EF4-FFF2-40B4-BE49-F238E27FC236}">
                  <a16:creationId xmlns:a16="http://schemas.microsoft.com/office/drawing/2014/main" id="{2E78CB5C-202F-7E4F-861E-BCAEFFCEE0BF}"/>
                </a:ext>
              </a:extLst>
            </p:cNvPr>
            <p:cNvGrpSpPr>
              <a:grpSpLocks noChangeAspect="1"/>
            </p:cNvGrpSpPr>
            <p:nvPr/>
          </p:nvGrpSpPr>
          <p:grpSpPr bwMode="auto">
            <a:xfrm>
              <a:off x="1068228" y="4194652"/>
              <a:ext cx="387490" cy="387349"/>
              <a:chOff x="2462" y="786"/>
              <a:chExt cx="2753" cy="2752"/>
            </a:xfrm>
          </p:grpSpPr>
          <p:sp>
            <p:nvSpPr>
              <p:cNvPr id="130" name="Freeform 9">
                <a:extLst>
                  <a:ext uri="{FF2B5EF4-FFF2-40B4-BE49-F238E27FC236}">
                    <a16:creationId xmlns:a16="http://schemas.microsoft.com/office/drawing/2014/main" id="{38074816-018A-DC42-9FC0-1F67307080A5}"/>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sp>
            <p:nvSpPr>
              <p:cNvPr id="131" name="Oval 10">
                <a:extLst>
                  <a:ext uri="{FF2B5EF4-FFF2-40B4-BE49-F238E27FC236}">
                    <a16:creationId xmlns:a16="http://schemas.microsoft.com/office/drawing/2014/main" id="{4FFA3685-750B-0940-95F6-8F6686D462ED}"/>
                  </a:ext>
                </a:extLst>
              </p:cNvPr>
              <p:cNvSpPr>
                <a:spLocks noChangeArrowheads="1"/>
              </p:cNvSpPr>
              <p:nvPr/>
            </p:nvSpPr>
            <p:spPr bwMode="auto">
              <a:xfrm>
                <a:off x="3083" y="786"/>
                <a:ext cx="1510" cy="1511"/>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28" name="Freeform 182">
              <a:extLst>
                <a:ext uri="{FF2B5EF4-FFF2-40B4-BE49-F238E27FC236}">
                  <a16:creationId xmlns:a16="http://schemas.microsoft.com/office/drawing/2014/main" id="{C2DCBCEF-9C1F-224E-A229-B71B6BAE8527}"/>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9" name="Freeform 183">
              <a:extLst>
                <a:ext uri="{FF2B5EF4-FFF2-40B4-BE49-F238E27FC236}">
                  <a16:creationId xmlns:a16="http://schemas.microsoft.com/office/drawing/2014/main" id="{2E0BDF78-8148-3D48-8344-03DB320BBB5F}"/>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32" name="Group 131">
            <a:extLst>
              <a:ext uri="{FF2B5EF4-FFF2-40B4-BE49-F238E27FC236}">
                <a16:creationId xmlns:a16="http://schemas.microsoft.com/office/drawing/2014/main" id="{ABCF3CA5-088D-7F43-8019-55F2AB755437}"/>
              </a:ext>
            </a:extLst>
          </p:cNvPr>
          <p:cNvGrpSpPr/>
          <p:nvPr/>
        </p:nvGrpSpPr>
        <p:grpSpPr>
          <a:xfrm>
            <a:off x="4117831" y="4324923"/>
            <a:ext cx="378813" cy="378813"/>
            <a:chOff x="1957387" y="4729162"/>
            <a:chExt cx="530226" cy="530226"/>
          </a:xfrm>
        </p:grpSpPr>
        <p:sp>
          <p:nvSpPr>
            <p:cNvPr id="133" name="Freeform 642">
              <a:extLst>
                <a:ext uri="{FF2B5EF4-FFF2-40B4-BE49-F238E27FC236}">
                  <a16:creationId xmlns:a16="http://schemas.microsoft.com/office/drawing/2014/main" id="{3F872DF0-D3E7-774C-B26F-D9160AAC13F7}"/>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Line 643">
              <a:extLst>
                <a:ext uri="{FF2B5EF4-FFF2-40B4-BE49-F238E27FC236}">
                  <a16:creationId xmlns:a16="http://schemas.microsoft.com/office/drawing/2014/main" id="{686947E6-B052-174C-9A2B-F811FA9EAEC9}"/>
                </a:ext>
              </a:extLst>
            </p:cNvPr>
            <p:cNvSpPr>
              <a:spLocks noChangeShapeType="1"/>
            </p:cNvSpPr>
            <p:nvPr/>
          </p:nvSpPr>
          <p:spPr bwMode="auto">
            <a:xfrm>
              <a:off x="1957387" y="4845050"/>
              <a:ext cx="53022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Oval 644">
              <a:extLst>
                <a:ext uri="{FF2B5EF4-FFF2-40B4-BE49-F238E27FC236}">
                  <a16:creationId xmlns:a16="http://schemas.microsoft.com/office/drawing/2014/main" id="{CCC93744-5ABF-D442-B577-79A23739509A}"/>
                </a:ext>
              </a:extLst>
            </p:cNvPr>
            <p:cNvSpPr>
              <a:spLocks noChangeArrowheads="1"/>
            </p:cNvSpPr>
            <p:nvPr/>
          </p:nvSpPr>
          <p:spPr bwMode="auto">
            <a:xfrm>
              <a:off x="2025650" y="4775200"/>
              <a:ext cx="23813"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Oval 645">
              <a:extLst>
                <a:ext uri="{FF2B5EF4-FFF2-40B4-BE49-F238E27FC236}">
                  <a16:creationId xmlns:a16="http://schemas.microsoft.com/office/drawing/2014/main" id="{319690D3-E774-9445-A1CF-8642B522BB91}"/>
                </a:ext>
              </a:extLst>
            </p:cNvPr>
            <p:cNvSpPr>
              <a:spLocks noChangeArrowheads="1"/>
            </p:cNvSpPr>
            <p:nvPr/>
          </p:nvSpPr>
          <p:spPr bwMode="auto">
            <a:xfrm>
              <a:off x="2095500" y="4775200"/>
              <a:ext cx="22225"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Oval 646">
              <a:extLst>
                <a:ext uri="{FF2B5EF4-FFF2-40B4-BE49-F238E27FC236}">
                  <a16:creationId xmlns:a16="http://schemas.microsoft.com/office/drawing/2014/main" id="{19CC2CB9-196F-184F-A736-B4B6C24E9EFC}"/>
                </a:ext>
              </a:extLst>
            </p:cNvPr>
            <p:cNvSpPr>
              <a:spLocks noChangeArrowheads="1"/>
            </p:cNvSpPr>
            <p:nvPr/>
          </p:nvSpPr>
          <p:spPr bwMode="auto">
            <a:xfrm>
              <a:off x="2163762" y="4775200"/>
              <a:ext cx="23813" cy="2381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Oval 647">
              <a:extLst>
                <a:ext uri="{FF2B5EF4-FFF2-40B4-BE49-F238E27FC236}">
                  <a16:creationId xmlns:a16="http://schemas.microsoft.com/office/drawing/2014/main" id="{6EC42871-671E-DA4B-9D71-0E6E4CBE176C}"/>
                </a:ext>
              </a:extLst>
            </p:cNvPr>
            <p:cNvSpPr>
              <a:spLocks noChangeArrowheads="1"/>
            </p:cNvSpPr>
            <p:nvPr/>
          </p:nvSpPr>
          <p:spPr bwMode="auto">
            <a:xfrm>
              <a:off x="2255837" y="5029200"/>
              <a:ext cx="173038" cy="173038"/>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Line 648">
              <a:extLst>
                <a:ext uri="{FF2B5EF4-FFF2-40B4-BE49-F238E27FC236}">
                  <a16:creationId xmlns:a16="http://schemas.microsoft.com/office/drawing/2014/main" id="{2A65DC07-3E7F-7A43-8424-37509891D532}"/>
                </a:ext>
              </a:extLst>
            </p:cNvPr>
            <p:cNvSpPr>
              <a:spLocks noChangeShapeType="1"/>
            </p:cNvSpPr>
            <p:nvPr/>
          </p:nvSpPr>
          <p:spPr bwMode="auto">
            <a:xfrm>
              <a:off x="2406650" y="5178425"/>
              <a:ext cx="80963" cy="8096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Line 649">
              <a:extLst>
                <a:ext uri="{FF2B5EF4-FFF2-40B4-BE49-F238E27FC236}">
                  <a16:creationId xmlns:a16="http://schemas.microsoft.com/office/drawing/2014/main" id="{245D46BB-A5F6-0042-97B7-D7FA9064BA72}"/>
                </a:ext>
              </a:extLst>
            </p:cNvPr>
            <p:cNvSpPr>
              <a:spLocks noChangeShapeType="1"/>
            </p:cNvSpPr>
            <p:nvPr/>
          </p:nvSpPr>
          <p:spPr bwMode="auto">
            <a:xfrm>
              <a:off x="2025650" y="4913312"/>
              <a:ext cx="920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Line 650">
              <a:extLst>
                <a:ext uri="{FF2B5EF4-FFF2-40B4-BE49-F238E27FC236}">
                  <a16:creationId xmlns:a16="http://schemas.microsoft.com/office/drawing/2014/main" id="{8296CCF7-D0EC-504B-BB1A-687C4BA6DFC3}"/>
                </a:ext>
              </a:extLst>
            </p:cNvPr>
            <p:cNvSpPr>
              <a:spLocks noChangeShapeType="1"/>
            </p:cNvSpPr>
            <p:nvPr/>
          </p:nvSpPr>
          <p:spPr bwMode="auto">
            <a:xfrm>
              <a:off x="2025650" y="5051425"/>
              <a:ext cx="4603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Line 651">
              <a:extLst>
                <a:ext uri="{FF2B5EF4-FFF2-40B4-BE49-F238E27FC236}">
                  <a16:creationId xmlns:a16="http://schemas.microsoft.com/office/drawing/2014/main" id="{8D6DDEE4-DD3B-D240-8F4B-33AD4EE4F71A}"/>
                </a:ext>
              </a:extLst>
            </p:cNvPr>
            <p:cNvSpPr>
              <a:spLocks noChangeShapeType="1"/>
            </p:cNvSpPr>
            <p:nvPr/>
          </p:nvSpPr>
          <p:spPr bwMode="auto">
            <a:xfrm>
              <a:off x="2025650" y="4983162"/>
              <a:ext cx="11588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Line 652">
              <a:extLst>
                <a:ext uri="{FF2B5EF4-FFF2-40B4-BE49-F238E27FC236}">
                  <a16:creationId xmlns:a16="http://schemas.microsoft.com/office/drawing/2014/main" id="{5442168B-0979-9443-9A93-E77E08DAF602}"/>
                </a:ext>
              </a:extLst>
            </p:cNvPr>
            <p:cNvSpPr>
              <a:spLocks noChangeShapeType="1"/>
            </p:cNvSpPr>
            <p:nvPr/>
          </p:nvSpPr>
          <p:spPr bwMode="auto">
            <a:xfrm>
              <a:off x="2117725" y="5051425"/>
              <a:ext cx="920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Line 653">
              <a:extLst>
                <a:ext uri="{FF2B5EF4-FFF2-40B4-BE49-F238E27FC236}">
                  <a16:creationId xmlns:a16="http://schemas.microsoft.com/office/drawing/2014/main" id="{73FFF2F7-31FD-4044-B8B2-E8F876F2739C}"/>
                </a:ext>
              </a:extLst>
            </p:cNvPr>
            <p:cNvSpPr>
              <a:spLocks noChangeShapeType="1"/>
            </p:cNvSpPr>
            <p:nvPr/>
          </p:nvSpPr>
          <p:spPr bwMode="auto">
            <a:xfrm>
              <a:off x="2187575" y="4983162"/>
              <a:ext cx="11430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Line 654">
              <a:extLst>
                <a:ext uri="{FF2B5EF4-FFF2-40B4-BE49-F238E27FC236}">
                  <a16:creationId xmlns:a16="http://schemas.microsoft.com/office/drawing/2014/main" id="{3252121B-F8B7-C34F-9DC4-EF92C4ADFB1E}"/>
                </a:ext>
              </a:extLst>
            </p:cNvPr>
            <p:cNvSpPr>
              <a:spLocks noChangeShapeType="1"/>
            </p:cNvSpPr>
            <p:nvPr/>
          </p:nvSpPr>
          <p:spPr bwMode="auto">
            <a:xfrm>
              <a:off x="2163762" y="4913312"/>
              <a:ext cx="115888"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Line 655">
              <a:extLst>
                <a:ext uri="{FF2B5EF4-FFF2-40B4-BE49-F238E27FC236}">
                  <a16:creationId xmlns:a16="http://schemas.microsoft.com/office/drawing/2014/main" id="{4519B71A-7E71-8845-9279-3D35F190F1F0}"/>
                </a:ext>
              </a:extLst>
            </p:cNvPr>
            <p:cNvSpPr>
              <a:spLocks noChangeShapeType="1"/>
            </p:cNvSpPr>
            <p:nvPr/>
          </p:nvSpPr>
          <p:spPr bwMode="auto">
            <a:xfrm>
              <a:off x="2325687" y="4913312"/>
              <a:ext cx="920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Line 656">
              <a:extLst>
                <a:ext uri="{FF2B5EF4-FFF2-40B4-BE49-F238E27FC236}">
                  <a16:creationId xmlns:a16="http://schemas.microsoft.com/office/drawing/2014/main" id="{AFE53023-3FF6-6747-9A81-B4B718C55E45}"/>
                </a:ext>
              </a:extLst>
            </p:cNvPr>
            <p:cNvSpPr>
              <a:spLocks noChangeShapeType="1"/>
            </p:cNvSpPr>
            <p:nvPr/>
          </p:nvSpPr>
          <p:spPr bwMode="auto">
            <a:xfrm>
              <a:off x="2349500" y="4983162"/>
              <a:ext cx="68263"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48" name="TextBox 147">
            <a:extLst>
              <a:ext uri="{FF2B5EF4-FFF2-40B4-BE49-F238E27FC236}">
                <a16:creationId xmlns:a16="http://schemas.microsoft.com/office/drawing/2014/main" id="{A188A375-DC30-2146-961A-5423F9B75A11}"/>
              </a:ext>
            </a:extLst>
          </p:cNvPr>
          <p:cNvSpPr txBox="1"/>
          <p:nvPr/>
        </p:nvSpPr>
        <p:spPr>
          <a:xfrm>
            <a:off x="0" y="5504425"/>
            <a:ext cx="6086475" cy="341632"/>
          </a:xfrm>
          <a:prstGeom prst="rect">
            <a:avLst/>
          </a:prstGeom>
          <a:noFill/>
        </p:spPr>
        <p:txBody>
          <a:bodyPr wrap="square" rtlCol="0">
            <a:spAutoFit/>
          </a:bodyPr>
          <a:lstStyle/>
          <a:p>
            <a:pPr algn="ctr">
              <a:lnSpc>
                <a:spcPct val="90000"/>
              </a:lnSpc>
              <a:spcBef>
                <a:spcPts val="1000"/>
              </a:spcBef>
            </a:pPr>
            <a:r>
              <a:rPr lang="en-US" b="1" dirty="0">
                <a:solidFill>
                  <a:schemeClr val="tx1">
                    <a:lumMod val="90000"/>
                    <a:lumOff val="10000"/>
                  </a:schemeClr>
                </a:solidFill>
              </a:rPr>
              <a:t>Diverse applications</a:t>
            </a:r>
          </a:p>
        </p:txBody>
      </p:sp>
      <p:grpSp>
        <p:nvGrpSpPr>
          <p:cNvPr id="162" name="Group 161">
            <a:extLst>
              <a:ext uri="{FF2B5EF4-FFF2-40B4-BE49-F238E27FC236}">
                <a16:creationId xmlns:a16="http://schemas.microsoft.com/office/drawing/2014/main" id="{6655EE0C-2944-D146-B4B6-5BB92ABA73AC}"/>
              </a:ext>
            </a:extLst>
          </p:cNvPr>
          <p:cNvGrpSpPr/>
          <p:nvPr/>
        </p:nvGrpSpPr>
        <p:grpSpPr>
          <a:xfrm>
            <a:off x="1429663" y="4339526"/>
            <a:ext cx="417880" cy="327796"/>
            <a:chOff x="2421943" y="3292696"/>
            <a:chExt cx="295929" cy="232136"/>
          </a:xfrm>
        </p:grpSpPr>
        <p:sp>
          <p:nvSpPr>
            <p:cNvPr id="163" name="Freeform 346">
              <a:extLst>
                <a:ext uri="{FF2B5EF4-FFF2-40B4-BE49-F238E27FC236}">
                  <a16:creationId xmlns:a16="http://schemas.microsoft.com/office/drawing/2014/main" id="{3AFD7AAD-E50D-B64D-8EB5-204CF3B14081}"/>
                </a:ext>
              </a:extLst>
            </p:cNvPr>
            <p:cNvSpPr>
              <a:spLocks/>
            </p:cNvSpPr>
            <p:nvPr/>
          </p:nvSpPr>
          <p:spPr bwMode="auto">
            <a:xfrm>
              <a:off x="2421943" y="3292696"/>
              <a:ext cx="295929" cy="232136"/>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4" name="Line 347">
              <a:extLst>
                <a:ext uri="{FF2B5EF4-FFF2-40B4-BE49-F238E27FC236}">
                  <a16:creationId xmlns:a16="http://schemas.microsoft.com/office/drawing/2014/main" id="{1F4DA0E5-4393-BB4D-8E2D-AB3F318A92A2}"/>
                </a:ext>
              </a:extLst>
            </p:cNvPr>
            <p:cNvSpPr>
              <a:spLocks noChangeShapeType="1"/>
            </p:cNvSpPr>
            <p:nvPr/>
          </p:nvSpPr>
          <p:spPr bwMode="auto">
            <a:xfrm>
              <a:off x="2421943" y="3357375"/>
              <a:ext cx="295929" cy="0"/>
            </a:xfrm>
            <a:prstGeom prst="lin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5" name="Oval 348">
              <a:extLst>
                <a:ext uri="{FF2B5EF4-FFF2-40B4-BE49-F238E27FC236}">
                  <a16:creationId xmlns:a16="http://schemas.microsoft.com/office/drawing/2014/main" id="{DDB3B89B-65DE-5F46-A3F6-B8114EA05755}"/>
                </a:ext>
              </a:extLst>
            </p:cNvPr>
            <p:cNvSpPr>
              <a:spLocks noChangeArrowheads="1"/>
            </p:cNvSpPr>
            <p:nvPr/>
          </p:nvSpPr>
          <p:spPr bwMode="auto">
            <a:xfrm>
              <a:off x="2460928" y="3318391"/>
              <a:ext cx="12404"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6" name="Oval 349">
              <a:extLst>
                <a:ext uri="{FF2B5EF4-FFF2-40B4-BE49-F238E27FC236}">
                  <a16:creationId xmlns:a16="http://schemas.microsoft.com/office/drawing/2014/main" id="{DF7D7CE8-A491-2D40-894F-B838BA12F04C}"/>
                </a:ext>
              </a:extLst>
            </p:cNvPr>
            <p:cNvSpPr>
              <a:spLocks noChangeArrowheads="1"/>
            </p:cNvSpPr>
            <p:nvPr/>
          </p:nvSpPr>
          <p:spPr bwMode="auto">
            <a:xfrm>
              <a:off x="2499027"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7" name="Oval 350">
              <a:extLst>
                <a:ext uri="{FF2B5EF4-FFF2-40B4-BE49-F238E27FC236}">
                  <a16:creationId xmlns:a16="http://schemas.microsoft.com/office/drawing/2014/main" id="{AE8E3A34-67BA-E54B-A126-E48FA74DA9A4}"/>
                </a:ext>
              </a:extLst>
            </p:cNvPr>
            <p:cNvSpPr>
              <a:spLocks noChangeArrowheads="1"/>
            </p:cNvSpPr>
            <p:nvPr/>
          </p:nvSpPr>
          <p:spPr bwMode="auto">
            <a:xfrm>
              <a:off x="2538011" y="3318391"/>
              <a:ext cx="13291" cy="13291"/>
            </a:xfrm>
            <a:prstGeom prst="ellipse">
              <a:avLst/>
            </a:prstGeom>
            <a:noFill/>
            <a:ln w="254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69" name="Group 168">
            <a:extLst>
              <a:ext uri="{FF2B5EF4-FFF2-40B4-BE49-F238E27FC236}">
                <a16:creationId xmlns:a16="http://schemas.microsoft.com/office/drawing/2014/main" id="{EA6A2C75-C5D2-FF4E-8302-904D9125C64E}"/>
              </a:ext>
            </a:extLst>
          </p:cNvPr>
          <p:cNvGrpSpPr/>
          <p:nvPr/>
        </p:nvGrpSpPr>
        <p:grpSpPr>
          <a:xfrm>
            <a:off x="1492250" y="4486899"/>
            <a:ext cx="307977" cy="123847"/>
            <a:chOff x="6377586" y="2598738"/>
            <a:chExt cx="576368" cy="231776"/>
          </a:xfrm>
        </p:grpSpPr>
        <p:sp>
          <p:nvSpPr>
            <p:cNvPr id="175" name="Rectangle 224">
              <a:extLst>
                <a:ext uri="{FF2B5EF4-FFF2-40B4-BE49-F238E27FC236}">
                  <a16:creationId xmlns:a16="http://schemas.microsoft.com/office/drawing/2014/main" id="{AE240624-470E-CF49-A8C8-641752FE19B4}"/>
                </a:ext>
              </a:extLst>
            </p:cNvPr>
            <p:cNvSpPr>
              <a:spLocks noChangeArrowheads="1"/>
            </p:cNvSpPr>
            <p:nvPr/>
          </p:nvSpPr>
          <p:spPr bwMode="auto">
            <a:xfrm>
              <a:off x="6487387" y="2690812"/>
              <a:ext cx="68264" cy="139700"/>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76" name="Rectangle 225">
              <a:extLst>
                <a:ext uri="{FF2B5EF4-FFF2-40B4-BE49-F238E27FC236}">
                  <a16:creationId xmlns:a16="http://schemas.microsoft.com/office/drawing/2014/main" id="{96F138B0-2C44-EF41-9750-8B2162474F00}"/>
                </a:ext>
              </a:extLst>
            </p:cNvPr>
            <p:cNvSpPr>
              <a:spLocks noChangeArrowheads="1"/>
            </p:cNvSpPr>
            <p:nvPr/>
          </p:nvSpPr>
          <p:spPr bwMode="auto">
            <a:xfrm>
              <a:off x="6637338" y="2736851"/>
              <a:ext cx="69850" cy="93663"/>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77" name="Rectangle 226">
              <a:extLst>
                <a:ext uri="{FF2B5EF4-FFF2-40B4-BE49-F238E27FC236}">
                  <a16:creationId xmlns:a16="http://schemas.microsoft.com/office/drawing/2014/main" id="{A9744D2D-41C4-3142-8878-EADCCAA92A12}"/>
                </a:ext>
              </a:extLst>
            </p:cNvPr>
            <p:cNvSpPr>
              <a:spLocks noChangeArrowheads="1"/>
            </p:cNvSpPr>
            <p:nvPr/>
          </p:nvSpPr>
          <p:spPr bwMode="auto">
            <a:xfrm>
              <a:off x="6794820" y="2598738"/>
              <a:ext cx="69851" cy="231774"/>
            </a:xfrm>
            <a:prstGeom prst="rect">
              <a:avLst/>
            </a:pr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78" name="Freeform 227">
              <a:extLst>
                <a:ext uri="{FF2B5EF4-FFF2-40B4-BE49-F238E27FC236}">
                  <a16:creationId xmlns:a16="http://schemas.microsoft.com/office/drawing/2014/main" id="{4015AE95-40B7-6048-8B03-A3D579520432}"/>
                </a:ext>
              </a:extLst>
            </p:cNvPr>
            <p:cNvSpPr>
              <a:spLocks/>
            </p:cNvSpPr>
            <p:nvPr/>
          </p:nvSpPr>
          <p:spPr bwMode="auto">
            <a:xfrm>
              <a:off x="6377586" y="2598738"/>
              <a:ext cx="576368" cy="231774"/>
            </a:xfrm>
            <a:custGeom>
              <a:avLst/>
              <a:gdLst>
                <a:gd name="T0" fmla="*/ 0 w 247"/>
                <a:gd name="T1" fmla="*/ 0 h 146"/>
                <a:gd name="T2" fmla="*/ 0 w 247"/>
                <a:gd name="T3" fmla="*/ 146 h 146"/>
                <a:gd name="T4" fmla="*/ 247 w 247"/>
                <a:gd name="T5" fmla="*/ 146 h 146"/>
              </a:gdLst>
              <a:ahLst/>
              <a:cxnLst>
                <a:cxn ang="0">
                  <a:pos x="T0" y="T1"/>
                </a:cxn>
                <a:cxn ang="0">
                  <a:pos x="T2" y="T3"/>
                </a:cxn>
                <a:cxn ang="0">
                  <a:pos x="T4" y="T5"/>
                </a:cxn>
              </a:cxnLst>
              <a:rect l="0" t="0" r="r" b="b"/>
              <a:pathLst>
                <a:path w="247" h="146">
                  <a:moveTo>
                    <a:pt x="0" y="0"/>
                  </a:moveTo>
                  <a:lnTo>
                    <a:pt x="0" y="146"/>
                  </a:lnTo>
                  <a:lnTo>
                    <a:pt x="247" y="146"/>
                  </a:lnTo>
                </a:path>
              </a:pathLst>
            </a:custGeom>
            <a:noFill/>
            <a:ln w="2540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88" name="Group 87">
            <a:extLst>
              <a:ext uri="{FF2B5EF4-FFF2-40B4-BE49-F238E27FC236}">
                <a16:creationId xmlns:a16="http://schemas.microsoft.com/office/drawing/2014/main" id="{5516866B-98FB-4FD5-8C7D-4842E748FDB2}"/>
              </a:ext>
            </a:extLst>
          </p:cNvPr>
          <p:cNvGrpSpPr/>
          <p:nvPr/>
        </p:nvGrpSpPr>
        <p:grpSpPr>
          <a:xfrm>
            <a:off x="2385933" y="3129943"/>
            <a:ext cx="1153336" cy="1278698"/>
            <a:chOff x="2385933" y="3129943"/>
            <a:chExt cx="1153336" cy="1278698"/>
          </a:xfrm>
        </p:grpSpPr>
        <p:grpSp>
          <p:nvGrpSpPr>
            <p:cNvPr id="89" name="Group 88">
              <a:extLst>
                <a:ext uri="{FF2B5EF4-FFF2-40B4-BE49-F238E27FC236}">
                  <a16:creationId xmlns:a16="http://schemas.microsoft.com/office/drawing/2014/main" id="{31A9D51C-C8BB-457A-9D14-33BDEC543E66}"/>
                </a:ext>
              </a:extLst>
            </p:cNvPr>
            <p:cNvGrpSpPr/>
            <p:nvPr/>
          </p:nvGrpSpPr>
          <p:grpSpPr>
            <a:xfrm>
              <a:off x="2385933" y="3129943"/>
              <a:ext cx="1153336" cy="1278698"/>
              <a:chOff x="8597900" y="1254126"/>
              <a:chExt cx="438150" cy="485774"/>
            </a:xfrm>
            <a:noFill/>
          </p:grpSpPr>
          <p:sp>
            <p:nvSpPr>
              <p:cNvPr id="149" name="Freeform 374">
                <a:extLst>
                  <a:ext uri="{FF2B5EF4-FFF2-40B4-BE49-F238E27FC236}">
                    <a16:creationId xmlns:a16="http://schemas.microsoft.com/office/drawing/2014/main" id="{F707E4B6-101E-4D44-8F9E-058A3F62936B}"/>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Freeform 372">
                <a:extLst>
                  <a:ext uri="{FF2B5EF4-FFF2-40B4-BE49-F238E27FC236}">
                    <a16:creationId xmlns:a16="http://schemas.microsoft.com/office/drawing/2014/main" id="{4FA905F7-82F9-46D9-98C4-15EC80FF8BD9}"/>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Freeform 373">
                <a:extLst>
                  <a:ext uri="{FF2B5EF4-FFF2-40B4-BE49-F238E27FC236}">
                    <a16:creationId xmlns:a16="http://schemas.microsoft.com/office/drawing/2014/main" id="{E8E40A7D-D333-41A7-9602-7A2CA300210E}"/>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Oval 371">
                <a:extLst>
                  <a:ext uri="{FF2B5EF4-FFF2-40B4-BE49-F238E27FC236}">
                    <a16:creationId xmlns:a16="http://schemas.microsoft.com/office/drawing/2014/main" id="{13B48CF0-1B7F-44AA-9AF4-646CC63269D4}"/>
                  </a:ext>
                </a:extLst>
              </p:cNvPr>
              <p:cNvSpPr>
                <a:spLocks noChangeArrowheads="1"/>
              </p:cNvSpPr>
              <p:nvPr/>
            </p:nvSpPr>
            <p:spPr bwMode="auto">
              <a:xfrm>
                <a:off x="8597900" y="1254126"/>
                <a:ext cx="438150" cy="185737"/>
              </a:xfrm>
              <a:prstGeom prst="ellipse">
                <a:avLst/>
              </a:prstGeom>
              <a:solidFill>
                <a:schemeClr val="bg1"/>
              </a:solidFill>
              <a:ln w="349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0" name="Group 89">
              <a:extLst>
                <a:ext uri="{FF2B5EF4-FFF2-40B4-BE49-F238E27FC236}">
                  <a16:creationId xmlns:a16="http://schemas.microsoft.com/office/drawing/2014/main" id="{EAF42425-F1DD-4D71-B880-FB58B9E9359C}"/>
                </a:ext>
              </a:extLst>
            </p:cNvPr>
            <p:cNvGrpSpPr/>
            <p:nvPr/>
          </p:nvGrpSpPr>
          <p:grpSpPr>
            <a:xfrm>
              <a:off x="2672440" y="3197075"/>
              <a:ext cx="603960" cy="298392"/>
              <a:chOff x="5729775" y="4117411"/>
              <a:chExt cx="866713" cy="855391"/>
            </a:xfrm>
            <a:solidFill>
              <a:schemeClr val="accent1"/>
            </a:solidFill>
          </p:grpSpPr>
          <p:sp>
            <p:nvSpPr>
              <p:cNvPr id="91" name="Freeform 88">
                <a:extLst>
                  <a:ext uri="{FF2B5EF4-FFF2-40B4-BE49-F238E27FC236}">
                    <a16:creationId xmlns:a16="http://schemas.microsoft.com/office/drawing/2014/main" id="{5DA60A44-D4D4-455F-B0E9-1B7F4D600692}"/>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2" name="Freeform 89">
                <a:extLst>
                  <a:ext uri="{FF2B5EF4-FFF2-40B4-BE49-F238E27FC236}">
                    <a16:creationId xmlns:a16="http://schemas.microsoft.com/office/drawing/2014/main" id="{F44E145C-A3E9-4A0F-8BAF-9361DA96FEAE}"/>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3" name="Freeform 90">
                <a:extLst>
                  <a:ext uri="{FF2B5EF4-FFF2-40B4-BE49-F238E27FC236}">
                    <a16:creationId xmlns:a16="http://schemas.microsoft.com/office/drawing/2014/main" id="{0EB79D31-9125-495B-8A77-C6B81175858A}"/>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4" name="Freeform 91">
                <a:extLst>
                  <a:ext uri="{FF2B5EF4-FFF2-40B4-BE49-F238E27FC236}">
                    <a16:creationId xmlns:a16="http://schemas.microsoft.com/office/drawing/2014/main" id="{DD3E826B-AB52-4767-A565-035AB2F49E76}"/>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5" name="Freeform 92">
                <a:extLst>
                  <a:ext uri="{FF2B5EF4-FFF2-40B4-BE49-F238E27FC236}">
                    <a16:creationId xmlns:a16="http://schemas.microsoft.com/office/drawing/2014/main" id="{43518A88-B998-45C9-AD0D-BA92D4BFCF13}"/>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7" name="Freeform 93">
                <a:extLst>
                  <a:ext uri="{FF2B5EF4-FFF2-40B4-BE49-F238E27FC236}">
                    <a16:creationId xmlns:a16="http://schemas.microsoft.com/office/drawing/2014/main" id="{0B96CE27-2D42-4222-B9D1-C982FEAF4F39}"/>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8" name="Freeform 94">
                <a:extLst>
                  <a:ext uri="{FF2B5EF4-FFF2-40B4-BE49-F238E27FC236}">
                    <a16:creationId xmlns:a16="http://schemas.microsoft.com/office/drawing/2014/main" id="{3E6231FB-0010-431E-BBC7-E14B7632A94A}"/>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95">
                <a:extLst>
                  <a:ext uri="{FF2B5EF4-FFF2-40B4-BE49-F238E27FC236}">
                    <a16:creationId xmlns:a16="http://schemas.microsoft.com/office/drawing/2014/main" id="{A6FF8106-C9FB-42F7-9740-FA90092D2DE7}"/>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6">
                <a:extLst>
                  <a:ext uri="{FF2B5EF4-FFF2-40B4-BE49-F238E27FC236}">
                    <a16:creationId xmlns:a16="http://schemas.microsoft.com/office/drawing/2014/main" id="{71157FDC-A316-4F6F-9E07-88C1F8D947DA}"/>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7">
                <a:extLst>
                  <a:ext uri="{FF2B5EF4-FFF2-40B4-BE49-F238E27FC236}">
                    <a16:creationId xmlns:a16="http://schemas.microsoft.com/office/drawing/2014/main" id="{C9496F7A-A5A3-4090-A0AD-1E3C9B615A98}"/>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8">
                <a:extLst>
                  <a:ext uri="{FF2B5EF4-FFF2-40B4-BE49-F238E27FC236}">
                    <a16:creationId xmlns:a16="http://schemas.microsoft.com/office/drawing/2014/main" id="{6737DB86-2C86-4FD5-994C-A8145355ABE0}"/>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9">
                <a:extLst>
                  <a:ext uri="{FF2B5EF4-FFF2-40B4-BE49-F238E27FC236}">
                    <a16:creationId xmlns:a16="http://schemas.microsoft.com/office/drawing/2014/main" id="{C117C89F-56D4-41E0-9C72-B3E8E96FAC0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100">
                <a:extLst>
                  <a:ext uri="{FF2B5EF4-FFF2-40B4-BE49-F238E27FC236}">
                    <a16:creationId xmlns:a16="http://schemas.microsoft.com/office/drawing/2014/main" id="{62CDD99B-BDC3-47BE-906C-C55517DEF957}"/>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Tree>
    <p:extLst>
      <p:ext uri="{BB962C8B-B14F-4D97-AF65-F5344CB8AC3E}">
        <p14:creationId xmlns:p14="http://schemas.microsoft.com/office/powerpoint/2010/main" val="166108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a:xfrm>
            <a:off x="369570" y="512763"/>
            <a:ext cx="11452860" cy="723900"/>
          </a:xfrm>
        </p:spPr>
        <p:txBody>
          <a:bodyPr/>
          <a:lstStyle/>
          <a:p>
            <a:r>
              <a:rPr lang="en-US" dirty="0"/>
              <a:t>THIS IS A MULTI-USE SLIDE</a:t>
            </a:r>
          </a:p>
        </p:txBody>
      </p:sp>
      <p:sp>
        <p:nvSpPr>
          <p:cNvPr id="8" name="Text Placeholder 7">
            <a:extLst>
              <a:ext uri="{FF2B5EF4-FFF2-40B4-BE49-F238E27FC236}">
                <a16:creationId xmlns:a16="http://schemas.microsoft.com/office/drawing/2014/main" id="{32835A42-8994-414D-8B2B-C07779CFC31A}"/>
              </a:ext>
            </a:extLst>
          </p:cNvPr>
          <p:cNvSpPr>
            <a:spLocks noGrp="1"/>
          </p:cNvSpPr>
          <p:nvPr>
            <p:ph type="body" sz="quarter" idx="11"/>
          </p:nvPr>
        </p:nvSpPr>
        <p:spPr>
          <a:xfrm>
            <a:off x="381000" y="1257618"/>
            <a:ext cx="11430000" cy="393382"/>
          </a:xfrm>
        </p:spPr>
        <p:txBody>
          <a:bodyPr/>
          <a:lstStyle/>
          <a:p>
            <a:r>
              <a:rPr lang="en-US" dirty="0"/>
              <a:t>You can add text boxes and other content anywhere on the slide without guides</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3</a:t>
            </a:fld>
            <a:endParaRPr lang="en-US" dirty="0"/>
          </a:p>
        </p:txBody>
      </p:sp>
    </p:spTree>
    <p:extLst>
      <p:ext uri="{BB962C8B-B14F-4D97-AF65-F5344CB8AC3E}">
        <p14:creationId xmlns:p14="http://schemas.microsoft.com/office/powerpoint/2010/main" val="384914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F1B698-3509-7842-BD80-89A6DBFBAF49}"/>
              </a:ext>
            </a:extLst>
          </p:cNvPr>
          <p:cNvSpPr>
            <a:spLocks noGrp="1"/>
          </p:cNvSpPr>
          <p:nvPr>
            <p:ph type="body" sz="quarter" idx="10"/>
          </p:nvPr>
        </p:nvSpPr>
        <p:spPr/>
        <p:txBody>
          <a:bodyPr/>
          <a:lstStyle/>
          <a:p>
            <a:r>
              <a:rPr lang="en-US" dirty="0"/>
              <a:t>Snowflake Platform</a:t>
            </a:r>
          </a:p>
        </p:txBody>
      </p:sp>
    </p:spTree>
    <p:extLst>
      <p:ext uri="{BB962C8B-B14F-4D97-AF65-F5344CB8AC3E}">
        <p14:creationId xmlns:p14="http://schemas.microsoft.com/office/powerpoint/2010/main" val="354602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853A92-30CB-EE49-A15D-17DE92EFE889}"/>
              </a:ext>
            </a:extLst>
          </p:cNvPr>
          <p:cNvSpPr>
            <a:spLocks noGrp="1"/>
          </p:cNvSpPr>
          <p:nvPr>
            <p:ph type="body" sz="quarter" idx="10"/>
          </p:nvPr>
        </p:nvSpPr>
        <p:spPr>
          <a:xfrm>
            <a:off x="381000" y="512763"/>
            <a:ext cx="11430000" cy="723900"/>
          </a:xfrm>
        </p:spPr>
        <p:txBody>
          <a:bodyPr>
            <a:normAutofit fontScale="77500" lnSpcReduction="20000"/>
          </a:bodyPr>
          <a:lstStyle/>
          <a:p>
            <a:r>
              <a:rPr lang="en-US" dirty="0"/>
              <a:t>Snowflake’s Multi-cluster, shared data architecture</a:t>
            </a:r>
          </a:p>
        </p:txBody>
      </p:sp>
      <p:sp>
        <p:nvSpPr>
          <p:cNvPr id="4" name="Slide Number Placeholder 3">
            <a:extLst>
              <a:ext uri="{FF2B5EF4-FFF2-40B4-BE49-F238E27FC236}">
                <a16:creationId xmlns:a16="http://schemas.microsoft.com/office/drawing/2014/main" id="{290D0372-9C82-1A4C-BF27-DEDF0C391B49}"/>
              </a:ext>
            </a:extLst>
          </p:cNvPr>
          <p:cNvSpPr>
            <a:spLocks noGrp="1"/>
          </p:cNvSpPr>
          <p:nvPr>
            <p:ph type="sldNum" sz="quarter" idx="4"/>
          </p:nvPr>
        </p:nvSpPr>
        <p:spPr/>
        <p:txBody>
          <a:bodyPr/>
          <a:lstStyle/>
          <a:p>
            <a:fld id="{9A68FE36-BDA6-4A87-8648-115964FC2835}" type="slidenum">
              <a:rPr lang="en-US" smtClean="0"/>
              <a:pPr/>
              <a:t>31</a:t>
            </a:fld>
            <a:endParaRPr lang="en-US" dirty="0"/>
          </a:p>
        </p:txBody>
      </p:sp>
      <p:sp>
        <p:nvSpPr>
          <p:cNvPr id="5" name="Freeform: Shape 10">
            <a:extLst>
              <a:ext uri="{FF2B5EF4-FFF2-40B4-BE49-F238E27FC236}">
                <a16:creationId xmlns:a16="http://schemas.microsoft.com/office/drawing/2014/main" id="{196408A2-EB16-AD4A-AB46-F4AFE432ED70}"/>
              </a:ext>
            </a:extLst>
          </p:cNvPr>
          <p:cNvSpPr>
            <a:spLocks/>
          </p:cNvSpPr>
          <p:nvPr/>
        </p:nvSpPr>
        <p:spPr bwMode="auto">
          <a:xfrm>
            <a:off x="2035967" y="3431073"/>
            <a:ext cx="1187540" cy="2223673"/>
          </a:xfrm>
          <a:custGeom>
            <a:avLst/>
            <a:gdLst>
              <a:gd name="connsiteX0" fmla="*/ 601609 w 1004501"/>
              <a:gd name="connsiteY0" fmla="*/ 0 h 1908544"/>
              <a:gd name="connsiteX1" fmla="*/ 1004501 w 1004501"/>
              <a:gd name="connsiteY1" fmla="*/ 289147 h 1908544"/>
              <a:gd name="connsiteX2" fmla="*/ 522526 w 1004501"/>
              <a:gd name="connsiteY2" fmla="*/ 1504247 h 1908544"/>
              <a:gd name="connsiteX3" fmla="*/ 497408 w 1004501"/>
              <a:gd name="connsiteY3" fmla="*/ 1908544 h 1908544"/>
              <a:gd name="connsiteX4" fmla="*/ 0 w 1004501"/>
              <a:gd name="connsiteY4" fmla="*/ 1908544 h 1908544"/>
              <a:gd name="connsiteX5" fmla="*/ 30497 w 1004501"/>
              <a:gd name="connsiteY5" fmla="*/ 1433452 h 1908544"/>
              <a:gd name="connsiteX6" fmla="*/ 145559 w 1004501"/>
              <a:gd name="connsiteY6" fmla="*/ 926392 h 1908544"/>
              <a:gd name="connsiteX7" fmla="*/ 601609 w 1004501"/>
              <a:gd name="connsiteY7" fmla="*/ 0 h 190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501" h="1908544">
                <a:moveTo>
                  <a:pt x="601609" y="0"/>
                </a:moveTo>
                <a:cubicBezTo>
                  <a:pt x="1004501" y="289147"/>
                  <a:pt x="1004501" y="289147"/>
                  <a:pt x="1004501" y="289147"/>
                </a:cubicBezTo>
                <a:cubicBezTo>
                  <a:pt x="750596" y="649176"/>
                  <a:pt x="584822" y="1069211"/>
                  <a:pt x="522526" y="1504247"/>
                </a:cubicBezTo>
                <a:lnTo>
                  <a:pt x="497408" y="1908544"/>
                </a:lnTo>
                <a:lnTo>
                  <a:pt x="0" y="1908544"/>
                </a:lnTo>
                <a:lnTo>
                  <a:pt x="30497" y="1433452"/>
                </a:lnTo>
                <a:cubicBezTo>
                  <a:pt x="55328" y="1262560"/>
                  <a:pt x="93798" y="1093424"/>
                  <a:pt x="145559" y="926392"/>
                </a:cubicBezTo>
                <a:cubicBezTo>
                  <a:pt x="246282" y="595137"/>
                  <a:pt x="400164" y="283532"/>
                  <a:pt x="601609"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6" name="Freeform 7">
            <a:extLst>
              <a:ext uri="{FF2B5EF4-FFF2-40B4-BE49-F238E27FC236}">
                <a16:creationId xmlns:a16="http://schemas.microsoft.com/office/drawing/2014/main" id="{711D871E-339F-F04B-B7EE-30494BC6677D}"/>
              </a:ext>
            </a:extLst>
          </p:cNvPr>
          <p:cNvSpPr>
            <a:spLocks/>
          </p:cNvSpPr>
          <p:nvPr/>
        </p:nvSpPr>
        <p:spPr bwMode="auto">
          <a:xfrm>
            <a:off x="4604811" y="1766416"/>
            <a:ext cx="2528013" cy="834179"/>
          </a:xfrm>
          <a:custGeom>
            <a:avLst/>
            <a:gdLst>
              <a:gd name="T0" fmla="*/ 59 w 763"/>
              <a:gd name="T1" fmla="*/ 255 h 255"/>
              <a:gd name="T2" fmla="*/ 0 w 763"/>
              <a:gd name="T3" fmla="*/ 88 h 255"/>
              <a:gd name="T4" fmla="*/ 763 w 763"/>
              <a:gd name="T5" fmla="*/ 85 h 255"/>
              <a:gd name="T6" fmla="*/ 705 w 763"/>
              <a:gd name="T7" fmla="*/ 253 h 255"/>
              <a:gd name="T8" fmla="*/ 59 w 763"/>
              <a:gd name="T9" fmla="*/ 255 h 255"/>
            </a:gdLst>
            <a:ahLst/>
            <a:cxnLst>
              <a:cxn ang="0">
                <a:pos x="T0" y="T1"/>
              </a:cxn>
              <a:cxn ang="0">
                <a:pos x="T2" y="T3"/>
              </a:cxn>
              <a:cxn ang="0">
                <a:pos x="T4" y="T5"/>
              </a:cxn>
              <a:cxn ang="0">
                <a:pos x="T6" y="T7"/>
              </a:cxn>
              <a:cxn ang="0">
                <a:pos x="T8" y="T9"/>
              </a:cxn>
            </a:cxnLst>
            <a:rect l="0" t="0" r="r" b="b"/>
            <a:pathLst>
              <a:path w="763" h="255">
                <a:moveTo>
                  <a:pt x="59" y="255"/>
                </a:moveTo>
                <a:cubicBezTo>
                  <a:pt x="0" y="88"/>
                  <a:pt x="0" y="88"/>
                  <a:pt x="0" y="88"/>
                </a:cubicBezTo>
                <a:cubicBezTo>
                  <a:pt x="246" y="1"/>
                  <a:pt x="517" y="0"/>
                  <a:pt x="763" y="85"/>
                </a:cubicBezTo>
                <a:cubicBezTo>
                  <a:pt x="705" y="253"/>
                  <a:pt x="705" y="253"/>
                  <a:pt x="705" y="253"/>
                </a:cubicBezTo>
                <a:cubicBezTo>
                  <a:pt x="497" y="181"/>
                  <a:pt x="267" y="182"/>
                  <a:pt x="59" y="25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 name="Freeform 9">
            <a:extLst>
              <a:ext uri="{FF2B5EF4-FFF2-40B4-BE49-F238E27FC236}">
                <a16:creationId xmlns:a16="http://schemas.microsoft.com/office/drawing/2014/main" id="{A690C7E7-F4D2-C043-A15C-76E488D68C3C}"/>
              </a:ext>
            </a:extLst>
          </p:cNvPr>
          <p:cNvSpPr>
            <a:spLocks/>
          </p:cNvSpPr>
          <p:nvPr/>
        </p:nvSpPr>
        <p:spPr bwMode="auto">
          <a:xfrm>
            <a:off x="8514129" y="3429224"/>
            <a:ext cx="1203012" cy="2232491"/>
          </a:xfrm>
          <a:custGeom>
            <a:avLst/>
            <a:gdLst>
              <a:gd name="T0" fmla="*/ 362 w 363"/>
              <a:gd name="T1" fmla="*/ 683 h 683"/>
              <a:gd name="T2" fmla="*/ 185 w 363"/>
              <a:gd name="T3" fmla="*/ 682 h 683"/>
              <a:gd name="T4" fmla="*/ 0 w 363"/>
              <a:gd name="T5" fmla="*/ 104 h 683"/>
              <a:gd name="T6" fmla="*/ 143 w 363"/>
              <a:gd name="T7" fmla="*/ 0 h 683"/>
              <a:gd name="T8" fmla="*/ 362 w 363"/>
              <a:gd name="T9" fmla="*/ 683 h 683"/>
            </a:gdLst>
            <a:ahLst/>
            <a:cxnLst>
              <a:cxn ang="0">
                <a:pos x="T0" y="T1"/>
              </a:cxn>
              <a:cxn ang="0">
                <a:pos x="T2" y="T3"/>
              </a:cxn>
              <a:cxn ang="0">
                <a:pos x="T4" y="T5"/>
              </a:cxn>
              <a:cxn ang="0">
                <a:pos x="T6" y="T7"/>
              </a:cxn>
              <a:cxn ang="0">
                <a:pos x="T8" y="T9"/>
              </a:cxn>
            </a:cxnLst>
            <a:rect l="0" t="0" r="r" b="b"/>
            <a:pathLst>
              <a:path w="363" h="683">
                <a:moveTo>
                  <a:pt x="362" y="683"/>
                </a:moveTo>
                <a:cubicBezTo>
                  <a:pt x="185" y="682"/>
                  <a:pt x="185" y="682"/>
                  <a:pt x="185" y="682"/>
                </a:cubicBezTo>
                <a:cubicBezTo>
                  <a:pt x="185" y="473"/>
                  <a:pt x="121" y="273"/>
                  <a:pt x="0" y="104"/>
                </a:cubicBezTo>
                <a:cubicBezTo>
                  <a:pt x="143" y="0"/>
                  <a:pt x="143" y="0"/>
                  <a:pt x="143" y="0"/>
                </a:cubicBezTo>
                <a:cubicBezTo>
                  <a:pt x="287" y="200"/>
                  <a:pt x="363" y="436"/>
                  <a:pt x="362" y="68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 name="Freeform: Shape 15">
            <a:extLst>
              <a:ext uri="{FF2B5EF4-FFF2-40B4-BE49-F238E27FC236}">
                <a16:creationId xmlns:a16="http://schemas.microsoft.com/office/drawing/2014/main" id="{014B1316-0127-E84C-A31B-4DC7F3E34E73}"/>
              </a:ext>
            </a:extLst>
          </p:cNvPr>
          <p:cNvSpPr>
            <a:spLocks/>
          </p:cNvSpPr>
          <p:nvPr/>
        </p:nvSpPr>
        <p:spPr bwMode="auto">
          <a:xfrm>
            <a:off x="2675535" y="2953873"/>
            <a:ext cx="1820423" cy="2707118"/>
          </a:xfrm>
          <a:custGeom>
            <a:avLst/>
            <a:gdLst>
              <a:gd name="connsiteX0" fmla="*/ 1279268 w 1539836"/>
              <a:gd name="connsiteY0" fmla="*/ 0 h 2323478"/>
              <a:gd name="connsiteX1" fmla="*/ 1539836 w 1539836"/>
              <a:gd name="connsiteY1" fmla="*/ 424085 h 2323478"/>
              <a:gd name="connsiteX2" fmla="*/ 509559 w 1539836"/>
              <a:gd name="connsiteY2" fmla="*/ 2051336 h 2323478"/>
              <a:gd name="connsiteX3" fmla="*/ 495584 w 1539836"/>
              <a:gd name="connsiteY3" fmla="*/ 2323478 h 2323478"/>
              <a:gd name="connsiteX4" fmla="*/ 0 w 1539836"/>
              <a:gd name="connsiteY4" fmla="*/ 2323478 h 2323478"/>
              <a:gd name="connsiteX5" fmla="*/ 15434 w 1539836"/>
              <a:gd name="connsiteY5" fmla="*/ 1997947 h 2323478"/>
              <a:gd name="connsiteX6" fmla="*/ 329455 w 1539836"/>
              <a:gd name="connsiteY6" fmla="*/ 1005446 h 2323478"/>
              <a:gd name="connsiteX7" fmla="*/ 1279268 w 1539836"/>
              <a:gd name="connsiteY7" fmla="*/ 0 h 232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9836" h="2323478">
                <a:moveTo>
                  <a:pt x="1279268" y="0"/>
                </a:moveTo>
                <a:cubicBezTo>
                  <a:pt x="1539836" y="424085"/>
                  <a:pt x="1539836" y="424085"/>
                  <a:pt x="1539836" y="424085"/>
                </a:cubicBezTo>
                <a:cubicBezTo>
                  <a:pt x="966166" y="780414"/>
                  <a:pt x="587703" y="1386175"/>
                  <a:pt x="509559" y="2051336"/>
                </a:cubicBezTo>
                <a:lnTo>
                  <a:pt x="495584" y="2323478"/>
                </a:lnTo>
                <a:lnTo>
                  <a:pt x="0" y="2323478"/>
                </a:lnTo>
                <a:lnTo>
                  <a:pt x="15434" y="1997947"/>
                </a:lnTo>
                <a:cubicBezTo>
                  <a:pt x="54703" y="1650525"/>
                  <a:pt x="161347" y="1312978"/>
                  <a:pt x="329455" y="1005446"/>
                </a:cubicBezTo>
                <a:cubicBezTo>
                  <a:pt x="553600" y="592595"/>
                  <a:pt x="881411" y="247149"/>
                  <a:pt x="1279268"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solidFill>
                <a:srgbClr val="000000"/>
              </a:solidFill>
            </a:endParaRPr>
          </a:p>
        </p:txBody>
      </p:sp>
      <p:sp>
        <p:nvSpPr>
          <p:cNvPr id="10" name="Freeform 14">
            <a:extLst>
              <a:ext uri="{FF2B5EF4-FFF2-40B4-BE49-F238E27FC236}">
                <a16:creationId xmlns:a16="http://schemas.microsoft.com/office/drawing/2014/main" id="{92A491E6-7F09-ED46-99A6-6E752CBE350B}"/>
              </a:ext>
            </a:extLst>
          </p:cNvPr>
          <p:cNvSpPr>
            <a:spLocks/>
          </p:cNvSpPr>
          <p:nvPr/>
        </p:nvSpPr>
        <p:spPr bwMode="auto">
          <a:xfrm>
            <a:off x="4240718" y="2334250"/>
            <a:ext cx="3220542" cy="1087576"/>
          </a:xfrm>
          <a:custGeom>
            <a:avLst/>
            <a:gdLst>
              <a:gd name="T0" fmla="*/ 90 w 972"/>
              <a:gd name="T1" fmla="*/ 332 h 332"/>
              <a:gd name="T2" fmla="*/ 0 w 972"/>
              <a:gd name="T3" fmla="*/ 179 h 332"/>
              <a:gd name="T4" fmla="*/ 972 w 972"/>
              <a:gd name="T5" fmla="*/ 173 h 332"/>
              <a:gd name="T6" fmla="*/ 884 w 972"/>
              <a:gd name="T7" fmla="*/ 327 h 332"/>
              <a:gd name="T8" fmla="*/ 90 w 972"/>
              <a:gd name="T9" fmla="*/ 332 h 332"/>
            </a:gdLst>
            <a:ahLst/>
            <a:cxnLst>
              <a:cxn ang="0">
                <a:pos x="T0" y="T1"/>
              </a:cxn>
              <a:cxn ang="0">
                <a:pos x="T2" y="T3"/>
              </a:cxn>
              <a:cxn ang="0">
                <a:pos x="T4" y="T5"/>
              </a:cxn>
              <a:cxn ang="0">
                <a:pos x="T6" y="T7"/>
              </a:cxn>
              <a:cxn ang="0">
                <a:pos x="T8" y="T9"/>
              </a:cxn>
            </a:cxnLst>
            <a:rect l="0" t="0" r="r" b="b"/>
            <a:pathLst>
              <a:path w="972" h="332">
                <a:moveTo>
                  <a:pt x="90" y="332"/>
                </a:moveTo>
                <a:cubicBezTo>
                  <a:pt x="0" y="179"/>
                  <a:pt x="0" y="179"/>
                  <a:pt x="0" y="179"/>
                </a:cubicBezTo>
                <a:cubicBezTo>
                  <a:pt x="299" y="2"/>
                  <a:pt x="671" y="0"/>
                  <a:pt x="972" y="173"/>
                </a:cubicBezTo>
                <a:cubicBezTo>
                  <a:pt x="884" y="327"/>
                  <a:pt x="884" y="327"/>
                  <a:pt x="884" y="327"/>
                </a:cubicBezTo>
                <a:cubicBezTo>
                  <a:pt x="638" y="185"/>
                  <a:pt x="334" y="187"/>
                  <a:pt x="90" y="33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 name="Freeform 15">
            <a:extLst>
              <a:ext uri="{FF2B5EF4-FFF2-40B4-BE49-F238E27FC236}">
                <a16:creationId xmlns:a16="http://schemas.microsoft.com/office/drawing/2014/main" id="{AA7C40E4-F256-754D-8017-D6563B03E86E}"/>
              </a:ext>
            </a:extLst>
          </p:cNvPr>
          <p:cNvSpPr>
            <a:spLocks/>
          </p:cNvSpPr>
          <p:nvPr/>
        </p:nvSpPr>
        <p:spPr bwMode="auto">
          <a:xfrm>
            <a:off x="7217279" y="2937226"/>
            <a:ext cx="1844868" cy="2713392"/>
          </a:xfrm>
          <a:custGeom>
            <a:avLst/>
            <a:gdLst>
              <a:gd name="T0" fmla="*/ 557 w 557"/>
              <a:gd name="T1" fmla="*/ 829 h 829"/>
              <a:gd name="T2" fmla="*/ 380 w 557"/>
              <a:gd name="T3" fmla="*/ 828 h 829"/>
              <a:gd name="T4" fmla="*/ 0 w 557"/>
              <a:gd name="T5" fmla="*/ 151 h 829"/>
              <a:gd name="T6" fmla="*/ 91 w 557"/>
              <a:gd name="T7" fmla="*/ 0 h 829"/>
              <a:gd name="T8" fmla="*/ 433 w 557"/>
              <a:gd name="T9" fmla="*/ 353 h 829"/>
              <a:gd name="T10" fmla="*/ 557 w 557"/>
              <a:gd name="T11" fmla="*/ 829 h 829"/>
            </a:gdLst>
            <a:ahLst/>
            <a:cxnLst>
              <a:cxn ang="0">
                <a:pos x="T0" y="T1"/>
              </a:cxn>
              <a:cxn ang="0">
                <a:pos x="T2" y="T3"/>
              </a:cxn>
              <a:cxn ang="0">
                <a:pos x="T4" y="T5"/>
              </a:cxn>
              <a:cxn ang="0">
                <a:pos x="T6" y="T7"/>
              </a:cxn>
              <a:cxn ang="0">
                <a:pos x="T8" y="T9"/>
              </a:cxn>
              <a:cxn ang="0">
                <a:pos x="T10" y="T11"/>
              </a:cxn>
            </a:cxnLst>
            <a:rect l="0" t="0" r="r" b="b"/>
            <a:pathLst>
              <a:path w="557" h="829">
                <a:moveTo>
                  <a:pt x="557" y="829"/>
                </a:moveTo>
                <a:cubicBezTo>
                  <a:pt x="380" y="828"/>
                  <a:pt x="380" y="828"/>
                  <a:pt x="380" y="828"/>
                </a:cubicBezTo>
                <a:cubicBezTo>
                  <a:pt x="381" y="553"/>
                  <a:pt x="235" y="294"/>
                  <a:pt x="0" y="151"/>
                </a:cubicBezTo>
                <a:cubicBezTo>
                  <a:pt x="91" y="0"/>
                  <a:pt x="91" y="0"/>
                  <a:pt x="91" y="0"/>
                </a:cubicBezTo>
                <a:cubicBezTo>
                  <a:pt x="234" y="86"/>
                  <a:pt x="352" y="208"/>
                  <a:pt x="433" y="353"/>
                </a:cubicBezTo>
                <a:cubicBezTo>
                  <a:pt x="515" y="498"/>
                  <a:pt x="557" y="662"/>
                  <a:pt x="557" y="8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TextBox 12">
            <a:extLst>
              <a:ext uri="{FF2B5EF4-FFF2-40B4-BE49-F238E27FC236}">
                <a16:creationId xmlns:a16="http://schemas.microsoft.com/office/drawing/2014/main" id="{ED0E8F63-DBDC-A340-AE92-899BEAD95B5A}"/>
              </a:ext>
            </a:extLst>
          </p:cNvPr>
          <p:cNvSpPr txBox="1"/>
          <p:nvPr/>
        </p:nvSpPr>
        <p:spPr>
          <a:xfrm rot="17091372">
            <a:off x="1896751" y="4669173"/>
            <a:ext cx="1560684" cy="327473"/>
          </a:xfrm>
          <a:prstGeom prst="rect">
            <a:avLst/>
          </a:prstGeom>
          <a:noFill/>
        </p:spPr>
        <p:txBody>
          <a:bodyPr wrap="square" rtlCol="0" anchor="b" anchorCtr="0">
            <a:prstTxWarp prst="textArchUp">
              <a:avLst/>
            </a:prstTxWarp>
            <a:spAutoFit/>
          </a:bodyPr>
          <a:lstStyle/>
          <a:p>
            <a:pPr algn="ctr">
              <a:spcAft>
                <a:spcPts val="600"/>
              </a:spcAft>
            </a:pPr>
            <a:r>
              <a:rPr lang="en-US" sz="1400" dirty="0">
                <a:solidFill>
                  <a:srgbClr val="FFFFFF"/>
                </a:solidFill>
                <a:ea typeface="Meiryo Regular" charset="-128"/>
                <a:cs typeface="Meiryo Regular" charset="-128"/>
              </a:rPr>
              <a:t>Optimization</a:t>
            </a:r>
          </a:p>
        </p:txBody>
      </p:sp>
      <p:sp>
        <p:nvSpPr>
          <p:cNvPr id="14" name="TextBox 13">
            <a:extLst>
              <a:ext uri="{FF2B5EF4-FFF2-40B4-BE49-F238E27FC236}">
                <a16:creationId xmlns:a16="http://schemas.microsoft.com/office/drawing/2014/main" id="{1AA2B4D3-531D-CC4D-9239-D815AACCB4DF}"/>
              </a:ext>
            </a:extLst>
          </p:cNvPr>
          <p:cNvSpPr txBox="1"/>
          <p:nvPr/>
        </p:nvSpPr>
        <p:spPr>
          <a:xfrm rot="21363561">
            <a:off x="4962434" y="2207835"/>
            <a:ext cx="1412973" cy="322736"/>
          </a:xfrm>
          <a:prstGeom prst="rect">
            <a:avLst/>
          </a:prstGeom>
          <a:noFill/>
        </p:spPr>
        <p:txBody>
          <a:bodyPr wrap="square" rtlCol="0" anchor="b" anchorCtr="0">
            <a:prstTxWarp prst="textArchUp">
              <a:avLst/>
            </a:prstTxWarp>
            <a:spAutoFit/>
          </a:bodyPr>
          <a:lstStyle/>
          <a:p>
            <a:pPr algn="ctr">
              <a:spcAft>
                <a:spcPts val="600"/>
              </a:spcAft>
            </a:pPr>
            <a:r>
              <a:rPr lang="en-US" sz="1400" dirty="0">
                <a:solidFill>
                  <a:srgbClr val="FFFFFF"/>
                </a:solidFill>
                <a:ea typeface="Meiryo Regular" charset="-128"/>
                <a:cs typeface="Meiryo Regular" charset="-128"/>
              </a:rPr>
              <a:t>Transactions</a:t>
            </a:r>
          </a:p>
        </p:txBody>
      </p:sp>
      <p:grpSp>
        <p:nvGrpSpPr>
          <p:cNvPr id="12" name="Group 11">
            <a:extLst>
              <a:ext uri="{FF2B5EF4-FFF2-40B4-BE49-F238E27FC236}">
                <a16:creationId xmlns:a16="http://schemas.microsoft.com/office/drawing/2014/main" id="{F49BD747-9DA9-5842-90BC-96F6A9FE3174}"/>
              </a:ext>
            </a:extLst>
          </p:cNvPr>
          <p:cNvGrpSpPr/>
          <p:nvPr/>
        </p:nvGrpSpPr>
        <p:grpSpPr>
          <a:xfrm>
            <a:off x="6980339" y="2075303"/>
            <a:ext cx="1974832" cy="1644312"/>
            <a:chOff x="6980339" y="2075303"/>
            <a:chExt cx="1974832" cy="1644312"/>
          </a:xfrm>
        </p:grpSpPr>
        <p:grpSp>
          <p:nvGrpSpPr>
            <p:cNvPr id="3" name="Group 2">
              <a:extLst>
                <a:ext uri="{FF2B5EF4-FFF2-40B4-BE49-F238E27FC236}">
                  <a16:creationId xmlns:a16="http://schemas.microsoft.com/office/drawing/2014/main" id="{AB55F887-CCFC-3646-A93E-4D34730641C5}"/>
                </a:ext>
              </a:extLst>
            </p:cNvPr>
            <p:cNvGrpSpPr/>
            <p:nvPr/>
          </p:nvGrpSpPr>
          <p:grpSpPr>
            <a:xfrm>
              <a:off x="6986436" y="2075303"/>
              <a:ext cx="1968735" cy="1644312"/>
              <a:chOff x="6986436" y="2075303"/>
              <a:chExt cx="1968735" cy="1644312"/>
            </a:xfrm>
          </p:grpSpPr>
          <p:sp>
            <p:nvSpPr>
              <p:cNvPr id="7" name="Freeform 8">
                <a:extLst>
                  <a:ext uri="{FF2B5EF4-FFF2-40B4-BE49-F238E27FC236}">
                    <a16:creationId xmlns:a16="http://schemas.microsoft.com/office/drawing/2014/main" id="{CD0822DB-CDED-8141-8B63-883F885FC1AC}"/>
                  </a:ext>
                </a:extLst>
              </p:cNvPr>
              <p:cNvSpPr>
                <a:spLocks/>
              </p:cNvSpPr>
              <p:nvPr/>
            </p:nvSpPr>
            <p:spPr bwMode="auto">
              <a:xfrm>
                <a:off x="6986436" y="2075303"/>
                <a:ext cx="1968735" cy="1644312"/>
              </a:xfrm>
              <a:custGeom>
                <a:avLst/>
                <a:gdLst>
                  <a:gd name="T0" fmla="*/ 452 w 594"/>
                  <a:gd name="T1" fmla="*/ 503 h 503"/>
                  <a:gd name="T2" fmla="*/ 0 w 594"/>
                  <a:gd name="T3" fmla="*/ 167 h 503"/>
                  <a:gd name="T4" fmla="*/ 60 w 594"/>
                  <a:gd name="T5" fmla="*/ 0 h 503"/>
                  <a:gd name="T6" fmla="*/ 594 w 594"/>
                  <a:gd name="T7" fmla="*/ 397 h 503"/>
                  <a:gd name="T8" fmla="*/ 452 w 594"/>
                  <a:gd name="T9" fmla="*/ 503 h 503"/>
                </a:gdLst>
                <a:ahLst/>
                <a:cxnLst>
                  <a:cxn ang="0">
                    <a:pos x="T0" y="T1"/>
                  </a:cxn>
                  <a:cxn ang="0">
                    <a:pos x="T2" y="T3"/>
                  </a:cxn>
                  <a:cxn ang="0">
                    <a:pos x="T4" y="T5"/>
                  </a:cxn>
                  <a:cxn ang="0">
                    <a:pos x="T6" y="T7"/>
                  </a:cxn>
                  <a:cxn ang="0">
                    <a:pos x="T8" y="T9"/>
                  </a:cxn>
                </a:cxnLst>
                <a:rect l="0" t="0" r="r" b="b"/>
                <a:pathLst>
                  <a:path w="594" h="503">
                    <a:moveTo>
                      <a:pt x="452" y="503"/>
                    </a:moveTo>
                    <a:cubicBezTo>
                      <a:pt x="337" y="349"/>
                      <a:pt x="180" y="233"/>
                      <a:pt x="0" y="167"/>
                    </a:cubicBezTo>
                    <a:cubicBezTo>
                      <a:pt x="60" y="0"/>
                      <a:pt x="60" y="0"/>
                      <a:pt x="60" y="0"/>
                    </a:cubicBezTo>
                    <a:cubicBezTo>
                      <a:pt x="273" y="78"/>
                      <a:pt x="458" y="215"/>
                      <a:pt x="594" y="397"/>
                    </a:cubicBezTo>
                    <a:lnTo>
                      <a:pt x="452" y="5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212" name="Group 109">
                <a:extLst>
                  <a:ext uri="{FF2B5EF4-FFF2-40B4-BE49-F238E27FC236}">
                    <a16:creationId xmlns:a16="http://schemas.microsoft.com/office/drawing/2014/main" id="{11E90F5D-4FC8-DD4A-8931-CAA313A62DA8}"/>
                  </a:ext>
                </a:extLst>
              </p:cNvPr>
              <p:cNvGrpSpPr>
                <a:grpSpLocks noChangeAspect="1"/>
              </p:cNvGrpSpPr>
              <p:nvPr/>
            </p:nvGrpSpPr>
            <p:grpSpPr bwMode="auto">
              <a:xfrm rot="2646273">
                <a:off x="8203856" y="2925645"/>
                <a:ext cx="247013" cy="315164"/>
                <a:chOff x="5900" y="1810"/>
                <a:chExt cx="830" cy="1059"/>
              </a:xfrm>
            </p:grpSpPr>
            <p:sp>
              <p:nvSpPr>
                <p:cNvPr id="214" name="Freeform 110">
                  <a:extLst>
                    <a:ext uri="{FF2B5EF4-FFF2-40B4-BE49-F238E27FC236}">
                      <a16:creationId xmlns:a16="http://schemas.microsoft.com/office/drawing/2014/main" id="{91538CD4-CEDB-AC42-B9CC-71969038E86C}"/>
                    </a:ext>
                  </a:extLst>
                </p:cNvPr>
                <p:cNvSpPr>
                  <a:spLocks/>
                </p:cNvSpPr>
                <p:nvPr/>
              </p:nvSpPr>
              <p:spPr bwMode="auto">
                <a:xfrm>
                  <a:off x="5900" y="2246"/>
                  <a:ext cx="830" cy="623"/>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1">
                  <a:extLst>
                    <a:ext uri="{FF2B5EF4-FFF2-40B4-BE49-F238E27FC236}">
                      <a16:creationId xmlns:a16="http://schemas.microsoft.com/office/drawing/2014/main" id="{D24A2CA7-8332-704F-B6AF-E1AED09BCAF4}"/>
                    </a:ext>
                  </a:extLst>
                </p:cNvPr>
                <p:cNvSpPr>
                  <a:spLocks/>
                </p:cNvSpPr>
                <p:nvPr/>
              </p:nvSpPr>
              <p:spPr bwMode="auto">
                <a:xfrm>
                  <a:off x="6016" y="1810"/>
                  <a:ext cx="600" cy="44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Freeform 112">
                  <a:extLst>
                    <a:ext uri="{FF2B5EF4-FFF2-40B4-BE49-F238E27FC236}">
                      <a16:creationId xmlns:a16="http://schemas.microsoft.com/office/drawing/2014/main" id="{F94D9244-149A-EA49-9719-C55054AC5A92}"/>
                    </a:ext>
                  </a:extLst>
                </p:cNvPr>
                <p:cNvSpPr>
                  <a:spLocks/>
                </p:cNvSpPr>
                <p:nvPr/>
              </p:nvSpPr>
              <p:spPr bwMode="auto">
                <a:xfrm>
                  <a:off x="6262" y="2448"/>
                  <a:ext cx="106" cy="2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8" name="TextBox 17">
              <a:extLst>
                <a:ext uri="{FF2B5EF4-FFF2-40B4-BE49-F238E27FC236}">
                  <a16:creationId xmlns:a16="http://schemas.microsoft.com/office/drawing/2014/main" id="{28D25050-4346-1B4A-ACFB-8E059D8B4AE5}"/>
                </a:ext>
              </a:extLst>
            </p:cNvPr>
            <p:cNvSpPr txBox="1"/>
            <p:nvPr/>
          </p:nvSpPr>
          <p:spPr>
            <a:xfrm rot="2007039">
              <a:off x="6980339" y="2740525"/>
              <a:ext cx="1412973" cy="322736"/>
            </a:xfrm>
            <a:prstGeom prst="rect">
              <a:avLst/>
            </a:prstGeom>
            <a:noFill/>
          </p:spPr>
          <p:txBody>
            <a:bodyPr wrap="square" rtlCol="0" anchor="b" anchorCtr="0">
              <a:prstTxWarp prst="textArchUp">
                <a:avLst/>
              </a:prstTxWarp>
              <a:spAutoFit/>
            </a:bodyPr>
            <a:lstStyle/>
            <a:p>
              <a:pPr algn="ctr">
                <a:spcAft>
                  <a:spcPts val="600"/>
                </a:spcAft>
              </a:pPr>
              <a:r>
                <a:rPr lang="en-US" sz="1400" dirty="0">
                  <a:solidFill>
                    <a:srgbClr val="FFFFFF"/>
                  </a:solidFill>
                  <a:ea typeface="Meiryo Regular" charset="-128"/>
                  <a:cs typeface="Meiryo Regular" charset="-128"/>
                </a:rPr>
                <a:t>Security</a:t>
              </a:r>
            </a:p>
          </p:txBody>
        </p:sp>
      </p:grpSp>
      <p:sp>
        <p:nvSpPr>
          <p:cNvPr id="20" name="TextBox 19">
            <a:extLst>
              <a:ext uri="{FF2B5EF4-FFF2-40B4-BE49-F238E27FC236}">
                <a16:creationId xmlns:a16="http://schemas.microsoft.com/office/drawing/2014/main" id="{1A36F96B-8CD9-BD44-92BD-7F8B04475DE3}"/>
              </a:ext>
            </a:extLst>
          </p:cNvPr>
          <p:cNvSpPr txBox="1"/>
          <p:nvPr/>
        </p:nvSpPr>
        <p:spPr>
          <a:xfrm rot="3992057">
            <a:off x="8251751" y="4327351"/>
            <a:ext cx="1392530" cy="327473"/>
          </a:xfrm>
          <a:prstGeom prst="rect">
            <a:avLst/>
          </a:prstGeom>
          <a:noFill/>
        </p:spPr>
        <p:txBody>
          <a:bodyPr wrap="square" rtlCol="0" anchor="b" anchorCtr="0">
            <a:prstTxWarp prst="textArchUp">
              <a:avLst/>
            </a:prstTxWarp>
            <a:spAutoFit/>
          </a:bodyPr>
          <a:lstStyle/>
          <a:p>
            <a:pPr algn="ctr">
              <a:spcAft>
                <a:spcPts val="600"/>
              </a:spcAft>
            </a:pPr>
            <a:r>
              <a:rPr lang="en-US" sz="1400">
                <a:solidFill>
                  <a:srgbClr val="FFFFFF"/>
                </a:solidFill>
                <a:ea typeface="Meiryo Regular" charset="-128"/>
                <a:cs typeface="Meiryo Regular" charset="-128"/>
              </a:rPr>
              <a:t>Metadata</a:t>
            </a:r>
            <a:endParaRPr lang="en-US" sz="1400" dirty="0">
              <a:solidFill>
                <a:srgbClr val="FFFFFF"/>
              </a:solidFill>
              <a:ea typeface="Meiryo Regular" charset="-128"/>
              <a:cs typeface="Meiryo Regular" charset="-128"/>
            </a:endParaRPr>
          </a:p>
        </p:txBody>
      </p:sp>
      <p:sp>
        <p:nvSpPr>
          <p:cNvPr id="30" name="TextBox 29">
            <a:extLst>
              <a:ext uri="{FF2B5EF4-FFF2-40B4-BE49-F238E27FC236}">
                <a16:creationId xmlns:a16="http://schemas.microsoft.com/office/drawing/2014/main" id="{2E6EDF49-8E51-7B41-8076-38654ACAF96D}"/>
              </a:ext>
            </a:extLst>
          </p:cNvPr>
          <p:cNvSpPr txBox="1"/>
          <p:nvPr/>
        </p:nvSpPr>
        <p:spPr>
          <a:xfrm rot="17635617">
            <a:off x="2779435" y="4389234"/>
            <a:ext cx="1319316" cy="327473"/>
          </a:xfrm>
          <a:prstGeom prst="rect">
            <a:avLst/>
          </a:prstGeom>
          <a:noFill/>
        </p:spPr>
        <p:txBody>
          <a:bodyPr wrap="square" rtlCol="0" anchor="b" anchorCtr="0">
            <a:prstTxWarp prst="textArchUp">
              <a:avLst/>
            </a:prstTxWarp>
            <a:spAutoFit/>
          </a:bodyPr>
          <a:lstStyle/>
          <a:p>
            <a:pPr algn="ctr">
              <a:spcAft>
                <a:spcPts val="600"/>
              </a:spcAft>
            </a:pPr>
            <a:r>
              <a:rPr lang="en-US" sz="1400" dirty="0">
                <a:solidFill>
                  <a:srgbClr val="FFFFFF"/>
                </a:solidFill>
                <a:ea typeface="Meiryo Regular" charset="-128"/>
                <a:cs typeface="Meiryo Regular" charset="-128"/>
              </a:rPr>
              <a:t>Loading</a:t>
            </a:r>
          </a:p>
        </p:txBody>
      </p:sp>
      <p:sp>
        <p:nvSpPr>
          <p:cNvPr id="31" name="TextBox 30">
            <a:extLst>
              <a:ext uri="{FF2B5EF4-FFF2-40B4-BE49-F238E27FC236}">
                <a16:creationId xmlns:a16="http://schemas.microsoft.com/office/drawing/2014/main" id="{4CC43F72-17EC-774C-9738-2A58B1BF4758}"/>
              </a:ext>
            </a:extLst>
          </p:cNvPr>
          <p:cNvSpPr txBox="1"/>
          <p:nvPr/>
        </p:nvSpPr>
        <p:spPr>
          <a:xfrm rot="21177170">
            <a:off x="4718696" y="2889640"/>
            <a:ext cx="1667924" cy="322736"/>
          </a:xfrm>
          <a:prstGeom prst="rect">
            <a:avLst/>
          </a:prstGeom>
          <a:noFill/>
        </p:spPr>
        <p:txBody>
          <a:bodyPr wrap="square" rtlCol="0" anchor="b" anchorCtr="0">
            <a:prstTxWarp prst="textArchUp">
              <a:avLst/>
            </a:prstTxWarp>
            <a:spAutoFit/>
          </a:bodyPr>
          <a:lstStyle/>
          <a:p>
            <a:pPr algn="ctr">
              <a:spcAft>
                <a:spcPts val="600"/>
              </a:spcAft>
            </a:pPr>
            <a:r>
              <a:rPr lang="en-US" sz="1400" dirty="0">
                <a:solidFill>
                  <a:srgbClr val="FFFFFF"/>
                </a:solidFill>
                <a:ea typeface="Meiryo Regular" charset="-128"/>
                <a:cs typeface="Meiryo Regular" charset="-128"/>
              </a:rPr>
              <a:t>Ad hoc analytics</a:t>
            </a:r>
          </a:p>
        </p:txBody>
      </p:sp>
      <p:sp>
        <p:nvSpPr>
          <p:cNvPr id="37" name="TextBox 36">
            <a:extLst>
              <a:ext uri="{FF2B5EF4-FFF2-40B4-BE49-F238E27FC236}">
                <a16:creationId xmlns:a16="http://schemas.microsoft.com/office/drawing/2014/main" id="{96EC350D-DCE4-4446-B781-3971EB3EAA6A}"/>
              </a:ext>
            </a:extLst>
          </p:cNvPr>
          <p:cNvSpPr txBox="1"/>
          <p:nvPr/>
        </p:nvSpPr>
        <p:spPr>
          <a:xfrm rot="3291961">
            <a:off x="7359909" y="4016614"/>
            <a:ext cx="1392530" cy="327473"/>
          </a:xfrm>
          <a:prstGeom prst="rect">
            <a:avLst/>
          </a:prstGeom>
          <a:noFill/>
        </p:spPr>
        <p:txBody>
          <a:bodyPr wrap="square" rtlCol="0" anchor="b" anchorCtr="0">
            <a:prstTxWarp prst="textArchUp">
              <a:avLst/>
            </a:prstTxWarp>
            <a:spAutoFit/>
          </a:bodyPr>
          <a:lstStyle/>
          <a:p>
            <a:pPr algn="ctr">
              <a:spcAft>
                <a:spcPts val="600"/>
              </a:spcAft>
            </a:pPr>
            <a:r>
              <a:rPr lang="en-US" sz="1400" dirty="0">
                <a:solidFill>
                  <a:srgbClr val="FFFFFF"/>
                </a:solidFill>
                <a:ea typeface="Meiryo Regular" charset="-128"/>
                <a:cs typeface="Meiryo Regular" charset="-128"/>
              </a:rPr>
              <a:t>Development</a:t>
            </a:r>
          </a:p>
        </p:txBody>
      </p:sp>
      <p:grpSp>
        <p:nvGrpSpPr>
          <p:cNvPr id="39" name="Group 38">
            <a:extLst>
              <a:ext uri="{FF2B5EF4-FFF2-40B4-BE49-F238E27FC236}">
                <a16:creationId xmlns:a16="http://schemas.microsoft.com/office/drawing/2014/main" id="{D5E61267-7CA9-164C-A3F5-4FD7F5045582}"/>
              </a:ext>
            </a:extLst>
          </p:cNvPr>
          <p:cNvGrpSpPr/>
          <p:nvPr/>
        </p:nvGrpSpPr>
        <p:grpSpPr>
          <a:xfrm>
            <a:off x="2789973" y="2080851"/>
            <a:ext cx="1968735" cy="1648012"/>
            <a:chOff x="1950588" y="2284669"/>
            <a:chExt cx="1968735" cy="1648012"/>
          </a:xfrm>
          <a:solidFill>
            <a:schemeClr val="accent3"/>
          </a:solidFill>
        </p:grpSpPr>
        <p:sp>
          <p:nvSpPr>
            <p:cNvPr id="40" name="Freeform 6">
              <a:extLst>
                <a:ext uri="{FF2B5EF4-FFF2-40B4-BE49-F238E27FC236}">
                  <a16:creationId xmlns:a16="http://schemas.microsoft.com/office/drawing/2014/main" id="{0F354535-EFCE-1B46-8593-160F4F8CDBD8}"/>
                </a:ext>
              </a:extLst>
            </p:cNvPr>
            <p:cNvSpPr>
              <a:spLocks/>
            </p:cNvSpPr>
            <p:nvPr/>
          </p:nvSpPr>
          <p:spPr bwMode="auto">
            <a:xfrm>
              <a:off x="1950588" y="2284669"/>
              <a:ext cx="1968735" cy="1648012"/>
            </a:xfrm>
            <a:custGeom>
              <a:avLst/>
              <a:gdLst>
                <a:gd name="T0" fmla="*/ 143 w 594"/>
                <a:gd name="T1" fmla="*/ 504 h 504"/>
                <a:gd name="T2" fmla="*/ 0 w 594"/>
                <a:gd name="T3" fmla="*/ 398 h 504"/>
                <a:gd name="T4" fmla="*/ 533 w 594"/>
                <a:gd name="T5" fmla="*/ 0 h 504"/>
                <a:gd name="T6" fmla="*/ 594 w 594"/>
                <a:gd name="T7" fmla="*/ 166 h 504"/>
                <a:gd name="T8" fmla="*/ 143 w 594"/>
                <a:gd name="T9" fmla="*/ 504 h 504"/>
              </a:gdLst>
              <a:ahLst/>
              <a:cxnLst>
                <a:cxn ang="0">
                  <a:pos x="T0" y="T1"/>
                </a:cxn>
                <a:cxn ang="0">
                  <a:pos x="T2" y="T3"/>
                </a:cxn>
                <a:cxn ang="0">
                  <a:pos x="T4" y="T5"/>
                </a:cxn>
                <a:cxn ang="0">
                  <a:pos x="T6" y="T7"/>
                </a:cxn>
                <a:cxn ang="0">
                  <a:pos x="T8" y="T9"/>
                </a:cxn>
              </a:cxnLst>
              <a:rect l="0" t="0" r="r" b="b"/>
              <a:pathLst>
                <a:path w="594" h="504">
                  <a:moveTo>
                    <a:pt x="143" y="504"/>
                  </a:moveTo>
                  <a:cubicBezTo>
                    <a:pt x="0" y="398"/>
                    <a:pt x="0" y="398"/>
                    <a:pt x="0" y="398"/>
                  </a:cubicBezTo>
                  <a:cubicBezTo>
                    <a:pt x="136" y="216"/>
                    <a:pt x="320" y="78"/>
                    <a:pt x="533" y="0"/>
                  </a:cubicBezTo>
                  <a:cubicBezTo>
                    <a:pt x="594" y="166"/>
                    <a:pt x="594" y="166"/>
                    <a:pt x="594" y="166"/>
                  </a:cubicBezTo>
                  <a:cubicBezTo>
                    <a:pt x="414" y="232"/>
                    <a:pt x="257" y="349"/>
                    <a:pt x="143" y="5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TextBox 40">
              <a:extLst>
                <a:ext uri="{FF2B5EF4-FFF2-40B4-BE49-F238E27FC236}">
                  <a16:creationId xmlns:a16="http://schemas.microsoft.com/office/drawing/2014/main" id="{04B48181-CF35-9640-8C1A-EF599A54A4C0}"/>
                </a:ext>
              </a:extLst>
            </p:cNvPr>
            <p:cNvSpPr txBox="1"/>
            <p:nvPr/>
          </p:nvSpPr>
          <p:spPr>
            <a:xfrm rot="19302471">
              <a:off x="2295416" y="3102774"/>
              <a:ext cx="1412973" cy="322736"/>
            </a:xfrm>
            <a:prstGeom prst="rect">
              <a:avLst/>
            </a:prstGeom>
            <a:noFill/>
          </p:spPr>
          <p:txBody>
            <a:bodyPr wrap="square" rtlCol="0" anchor="b" anchorCtr="0">
              <a:prstTxWarp prst="textArchUp">
                <a:avLst/>
              </a:prstTxWarp>
              <a:spAutoFit/>
            </a:bodyPr>
            <a:lstStyle/>
            <a:p>
              <a:pPr algn="ctr">
                <a:spcAft>
                  <a:spcPts val="600"/>
                </a:spcAft>
              </a:pPr>
              <a:r>
                <a:rPr lang="en-US" sz="1400" dirty="0">
                  <a:solidFill>
                    <a:srgbClr val="FFFFFF"/>
                  </a:solidFill>
                  <a:ea typeface="Meiryo Regular" charset="-128"/>
                  <a:cs typeface="Meiryo Regular" charset="-128"/>
                </a:rPr>
                <a:t>Management</a:t>
              </a:r>
            </a:p>
          </p:txBody>
        </p:sp>
        <p:grpSp>
          <p:nvGrpSpPr>
            <p:cNvPr id="42" name="Group 41">
              <a:extLst>
                <a:ext uri="{FF2B5EF4-FFF2-40B4-BE49-F238E27FC236}">
                  <a16:creationId xmlns:a16="http://schemas.microsoft.com/office/drawing/2014/main" id="{74A0D377-A4E9-C048-ACB5-F7EA00296CC1}"/>
                </a:ext>
              </a:extLst>
            </p:cNvPr>
            <p:cNvGrpSpPr/>
            <p:nvPr/>
          </p:nvGrpSpPr>
          <p:grpSpPr>
            <a:xfrm>
              <a:off x="3379964" y="2563411"/>
              <a:ext cx="368571" cy="254094"/>
              <a:chOff x="4609488" y="2461191"/>
              <a:chExt cx="489562" cy="342460"/>
            </a:xfrm>
            <a:grpFill/>
          </p:grpSpPr>
          <p:sp>
            <p:nvSpPr>
              <p:cNvPr id="43" name="Freeform 32">
                <a:extLst>
                  <a:ext uri="{FF2B5EF4-FFF2-40B4-BE49-F238E27FC236}">
                    <a16:creationId xmlns:a16="http://schemas.microsoft.com/office/drawing/2014/main" id="{3E73F354-8732-2E47-80D5-E3BE274F1D53}"/>
                  </a:ext>
                </a:extLst>
              </p:cNvPr>
              <p:cNvSpPr>
                <a:spLocks/>
              </p:cNvSpPr>
              <p:nvPr/>
            </p:nvSpPr>
            <p:spPr bwMode="auto">
              <a:xfrm>
                <a:off x="4873225" y="2565401"/>
                <a:ext cx="225825" cy="226288"/>
              </a:xfrm>
              <a:custGeom>
                <a:avLst/>
                <a:gdLst>
                  <a:gd name="T0" fmla="*/ 1642 w 1655"/>
                  <a:gd name="T1" fmla="*/ 894 h 1657"/>
                  <a:gd name="T2" fmla="*/ 1592 w 1655"/>
                  <a:gd name="T3" fmla="*/ 856 h 1657"/>
                  <a:gd name="T4" fmla="*/ 1484 w 1655"/>
                  <a:gd name="T5" fmla="*/ 817 h 1657"/>
                  <a:gd name="T6" fmla="*/ 1464 w 1655"/>
                  <a:gd name="T7" fmla="*/ 674 h 1657"/>
                  <a:gd name="T8" fmla="*/ 1557 w 1655"/>
                  <a:gd name="T9" fmla="*/ 608 h 1657"/>
                  <a:gd name="T10" fmla="*/ 1594 w 1655"/>
                  <a:gd name="T11" fmla="*/ 558 h 1657"/>
                  <a:gd name="T12" fmla="*/ 1584 w 1655"/>
                  <a:gd name="T13" fmla="*/ 496 h 1657"/>
                  <a:gd name="T14" fmla="*/ 1491 w 1655"/>
                  <a:gd name="T15" fmla="*/ 334 h 1657"/>
                  <a:gd name="T16" fmla="*/ 1381 w 1655"/>
                  <a:gd name="T17" fmla="*/ 305 h 1657"/>
                  <a:gd name="T18" fmla="*/ 1277 w 1655"/>
                  <a:gd name="T19" fmla="*/ 355 h 1657"/>
                  <a:gd name="T20" fmla="*/ 1163 w 1655"/>
                  <a:gd name="T21" fmla="*/ 269 h 1657"/>
                  <a:gd name="T22" fmla="*/ 1184 w 1655"/>
                  <a:gd name="T23" fmla="*/ 157 h 1657"/>
                  <a:gd name="T24" fmla="*/ 1126 w 1655"/>
                  <a:gd name="T25" fmla="*/ 58 h 1657"/>
                  <a:gd name="T26" fmla="*/ 949 w 1655"/>
                  <a:gd name="T27" fmla="*/ 10 h 1657"/>
                  <a:gd name="T28" fmla="*/ 850 w 1655"/>
                  <a:gd name="T29" fmla="*/ 66 h 1657"/>
                  <a:gd name="T30" fmla="*/ 813 w 1655"/>
                  <a:gd name="T31" fmla="*/ 174 h 1657"/>
                  <a:gd name="T32" fmla="*/ 670 w 1655"/>
                  <a:gd name="T33" fmla="*/ 193 h 1657"/>
                  <a:gd name="T34" fmla="*/ 605 w 1655"/>
                  <a:gd name="T35" fmla="*/ 101 h 1657"/>
                  <a:gd name="T36" fmla="*/ 493 w 1655"/>
                  <a:gd name="T37" fmla="*/ 72 h 1657"/>
                  <a:gd name="T38" fmla="*/ 331 w 1655"/>
                  <a:gd name="T39" fmla="*/ 164 h 1657"/>
                  <a:gd name="T40" fmla="*/ 294 w 1655"/>
                  <a:gd name="T41" fmla="*/ 214 h 1657"/>
                  <a:gd name="T42" fmla="*/ 302 w 1655"/>
                  <a:gd name="T43" fmla="*/ 274 h 1657"/>
                  <a:gd name="T44" fmla="*/ 352 w 1655"/>
                  <a:gd name="T45" fmla="*/ 379 h 1657"/>
                  <a:gd name="T46" fmla="*/ 265 w 1655"/>
                  <a:gd name="T47" fmla="*/ 493 h 1657"/>
                  <a:gd name="T48" fmla="*/ 153 w 1655"/>
                  <a:gd name="T49" fmla="*/ 471 h 1657"/>
                  <a:gd name="T50" fmla="*/ 54 w 1655"/>
                  <a:gd name="T51" fmla="*/ 529 h 1657"/>
                  <a:gd name="T52" fmla="*/ 6 w 1655"/>
                  <a:gd name="T53" fmla="*/ 711 h 1657"/>
                  <a:gd name="T54" fmla="*/ 14 w 1655"/>
                  <a:gd name="T55" fmla="*/ 773 h 1657"/>
                  <a:gd name="T56" fmla="*/ 62 w 1655"/>
                  <a:gd name="T57" fmla="*/ 809 h 1657"/>
                  <a:gd name="T58" fmla="*/ 170 w 1655"/>
                  <a:gd name="T59" fmla="*/ 848 h 1657"/>
                  <a:gd name="T60" fmla="*/ 190 w 1655"/>
                  <a:gd name="T61" fmla="*/ 991 h 1657"/>
                  <a:gd name="T62" fmla="*/ 97 w 1655"/>
                  <a:gd name="T63" fmla="*/ 1057 h 1657"/>
                  <a:gd name="T64" fmla="*/ 68 w 1655"/>
                  <a:gd name="T65" fmla="*/ 1169 h 1657"/>
                  <a:gd name="T66" fmla="*/ 161 w 1655"/>
                  <a:gd name="T67" fmla="*/ 1331 h 1657"/>
                  <a:gd name="T68" fmla="*/ 211 w 1655"/>
                  <a:gd name="T69" fmla="*/ 1367 h 1657"/>
                  <a:gd name="T70" fmla="*/ 271 w 1655"/>
                  <a:gd name="T71" fmla="*/ 1360 h 1657"/>
                  <a:gd name="T72" fmla="*/ 375 w 1655"/>
                  <a:gd name="T73" fmla="*/ 1310 h 1657"/>
                  <a:gd name="T74" fmla="*/ 489 w 1655"/>
                  <a:gd name="T75" fmla="*/ 1396 h 1657"/>
                  <a:gd name="T76" fmla="*/ 466 w 1655"/>
                  <a:gd name="T77" fmla="*/ 1508 h 1657"/>
                  <a:gd name="T78" fmla="*/ 473 w 1655"/>
                  <a:gd name="T79" fmla="*/ 1570 h 1657"/>
                  <a:gd name="T80" fmla="*/ 524 w 1655"/>
                  <a:gd name="T81" fmla="*/ 1607 h 1657"/>
                  <a:gd name="T82" fmla="*/ 705 w 1655"/>
                  <a:gd name="T83" fmla="*/ 1655 h 1657"/>
                  <a:gd name="T84" fmla="*/ 726 w 1655"/>
                  <a:gd name="T85" fmla="*/ 1657 h 1657"/>
                  <a:gd name="T86" fmla="*/ 767 w 1655"/>
                  <a:gd name="T87" fmla="*/ 1648 h 1657"/>
                  <a:gd name="T88" fmla="*/ 804 w 1655"/>
                  <a:gd name="T89" fmla="*/ 1599 h 1657"/>
                  <a:gd name="T90" fmla="*/ 842 w 1655"/>
                  <a:gd name="T91" fmla="*/ 1491 h 1657"/>
                  <a:gd name="T92" fmla="*/ 985 w 1655"/>
                  <a:gd name="T93" fmla="*/ 1472 h 1657"/>
                  <a:gd name="T94" fmla="*/ 1051 w 1655"/>
                  <a:gd name="T95" fmla="*/ 1564 h 1657"/>
                  <a:gd name="T96" fmla="*/ 1163 w 1655"/>
                  <a:gd name="T97" fmla="*/ 1593 h 1657"/>
                  <a:gd name="T98" fmla="*/ 1325 w 1655"/>
                  <a:gd name="T99" fmla="*/ 1501 h 1657"/>
                  <a:gd name="T100" fmla="*/ 1354 w 1655"/>
                  <a:gd name="T101" fmla="*/ 1391 h 1657"/>
                  <a:gd name="T102" fmla="*/ 1304 w 1655"/>
                  <a:gd name="T103" fmla="*/ 1286 h 1657"/>
                  <a:gd name="T104" fmla="*/ 1391 w 1655"/>
                  <a:gd name="T105" fmla="*/ 1172 h 1657"/>
                  <a:gd name="T106" fmla="*/ 1503 w 1655"/>
                  <a:gd name="T107" fmla="*/ 1194 h 1657"/>
                  <a:gd name="T108" fmla="*/ 1565 w 1655"/>
                  <a:gd name="T109" fmla="*/ 1186 h 1657"/>
                  <a:gd name="T110" fmla="*/ 1601 w 1655"/>
                  <a:gd name="T111" fmla="*/ 1136 h 1657"/>
                  <a:gd name="T112" fmla="*/ 1650 w 1655"/>
                  <a:gd name="T113" fmla="*/ 956 h 1657"/>
                  <a:gd name="T114" fmla="*/ 1642 w 1655"/>
                  <a:gd name="T115" fmla="*/ 894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5" h="1657">
                    <a:moveTo>
                      <a:pt x="1642" y="894"/>
                    </a:moveTo>
                    <a:cubicBezTo>
                      <a:pt x="1630" y="875"/>
                      <a:pt x="1613" y="861"/>
                      <a:pt x="1592" y="856"/>
                    </a:cubicBezTo>
                    <a:cubicBezTo>
                      <a:pt x="1484" y="817"/>
                      <a:pt x="1484" y="817"/>
                      <a:pt x="1484" y="817"/>
                    </a:cubicBezTo>
                    <a:cubicBezTo>
                      <a:pt x="1484" y="765"/>
                      <a:pt x="1476" y="719"/>
                      <a:pt x="1464" y="674"/>
                    </a:cubicBezTo>
                    <a:cubicBezTo>
                      <a:pt x="1557" y="608"/>
                      <a:pt x="1557" y="608"/>
                      <a:pt x="1557" y="608"/>
                    </a:cubicBezTo>
                    <a:cubicBezTo>
                      <a:pt x="1576" y="597"/>
                      <a:pt x="1590" y="579"/>
                      <a:pt x="1594" y="558"/>
                    </a:cubicBezTo>
                    <a:cubicBezTo>
                      <a:pt x="1599" y="537"/>
                      <a:pt x="1596" y="516"/>
                      <a:pt x="1584" y="496"/>
                    </a:cubicBezTo>
                    <a:cubicBezTo>
                      <a:pt x="1491" y="334"/>
                      <a:pt x="1491" y="334"/>
                      <a:pt x="1491" y="334"/>
                    </a:cubicBezTo>
                    <a:cubicBezTo>
                      <a:pt x="1468" y="296"/>
                      <a:pt x="1418" y="282"/>
                      <a:pt x="1381" y="305"/>
                    </a:cubicBezTo>
                    <a:cubicBezTo>
                      <a:pt x="1277" y="355"/>
                      <a:pt x="1277" y="355"/>
                      <a:pt x="1277" y="355"/>
                    </a:cubicBezTo>
                    <a:cubicBezTo>
                      <a:pt x="1240" y="321"/>
                      <a:pt x="1202" y="292"/>
                      <a:pt x="1163" y="269"/>
                    </a:cubicBezTo>
                    <a:cubicBezTo>
                      <a:pt x="1184" y="157"/>
                      <a:pt x="1184" y="157"/>
                      <a:pt x="1184" y="157"/>
                    </a:cubicBezTo>
                    <a:cubicBezTo>
                      <a:pt x="1194" y="112"/>
                      <a:pt x="1169" y="68"/>
                      <a:pt x="1126" y="58"/>
                    </a:cubicBezTo>
                    <a:cubicBezTo>
                      <a:pt x="949" y="10"/>
                      <a:pt x="949" y="10"/>
                      <a:pt x="949" y="10"/>
                    </a:cubicBezTo>
                    <a:cubicBezTo>
                      <a:pt x="904" y="0"/>
                      <a:pt x="862" y="23"/>
                      <a:pt x="850" y="66"/>
                    </a:cubicBezTo>
                    <a:cubicBezTo>
                      <a:pt x="813" y="174"/>
                      <a:pt x="813" y="174"/>
                      <a:pt x="813" y="174"/>
                    </a:cubicBezTo>
                    <a:cubicBezTo>
                      <a:pt x="761" y="174"/>
                      <a:pt x="715" y="182"/>
                      <a:pt x="670" y="193"/>
                    </a:cubicBezTo>
                    <a:cubicBezTo>
                      <a:pt x="605" y="101"/>
                      <a:pt x="605" y="101"/>
                      <a:pt x="605" y="101"/>
                    </a:cubicBezTo>
                    <a:cubicBezTo>
                      <a:pt x="582" y="62"/>
                      <a:pt x="531" y="48"/>
                      <a:pt x="493" y="72"/>
                    </a:cubicBezTo>
                    <a:cubicBezTo>
                      <a:pt x="331" y="164"/>
                      <a:pt x="331" y="164"/>
                      <a:pt x="331" y="164"/>
                    </a:cubicBezTo>
                    <a:cubicBezTo>
                      <a:pt x="311" y="176"/>
                      <a:pt x="298" y="193"/>
                      <a:pt x="294" y="214"/>
                    </a:cubicBezTo>
                    <a:cubicBezTo>
                      <a:pt x="288" y="236"/>
                      <a:pt x="292" y="257"/>
                      <a:pt x="302" y="274"/>
                    </a:cubicBezTo>
                    <a:cubicBezTo>
                      <a:pt x="352" y="379"/>
                      <a:pt x="352" y="379"/>
                      <a:pt x="352" y="379"/>
                    </a:cubicBezTo>
                    <a:cubicBezTo>
                      <a:pt x="317" y="415"/>
                      <a:pt x="288" y="454"/>
                      <a:pt x="265" y="493"/>
                    </a:cubicBezTo>
                    <a:cubicBezTo>
                      <a:pt x="153" y="471"/>
                      <a:pt x="153" y="471"/>
                      <a:pt x="153" y="471"/>
                    </a:cubicBezTo>
                    <a:cubicBezTo>
                      <a:pt x="108" y="462"/>
                      <a:pt x="64" y="487"/>
                      <a:pt x="54" y="529"/>
                    </a:cubicBezTo>
                    <a:cubicBezTo>
                      <a:pt x="6" y="711"/>
                      <a:pt x="6" y="711"/>
                      <a:pt x="6" y="711"/>
                    </a:cubicBezTo>
                    <a:cubicBezTo>
                      <a:pt x="0" y="732"/>
                      <a:pt x="4" y="753"/>
                      <a:pt x="14" y="773"/>
                    </a:cubicBezTo>
                    <a:cubicBezTo>
                      <a:pt x="23" y="792"/>
                      <a:pt x="41" y="804"/>
                      <a:pt x="62" y="809"/>
                    </a:cubicBezTo>
                    <a:cubicBezTo>
                      <a:pt x="170" y="848"/>
                      <a:pt x="170" y="848"/>
                      <a:pt x="170" y="848"/>
                    </a:cubicBezTo>
                    <a:cubicBezTo>
                      <a:pt x="170" y="900"/>
                      <a:pt x="178" y="946"/>
                      <a:pt x="190" y="991"/>
                    </a:cubicBezTo>
                    <a:cubicBezTo>
                      <a:pt x="97" y="1057"/>
                      <a:pt x="97" y="1057"/>
                      <a:pt x="97" y="1057"/>
                    </a:cubicBezTo>
                    <a:cubicBezTo>
                      <a:pt x="58" y="1080"/>
                      <a:pt x="45" y="1130"/>
                      <a:pt x="68" y="1169"/>
                    </a:cubicBezTo>
                    <a:cubicBezTo>
                      <a:pt x="161" y="1331"/>
                      <a:pt x="161" y="1331"/>
                      <a:pt x="161" y="1331"/>
                    </a:cubicBezTo>
                    <a:cubicBezTo>
                      <a:pt x="172" y="1350"/>
                      <a:pt x="190" y="1364"/>
                      <a:pt x="211" y="1367"/>
                    </a:cubicBezTo>
                    <a:cubicBezTo>
                      <a:pt x="232" y="1373"/>
                      <a:pt x="253" y="1369"/>
                      <a:pt x="271" y="1360"/>
                    </a:cubicBezTo>
                    <a:cubicBezTo>
                      <a:pt x="375" y="1310"/>
                      <a:pt x="375" y="1310"/>
                      <a:pt x="375" y="1310"/>
                    </a:cubicBezTo>
                    <a:cubicBezTo>
                      <a:pt x="412" y="1344"/>
                      <a:pt x="450" y="1373"/>
                      <a:pt x="489" y="1396"/>
                    </a:cubicBezTo>
                    <a:cubicBezTo>
                      <a:pt x="466" y="1508"/>
                      <a:pt x="466" y="1508"/>
                      <a:pt x="466" y="1508"/>
                    </a:cubicBezTo>
                    <a:cubicBezTo>
                      <a:pt x="460" y="1530"/>
                      <a:pt x="464" y="1551"/>
                      <a:pt x="473" y="1570"/>
                    </a:cubicBezTo>
                    <a:cubicBezTo>
                      <a:pt x="485" y="1590"/>
                      <a:pt x="502" y="1603"/>
                      <a:pt x="524" y="1607"/>
                    </a:cubicBezTo>
                    <a:cubicBezTo>
                      <a:pt x="705" y="1655"/>
                      <a:pt x="705" y="1655"/>
                      <a:pt x="705" y="1655"/>
                    </a:cubicBezTo>
                    <a:cubicBezTo>
                      <a:pt x="713" y="1657"/>
                      <a:pt x="719" y="1657"/>
                      <a:pt x="726" y="1657"/>
                    </a:cubicBezTo>
                    <a:cubicBezTo>
                      <a:pt x="740" y="1657"/>
                      <a:pt x="755" y="1653"/>
                      <a:pt x="767" y="1648"/>
                    </a:cubicBezTo>
                    <a:cubicBezTo>
                      <a:pt x="786" y="1638"/>
                      <a:pt x="798" y="1621"/>
                      <a:pt x="804" y="1599"/>
                    </a:cubicBezTo>
                    <a:cubicBezTo>
                      <a:pt x="842" y="1491"/>
                      <a:pt x="842" y="1491"/>
                      <a:pt x="842" y="1491"/>
                    </a:cubicBezTo>
                    <a:cubicBezTo>
                      <a:pt x="895" y="1491"/>
                      <a:pt x="941" y="1483"/>
                      <a:pt x="985" y="1472"/>
                    </a:cubicBezTo>
                    <a:cubicBezTo>
                      <a:pt x="1051" y="1564"/>
                      <a:pt x="1051" y="1564"/>
                      <a:pt x="1051" y="1564"/>
                    </a:cubicBezTo>
                    <a:cubicBezTo>
                      <a:pt x="1074" y="1603"/>
                      <a:pt x="1124" y="1617"/>
                      <a:pt x="1163" y="1593"/>
                    </a:cubicBezTo>
                    <a:cubicBezTo>
                      <a:pt x="1325" y="1501"/>
                      <a:pt x="1325" y="1501"/>
                      <a:pt x="1325" y="1501"/>
                    </a:cubicBezTo>
                    <a:cubicBezTo>
                      <a:pt x="1364" y="1478"/>
                      <a:pt x="1377" y="1427"/>
                      <a:pt x="1354" y="1391"/>
                    </a:cubicBezTo>
                    <a:cubicBezTo>
                      <a:pt x="1304" y="1286"/>
                      <a:pt x="1304" y="1286"/>
                      <a:pt x="1304" y="1286"/>
                    </a:cubicBezTo>
                    <a:cubicBezTo>
                      <a:pt x="1339" y="1250"/>
                      <a:pt x="1368" y="1211"/>
                      <a:pt x="1391" y="1172"/>
                    </a:cubicBezTo>
                    <a:cubicBezTo>
                      <a:pt x="1503" y="1194"/>
                      <a:pt x="1503" y="1194"/>
                      <a:pt x="1503" y="1194"/>
                    </a:cubicBezTo>
                    <a:cubicBezTo>
                      <a:pt x="1524" y="1199"/>
                      <a:pt x="1545" y="1196"/>
                      <a:pt x="1565" y="1186"/>
                    </a:cubicBezTo>
                    <a:cubicBezTo>
                      <a:pt x="1584" y="1174"/>
                      <a:pt x="1598" y="1157"/>
                      <a:pt x="1601" y="1136"/>
                    </a:cubicBezTo>
                    <a:cubicBezTo>
                      <a:pt x="1650" y="956"/>
                      <a:pt x="1650" y="956"/>
                      <a:pt x="1650" y="956"/>
                    </a:cubicBezTo>
                    <a:cubicBezTo>
                      <a:pt x="1655" y="935"/>
                      <a:pt x="1654" y="912"/>
                      <a:pt x="1642" y="89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44" name="Group 4">
                <a:extLst>
                  <a:ext uri="{FF2B5EF4-FFF2-40B4-BE49-F238E27FC236}">
                    <a16:creationId xmlns:a16="http://schemas.microsoft.com/office/drawing/2014/main" id="{E5E91AD6-317D-E143-ADDF-703BA3A81EF3}"/>
                  </a:ext>
                </a:extLst>
              </p:cNvPr>
              <p:cNvGrpSpPr>
                <a:grpSpLocks noChangeAspect="1"/>
              </p:cNvGrpSpPr>
              <p:nvPr/>
            </p:nvGrpSpPr>
            <p:grpSpPr bwMode="auto">
              <a:xfrm rot="19968482">
                <a:off x="4609488" y="2461191"/>
                <a:ext cx="315272" cy="342460"/>
                <a:chOff x="3057" y="1398"/>
                <a:chExt cx="1090" cy="1184"/>
              </a:xfrm>
              <a:grpFill/>
            </p:grpSpPr>
            <p:sp>
              <p:nvSpPr>
                <p:cNvPr id="46" name="Oval 5">
                  <a:extLst>
                    <a:ext uri="{FF2B5EF4-FFF2-40B4-BE49-F238E27FC236}">
                      <a16:creationId xmlns:a16="http://schemas.microsoft.com/office/drawing/2014/main" id="{8EDD8AD4-3A29-1B45-B1CF-02E215C6706C}"/>
                    </a:ext>
                  </a:extLst>
                </p:cNvPr>
                <p:cNvSpPr>
                  <a:spLocks noChangeArrowheads="1"/>
                </p:cNvSpPr>
                <p:nvPr/>
              </p:nvSpPr>
              <p:spPr bwMode="auto">
                <a:xfrm>
                  <a:off x="3059" y="1398"/>
                  <a:ext cx="1088"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Freeform 6">
                  <a:extLst>
                    <a:ext uri="{FF2B5EF4-FFF2-40B4-BE49-F238E27FC236}">
                      <a16:creationId xmlns:a16="http://schemas.microsoft.com/office/drawing/2014/main" id="{3FA7BA80-36A6-804C-87E1-F79CCBFB7B64}"/>
                    </a:ext>
                  </a:extLst>
                </p:cNvPr>
                <p:cNvSpPr>
                  <a:spLocks/>
                </p:cNvSpPr>
                <p:nvPr/>
              </p:nvSpPr>
              <p:spPr bwMode="auto">
                <a:xfrm>
                  <a:off x="3057" y="1564"/>
                  <a:ext cx="1090" cy="418"/>
                </a:xfrm>
                <a:custGeom>
                  <a:avLst/>
                  <a:gdLst>
                    <a:gd name="T0" fmla="*/ 0 w 616"/>
                    <a:gd name="T1" fmla="*/ 0 h 236"/>
                    <a:gd name="T2" fmla="*/ 0 w 616"/>
                    <a:gd name="T3" fmla="*/ 148 h 236"/>
                    <a:gd name="T4" fmla="*/ 616 w 616"/>
                    <a:gd name="T5" fmla="*/ 148 h 236"/>
                    <a:gd name="T6" fmla="*/ 616 w 616"/>
                    <a:gd name="T7" fmla="*/ 0 h 236"/>
                    <a:gd name="T8" fmla="*/ 0 w 616"/>
                    <a:gd name="T9" fmla="*/ 0 h 236"/>
                  </a:gdLst>
                  <a:ahLst/>
                  <a:cxnLst>
                    <a:cxn ang="0">
                      <a:pos x="T0" y="T1"/>
                    </a:cxn>
                    <a:cxn ang="0">
                      <a:pos x="T2" y="T3"/>
                    </a:cxn>
                    <a:cxn ang="0">
                      <a:pos x="T4" y="T5"/>
                    </a:cxn>
                    <a:cxn ang="0">
                      <a:pos x="T6" y="T7"/>
                    </a:cxn>
                    <a:cxn ang="0">
                      <a:pos x="T8" y="T9"/>
                    </a:cxn>
                  </a:cxnLst>
                  <a:rect l="0" t="0" r="r" b="b"/>
                  <a:pathLst>
                    <a:path w="616" h="236">
                      <a:moveTo>
                        <a:pt x="0" y="0"/>
                      </a:moveTo>
                      <a:cubicBezTo>
                        <a:pt x="0" y="148"/>
                        <a:pt x="0" y="148"/>
                        <a:pt x="0" y="148"/>
                      </a:cubicBezTo>
                      <a:cubicBezTo>
                        <a:pt x="0" y="232"/>
                        <a:pt x="616" y="236"/>
                        <a:pt x="616" y="148"/>
                      </a:cubicBezTo>
                      <a:cubicBezTo>
                        <a:pt x="616" y="0"/>
                        <a:pt x="616" y="0"/>
                        <a:pt x="616" y="0"/>
                      </a:cubicBezTo>
                      <a:cubicBezTo>
                        <a:pt x="616" y="88"/>
                        <a:pt x="0" y="8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Freeform 7">
                  <a:extLst>
                    <a:ext uri="{FF2B5EF4-FFF2-40B4-BE49-F238E27FC236}">
                      <a16:creationId xmlns:a16="http://schemas.microsoft.com/office/drawing/2014/main" id="{C98CEA41-D92B-CE4B-9D51-7DF2150A82A9}"/>
                    </a:ext>
                  </a:extLst>
                </p:cNvPr>
                <p:cNvSpPr>
                  <a:spLocks/>
                </p:cNvSpPr>
                <p:nvPr/>
              </p:nvSpPr>
              <p:spPr bwMode="auto">
                <a:xfrm>
                  <a:off x="3057" y="1880"/>
                  <a:ext cx="1090" cy="391"/>
                </a:xfrm>
                <a:custGeom>
                  <a:avLst/>
                  <a:gdLst>
                    <a:gd name="T0" fmla="*/ 616 w 616"/>
                    <a:gd name="T1" fmla="*/ 86 h 221"/>
                    <a:gd name="T2" fmla="*/ 616 w 616"/>
                    <a:gd name="T3" fmla="*/ 0 h 221"/>
                    <a:gd name="T4" fmla="*/ 0 w 616"/>
                    <a:gd name="T5" fmla="*/ 0 h 221"/>
                    <a:gd name="T6" fmla="*/ 0 w 616"/>
                    <a:gd name="T7" fmla="*/ 148 h 221"/>
                    <a:gd name="T8" fmla="*/ 411 w 616"/>
                    <a:gd name="T9" fmla="*/ 210 h 221"/>
                    <a:gd name="T10" fmla="*/ 616 w 616"/>
                    <a:gd name="T11" fmla="*/ 86 h 221"/>
                  </a:gdLst>
                  <a:ahLst/>
                  <a:cxnLst>
                    <a:cxn ang="0">
                      <a:pos x="T0" y="T1"/>
                    </a:cxn>
                    <a:cxn ang="0">
                      <a:pos x="T2" y="T3"/>
                    </a:cxn>
                    <a:cxn ang="0">
                      <a:pos x="T4" y="T5"/>
                    </a:cxn>
                    <a:cxn ang="0">
                      <a:pos x="T6" y="T7"/>
                    </a:cxn>
                    <a:cxn ang="0">
                      <a:pos x="T8" y="T9"/>
                    </a:cxn>
                    <a:cxn ang="0">
                      <a:pos x="T10" y="T11"/>
                    </a:cxn>
                  </a:cxnLst>
                  <a:rect l="0" t="0" r="r" b="b"/>
                  <a:pathLst>
                    <a:path w="616" h="221">
                      <a:moveTo>
                        <a:pt x="616" y="86"/>
                      </a:moveTo>
                      <a:cubicBezTo>
                        <a:pt x="616" y="0"/>
                        <a:pt x="616" y="0"/>
                        <a:pt x="616" y="0"/>
                      </a:cubicBezTo>
                      <a:cubicBezTo>
                        <a:pt x="616" y="88"/>
                        <a:pt x="0" y="85"/>
                        <a:pt x="0" y="0"/>
                      </a:cubicBezTo>
                      <a:cubicBezTo>
                        <a:pt x="0" y="148"/>
                        <a:pt x="0" y="148"/>
                        <a:pt x="0" y="148"/>
                      </a:cubicBezTo>
                      <a:cubicBezTo>
                        <a:pt x="0" y="200"/>
                        <a:pt x="232" y="221"/>
                        <a:pt x="411" y="210"/>
                      </a:cubicBezTo>
                      <a:cubicBezTo>
                        <a:pt x="453" y="139"/>
                        <a:pt x="529" y="91"/>
                        <a:pt x="61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Freeform 8">
                  <a:extLst>
                    <a:ext uri="{FF2B5EF4-FFF2-40B4-BE49-F238E27FC236}">
                      <a16:creationId xmlns:a16="http://schemas.microsoft.com/office/drawing/2014/main" id="{69691BE2-4E36-7541-8C9B-F872CCEC1700}"/>
                    </a:ext>
                  </a:extLst>
                </p:cNvPr>
                <p:cNvSpPr>
                  <a:spLocks/>
                </p:cNvSpPr>
                <p:nvPr/>
              </p:nvSpPr>
              <p:spPr bwMode="auto">
                <a:xfrm>
                  <a:off x="3057" y="2195"/>
                  <a:ext cx="706" cy="387"/>
                </a:xfrm>
                <a:custGeom>
                  <a:avLst/>
                  <a:gdLst>
                    <a:gd name="T0" fmla="*/ 380 w 399"/>
                    <a:gd name="T1" fmla="*/ 160 h 219"/>
                    <a:gd name="T2" fmla="*/ 399 w 399"/>
                    <a:gd name="T3" fmla="*/ 62 h 219"/>
                    <a:gd name="T4" fmla="*/ 0 w 399"/>
                    <a:gd name="T5" fmla="*/ 0 h 219"/>
                    <a:gd name="T6" fmla="*/ 0 w 399"/>
                    <a:gd name="T7" fmla="*/ 148 h 219"/>
                    <a:gd name="T8" fmla="*/ 385 w 399"/>
                    <a:gd name="T9" fmla="*/ 211 h 219"/>
                    <a:gd name="T10" fmla="*/ 380 w 399"/>
                    <a:gd name="T11" fmla="*/ 160 h 219"/>
                  </a:gdLst>
                  <a:ahLst/>
                  <a:cxnLst>
                    <a:cxn ang="0">
                      <a:pos x="T0" y="T1"/>
                    </a:cxn>
                    <a:cxn ang="0">
                      <a:pos x="T2" y="T3"/>
                    </a:cxn>
                    <a:cxn ang="0">
                      <a:pos x="T4" y="T5"/>
                    </a:cxn>
                    <a:cxn ang="0">
                      <a:pos x="T6" y="T7"/>
                    </a:cxn>
                    <a:cxn ang="0">
                      <a:pos x="T8" y="T9"/>
                    </a:cxn>
                    <a:cxn ang="0">
                      <a:pos x="T10" y="T11"/>
                    </a:cxn>
                  </a:cxnLst>
                  <a:rect l="0" t="0" r="r" b="b"/>
                  <a:pathLst>
                    <a:path w="399" h="219">
                      <a:moveTo>
                        <a:pt x="380" y="160"/>
                      </a:moveTo>
                      <a:cubicBezTo>
                        <a:pt x="380" y="126"/>
                        <a:pt x="387" y="93"/>
                        <a:pt x="399" y="62"/>
                      </a:cubicBezTo>
                      <a:cubicBezTo>
                        <a:pt x="222" y="72"/>
                        <a:pt x="0" y="51"/>
                        <a:pt x="0" y="0"/>
                      </a:cubicBezTo>
                      <a:cubicBezTo>
                        <a:pt x="0" y="148"/>
                        <a:pt x="0" y="148"/>
                        <a:pt x="0" y="148"/>
                      </a:cubicBezTo>
                      <a:cubicBezTo>
                        <a:pt x="0" y="198"/>
                        <a:pt x="210" y="219"/>
                        <a:pt x="385" y="211"/>
                      </a:cubicBezTo>
                      <a:cubicBezTo>
                        <a:pt x="381" y="195"/>
                        <a:pt x="380" y="178"/>
                        <a:pt x="380"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45" name="Oval 44">
                <a:extLst>
                  <a:ext uri="{FF2B5EF4-FFF2-40B4-BE49-F238E27FC236}">
                    <a16:creationId xmlns:a16="http://schemas.microsoft.com/office/drawing/2014/main" id="{A86F1F19-857C-D149-A0CD-95EC3E5738CC}"/>
                  </a:ext>
                </a:extLst>
              </p:cNvPr>
              <p:cNvSpPr/>
              <p:nvPr/>
            </p:nvSpPr>
            <p:spPr>
              <a:xfrm>
                <a:off x="4930775" y="2625725"/>
                <a:ext cx="107950" cy="107950"/>
              </a:xfrm>
              <a:prstGeom prst="ellipse">
                <a:avLst/>
              </a:prstGeom>
              <a:grpFill/>
            </p:spPr>
            <p:txBody>
              <a:bodyPr wrap="none" rtlCol="0" anchor="ctr">
                <a:spAutoFit/>
              </a:bodyPr>
              <a:lstStyle/>
              <a:p>
                <a:pPr algn="ctr"/>
                <a:endParaRPr lang="en-US" kern="0" dirty="0" err="1">
                  <a:solidFill>
                    <a:srgbClr val="FFFFFF"/>
                  </a:solidFill>
                  <a:ea typeface="Arial"/>
                  <a:cs typeface="Arial"/>
                  <a:sym typeface="Arial"/>
                </a:endParaRPr>
              </a:p>
            </p:txBody>
          </p:sp>
        </p:grpSp>
      </p:grpSp>
      <p:sp>
        <p:nvSpPr>
          <p:cNvPr id="52" name="Freeform 19">
            <a:extLst>
              <a:ext uri="{FF2B5EF4-FFF2-40B4-BE49-F238E27FC236}">
                <a16:creationId xmlns:a16="http://schemas.microsoft.com/office/drawing/2014/main" id="{833A2F39-E1EF-6E41-B782-D2F5E89D1137}"/>
              </a:ext>
            </a:extLst>
          </p:cNvPr>
          <p:cNvSpPr>
            <a:spLocks/>
          </p:cNvSpPr>
          <p:nvPr/>
        </p:nvSpPr>
        <p:spPr bwMode="auto">
          <a:xfrm>
            <a:off x="3317634" y="3118117"/>
            <a:ext cx="5113229" cy="2541377"/>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3" name="TextBox 52">
            <a:extLst>
              <a:ext uri="{FF2B5EF4-FFF2-40B4-BE49-F238E27FC236}">
                <a16:creationId xmlns:a16="http://schemas.microsoft.com/office/drawing/2014/main" id="{9B9EBF97-6DCB-EE43-A828-D5DF844D329F}"/>
              </a:ext>
            </a:extLst>
          </p:cNvPr>
          <p:cNvSpPr txBox="1"/>
          <p:nvPr/>
        </p:nvSpPr>
        <p:spPr>
          <a:xfrm>
            <a:off x="3169656" y="3661208"/>
            <a:ext cx="5352906" cy="430314"/>
          </a:xfrm>
          <a:prstGeom prst="rect">
            <a:avLst/>
          </a:prstGeom>
          <a:noFill/>
        </p:spPr>
        <p:txBody>
          <a:bodyPr wrap="square" rtlCol="0">
            <a:spAutoFit/>
          </a:bodyPr>
          <a:lstStyle/>
          <a:p>
            <a:pPr algn="ctr">
              <a:spcAft>
                <a:spcPts val="600"/>
              </a:spcAft>
            </a:pPr>
            <a:r>
              <a:rPr lang="en-US" dirty="0">
                <a:solidFill>
                  <a:srgbClr val="FFFFFF"/>
                </a:solidFill>
                <a:ea typeface="Meiryo Regular" charset="-128"/>
                <a:cs typeface="Meiryo Regular" charset="-128"/>
              </a:rPr>
              <a:t>Centralized storage</a:t>
            </a:r>
          </a:p>
        </p:txBody>
      </p:sp>
      <p:grpSp>
        <p:nvGrpSpPr>
          <p:cNvPr id="54" name="Group 53">
            <a:extLst>
              <a:ext uri="{FF2B5EF4-FFF2-40B4-BE49-F238E27FC236}">
                <a16:creationId xmlns:a16="http://schemas.microsoft.com/office/drawing/2014/main" id="{54308F81-0E37-3D48-B209-5026710ECDEB}"/>
              </a:ext>
            </a:extLst>
          </p:cNvPr>
          <p:cNvGrpSpPr/>
          <p:nvPr/>
        </p:nvGrpSpPr>
        <p:grpSpPr>
          <a:xfrm>
            <a:off x="6895607" y="4489614"/>
            <a:ext cx="1137317" cy="556745"/>
            <a:chOff x="9450421" y="3888518"/>
            <a:chExt cx="1418311" cy="704490"/>
          </a:xfrm>
          <a:solidFill>
            <a:schemeClr val="accent1">
              <a:lumMod val="50000"/>
            </a:schemeClr>
          </a:solidFill>
        </p:grpSpPr>
        <p:grpSp>
          <p:nvGrpSpPr>
            <p:cNvPr id="125" name="Group 124">
              <a:extLst>
                <a:ext uri="{FF2B5EF4-FFF2-40B4-BE49-F238E27FC236}">
                  <a16:creationId xmlns:a16="http://schemas.microsoft.com/office/drawing/2014/main" id="{9013EBAA-A374-B642-93D7-29ACAD7A4EF4}"/>
                </a:ext>
              </a:extLst>
            </p:cNvPr>
            <p:cNvGrpSpPr/>
            <p:nvPr/>
          </p:nvGrpSpPr>
          <p:grpSpPr>
            <a:xfrm>
              <a:off x="9629958" y="4127679"/>
              <a:ext cx="1238774" cy="225536"/>
              <a:chOff x="7873026" y="1354939"/>
              <a:chExt cx="4656196" cy="847725"/>
            </a:xfrm>
            <a:grpFill/>
          </p:grpSpPr>
          <p:sp>
            <p:nvSpPr>
              <p:cNvPr id="132" name="Freeform 16">
                <a:extLst>
                  <a:ext uri="{FF2B5EF4-FFF2-40B4-BE49-F238E27FC236}">
                    <a16:creationId xmlns:a16="http://schemas.microsoft.com/office/drawing/2014/main" id="{35682168-64B1-7445-8F75-81F910514442}"/>
                  </a:ext>
                </a:extLst>
              </p:cNvPr>
              <p:cNvSpPr>
                <a:spLocks/>
              </p:cNvSpPr>
              <p:nvPr/>
            </p:nvSpPr>
            <p:spPr bwMode="auto">
              <a:xfrm>
                <a:off x="7873017" y="1354939"/>
                <a:ext cx="439740"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33" name="Straight Connector 132">
                <a:extLst>
                  <a:ext uri="{FF2B5EF4-FFF2-40B4-BE49-F238E27FC236}">
                    <a16:creationId xmlns:a16="http://schemas.microsoft.com/office/drawing/2014/main" id="{7B2BD4B4-48B9-E049-81F2-9BCCBED75B73}"/>
                  </a:ext>
                </a:extLst>
              </p:cNvPr>
              <p:cNvCxnSpPr/>
              <p:nvPr/>
            </p:nvCxnSpPr>
            <p:spPr>
              <a:xfrm>
                <a:off x="8089901" y="1781977"/>
                <a:ext cx="4439321"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498E1573-DE4E-454A-858C-2E8BB28AB1A8}"/>
                </a:ext>
              </a:extLst>
            </p:cNvPr>
            <p:cNvGrpSpPr/>
            <p:nvPr/>
          </p:nvGrpSpPr>
          <p:grpSpPr>
            <a:xfrm rot="10800000">
              <a:off x="9450421" y="3888518"/>
              <a:ext cx="1153158" cy="225536"/>
              <a:chOff x="7873032" y="1407728"/>
              <a:chExt cx="4334386" cy="847727"/>
            </a:xfrm>
            <a:grpFill/>
          </p:grpSpPr>
          <p:sp>
            <p:nvSpPr>
              <p:cNvPr id="130" name="Freeform 16">
                <a:extLst>
                  <a:ext uri="{FF2B5EF4-FFF2-40B4-BE49-F238E27FC236}">
                    <a16:creationId xmlns:a16="http://schemas.microsoft.com/office/drawing/2014/main" id="{C71F5231-5277-014A-BF17-D6EB45EEC7CB}"/>
                  </a:ext>
                </a:extLst>
              </p:cNvPr>
              <p:cNvSpPr>
                <a:spLocks/>
              </p:cNvSpPr>
              <p:nvPr/>
            </p:nvSpPr>
            <p:spPr bwMode="auto">
              <a:xfrm>
                <a:off x="7873032" y="1407728"/>
                <a:ext cx="439739" cy="847727"/>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31" name="Straight Connector 130">
                <a:extLst>
                  <a:ext uri="{FF2B5EF4-FFF2-40B4-BE49-F238E27FC236}">
                    <a16:creationId xmlns:a16="http://schemas.microsoft.com/office/drawing/2014/main" id="{E9EB1DA8-2B24-FD4C-AAD4-543B8EC2F78D}"/>
                  </a:ext>
                </a:extLst>
              </p:cNvPr>
              <p:cNvCxnSpPr/>
              <p:nvPr/>
            </p:nvCxnSpPr>
            <p:spPr>
              <a:xfrm rot="10800000" flipH="1">
                <a:off x="8063999" y="1861155"/>
                <a:ext cx="4143419"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0F82A025-20BF-CA49-99B9-38308331815B}"/>
                </a:ext>
              </a:extLst>
            </p:cNvPr>
            <p:cNvGrpSpPr/>
            <p:nvPr/>
          </p:nvGrpSpPr>
          <p:grpSpPr>
            <a:xfrm rot="10800000">
              <a:off x="9544059" y="4367472"/>
              <a:ext cx="883349" cy="225536"/>
              <a:chOff x="7582698" y="985423"/>
              <a:chExt cx="3320252" cy="847725"/>
            </a:xfrm>
            <a:grpFill/>
          </p:grpSpPr>
          <p:sp>
            <p:nvSpPr>
              <p:cNvPr id="128" name="Freeform 16">
                <a:extLst>
                  <a:ext uri="{FF2B5EF4-FFF2-40B4-BE49-F238E27FC236}">
                    <a16:creationId xmlns:a16="http://schemas.microsoft.com/office/drawing/2014/main" id="{F4831DC8-6327-D842-BDD3-E26D079865DD}"/>
                  </a:ext>
                </a:extLst>
              </p:cNvPr>
              <p:cNvSpPr>
                <a:spLocks/>
              </p:cNvSpPr>
              <p:nvPr/>
            </p:nvSpPr>
            <p:spPr bwMode="auto">
              <a:xfrm>
                <a:off x="7582698" y="985423"/>
                <a:ext cx="439739"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29" name="Straight Connector 128">
                <a:extLst>
                  <a:ext uri="{FF2B5EF4-FFF2-40B4-BE49-F238E27FC236}">
                    <a16:creationId xmlns:a16="http://schemas.microsoft.com/office/drawing/2014/main" id="{97951833-0539-EE42-A82B-5F2177E5EA24}"/>
                  </a:ext>
                </a:extLst>
              </p:cNvPr>
              <p:cNvCxnSpPr/>
              <p:nvPr/>
            </p:nvCxnSpPr>
            <p:spPr>
              <a:xfrm rot="10800000" flipH="1">
                <a:off x="7771271" y="1412461"/>
                <a:ext cx="3131679" cy="0"/>
              </a:xfrm>
              <a:prstGeom prst="line">
                <a:avLst/>
              </a:prstGeom>
              <a:grpFill/>
              <a:ln w="28575" cap="rnd">
                <a:solidFill>
                  <a:schemeClr val="bg1"/>
                </a:solidFill>
                <a:prstDash val="solid"/>
                <a:round/>
                <a:tailEnd type="non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3A9D5DB5-29FC-5A42-A4CD-D5FDCAABA3F3}"/>
              </a:ext>
            </a:extLst>
          </p:cNvPr>
          <p:cNvGrpSpPr/>
          <p:nvPr/>
        </p:nvGrpSpPr>
        <p:grpSpPr>
          <a:xfrm>
            <a:off x="3737001" y="4489614"/>
            <a:ext cx="1137319" cy="556745"/>
            <a:chOff x="9450421" y="3888518"/>
            <a:chExt cx="1418313" cy="704490"/>
          </a:xfrm>
          <a:solidFill>
            <a:schemeClr val="accent1">
              <a:lumMod val="50000"/>
            </a:schemeClr>
          </a:solidFill>
        </p:grpSpPr>
        <p:grpSp>
          <p:nvGrpSpPr>
            <p:cNvPr id="116" name="Group 115">
              <a:extLst>
                <a:ext uri="{FF2B5EF4-FFF2-40B4-BE49-F238E27FC236}">
                  <a16:creationId xmlns:a16="http://schemas.microsoft.com/office/drawing/2014/main" id="{9290550A-154E-654E-A890-6B24A8266D14}"/>
                </a:ext>
              </a:extLst>
            </p:cNvPr>
            <p:cNvGrpSpPr/>
            <p:nvPr/>
          </p:nvGrpSpPr>
          <p:grpSpPr>
            <a:xfrm>
              <a:off x="9629957" y="4127679"/>
              <a:ext cx="1238777" cy="225536"/>
              <a:chOff x="7873017" y="1354939"/>
              <a:chExt cx="4656205" cy="847725"/>
            </a:xfrm>
            <a:grpFill/>
          </p:grpSpPr>
          <p:sp>
            <p:nvSpPr>
              <p:cNvPr id="123" name="Freeform 16">
                <a:extLst>
                  <a:ext uri="{FF2B5EF4-FFF2-40B4-BE49-F238E27FC236}">
                    <a16:creationId xmlns:a16="http://schemas.microsoft.com/office/drawing/2014/main" id="{33E8E682-3C26-5D4D-949F-37F225E39E3B}"/>
                  </a:ext>
                </a:extLst>
              </p:cNvPr>
              <p:cNvSpPr>
                <a:spLocks/>
              </p:cNvSpPr>
              <p:nvPr/>
            </p:nvSpPr>
            <p:spPr bwMode="auto">
              <a:xfrm>
                <a:off x="7873017" y="1354939"/>
                <a:ext cx="439740"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24" name="Straight Connector 123">
                <a:extLst>
                  <a:ext uri="{FF2B5EF4-FFF2-40B4-BE49-F238E27FC236}">
                    <a16:creationId xmlns:a16="http://schemas.microsoft.com/office/drawing/2014/main" id="{199E6A4A-C70B-1C47-B6A4-745929B624CC}"/>
                  </a:ext>
                </a:extLst>
              </p:cNvPr>
              <p:cNvCxnSpPr/>
              <p:nvPr/>
            </p:nvCxnSpPr>
            <p:spPr>
              <a:xfrm>
                <a:off x="8089901" y="1781977"/>
                <a:ext cx="4439321"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99D09734-878E-4248-B3D8-C77470483ADF}"/>
                </a:ext>
              </a:extLst>
            </p:cNvPr>
            <p:cNvGrpSpPr/>
            <p:nvPr/>
          </p:nvGrpSpPr>
          <p:grpSpPr>
            <a:xfrm rot="10800000">
              <a:off x="9450421" y="3888518"/>
              <a:ext cx="1153158" cy="225536"/>
              <a:chOff x="7873032" y="1407728"/>
              <a:chExt cx="4334386" cy="847727"/>
            </a:xfrm>
            <a:grpFill/>
          </p:grpSpPr>
          <p:sp>
            <p:nvSpPr>
              <p:cNvPr id="121" name="Freeform 16">
                <a:extLst>
                  <a:ext uri="{FF2B5EF4-FFF2-40B4-BE49-F238E27FC236}">
                    <a16:creationId xmlns:a16="http://schemas.microsoft.com/office/drawing/2014/main" id="{0AFEAC40-1C44-A34F-9C4E-49228E496EC4}"/>
                  </a:ext>
                </a:extLst>
              </p:cNvPr>
              <p:cNvSpPr>
                <a:spLocks/>
              </p:cNvSpPr>
              <p:nvPr/>
            </p:nvSpPr>
            <p:spPr bwMode="auto">
              <a:xfrm>
                <a:off x="7873032" y="1407728"/>
                <a:ext cx="439739" cy="847727"/>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22" name="Straight Connector 121">
                <a:extLst>
                  <a:ext uri="{FF2B5EF4-FFF2-40B4-BE49-F238E27FC236}">
                    <a16:creationId xmlns:a16="http://schemas.microsoft.com/office/drawing/2014/main" id="{3C917859-6158-E642-838A-A72730E26C45}"/>
                  </a:ext>
                </a:extLst>
              </p:cNvPr>
              <p:cNvCxnSpPr/>
              <p:nvPr/>
            </p:nvCxnSpPr>
            <p:spPr>
              <a:xfrm rot="10800000" flipH="1">
                <a:off x="8063999" y="1861155"/>
                <a:ext cx="4143419" cy="0"/>
              </a:xfrm>
              <a:prstGeom prst="line">
                <a:avLst/>
              </a:prstGeom>
              <a:grpFill/>
              <a:ln w="28575" cap="rnd">
                <a:solidFill>
                  <a:schemeClr val="bg1"/>
                </a:solidFill>
                <a:prstDash val="lgDash"/>
                <a:round/>
                <a:tailEnd type="none"/>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7BB8F5EF-AC39-1A4A-9B26-BE5483928524}"/>
                </a:ext>
              </a:extLst>
            </p:cNvPr>
            <p:cNvGrpSpPr/>
            <p:nvPr/>
          </p:nvGrpSpPr>
          <p:grpSpPr>
            <a:xfrm rot="10800000">
              <a:off x="9544059" y="4367472"/>
              <a:ext cx="883349" cy="225536"/>
              <a:chOff x="7582698" y="985423"/>
              <a:chExt cx="3320252" cy="847725"/>
            </a:xfrm>
            <a:grpFill/>
          </p:grpSpPr>
          <p:sp>
            <p:nvSpPr>
              <p:cNvPr id="119" name="Freeform 16">
                <a:extLst>
                  <a:ext uri="{FF2B5EF4-FFF2-40B4-BE49-F238E27FC236}">
                    <a16:creationId xmlns:a16="http://schemas.microsoft.com/office/drawing/2014/main" id="{55A95AA8-076E-3442-80D0-C9EE0B1D3AFA}"/>
                  </a:ext>
                </a:extLst>
              </p:cNvPr>
              <p:cNvSpPr>
                <a:spLocks/>
              </p:cNvSpPr>
              <p:nvPr/>
            </p:nvSpPr>
            <p:spPr bwMode="auto">
              <a:xfrm>
                <a:off x="7582698" y="985423"/>
                <a:ext cx="439739" cy="847725"/>
              </a:xfrm>
              <a:custGeom>
                <a:avLst/>
                <a:gdLst>
                  <a:gd name="T0" fmla="*/ 2 w 155"/>
                  <a:gd name="T1" fmla="*/ 153 h 300"/>
                  <a:gd name="T2" fmla="*/ 148 w 155"/>
                  <a:gd name="T3" fmla="*/ 299 h 300"/>
                  <a:gd name="T4" fmla="*/ 154 w 155"/>
                  <a:gd name="T5" fmla="*/ 299 h 300"/>
                  <a:gd name="T6" fmla="*/ 154 w 155"/>
                  <a:gd name="T7" fmla="*/ 293 h 300"/>
                  <a:gd name="T8" fmla="*/ 10 w 155"/>
                  <a:gd name="T9" fmla="*/ 150 h 300"/>
                  <a:gd name="T10" fmla="*/ 154 w 155"/>
                  <a:gd name="T11" fmla="*/ 7 h 300"/>
                  <a:gd name="T12" fmla="*/ 154 w 155"/>
                  <a:gd name="T13" fmla="*/ 1 h 300"/>
                  <a:gd name="T14" fmla="*/ 151 w 155"/>
                  <a:gd name="T15" fmla="*/ 0 h 300"/>
                  <a:gd name="T16" fmla="*/ 148 w 155"/>
                  <a:gd name="T17" fmla="*/ 1 h 300"/>
                  <a:gd name="T18" fmla="*/ 2 w 155"/>
                  <a:gd name="T19" fmla="*/ 147 h 300"/>
                  <a:gd name="T20" fmla="*/ 2 w 155"/>
                  <a:gd name="T21" fmla="*/ 15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300">
                    <a:moveTo>
                      <a:pt x="2" y="153"/>
                    </a:moveTo>
                    <a:cubicBezTo>
                      <a:pt x="148" y="299"/>
                      <a:pt x="148" y="299"/>
                      <a:pt x="148" y="299"/>
                    </a:cubicBezTo>
                    <a:cubicBezTo>
                      <a:pt x="150" y="300"/>
                      <a:pt x="152" y="300"/>
                      <a:pt x="154" y="299"/>
                    </a:cubicBezTo>
                    <a:cubicBezTo>
                      <a:pt x="155" y="297"/>
                      <a:pt x="155" y="295"/>
                      <a:pt x="154" y="293"/>
                    </a:cubicBezTo>
                    <a:cubicBezTo>
                      <a:pt x="10" y="150"/>
                      <a:pt x="10" y="150"/>
                      <a:pt x="10" y="150"/>
                    </a:cubicBezTo>
                    <a:cubicBezTo>
                      <a:pt x="154" y="7"/>
                      <a:pt x="154" y="7"/>
                      <a:pt x="154" y="7"/>
                    </a:cubicBezTo>
                    <a:cubicBezTo>
                      <a:pt x="155" y="5"/>
                      <a:pt x="155" y="3"/>
                      <a:pt x="154" y="1"/>
                    </a:cubicBezTo>
                    <a:cubicBezTo>
                      <a:pt x="153" y="0"/>
                      <a:pt x="152" y="0"/>
                      <a:pt x="151" y="0"/>
                    </a:cubicBezTo>
                    <a:cubicBezTo>
                      <a:pt x="150" y="0"/>
                      <a:pt x="149" y="0"/>
                      <a:pt x="148" y="1"/>
                    </a:cubicBezTo>
                    <a:cubicBezTo>
                      <a:pt x="2" y="147"/>
                      <a:pt x="2" y="147"/>
                      <a:pt x="2" y="147"/>
                    </a:cubicBezTo>
                    <a:cubicBezTo>
                      <a:pt x="0" y="149"/>
                      <a:pt x="0" y="151"/>
                      <a:pt x="2" y="153"/>
                    </a:cubicBezTo>
                    <a:close/>
                  </a:path>
                </a:pathLst>
              </a:custGeom>
              <a:grpFill/>
              <a:ln w="28575" cap="rnd">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20" name="Straight Connector 119">
                <a:extLst>
                  <a:ext uri="{FF2B5EF4-FFF2-40B4-BE49-F238E27FC236}">
                    <a16:creationId xmlns:a16="http://schemas.microsoft.com/office/drawing/2014/main" id="{E3C35DFA-C011-1346-B85B-5098912C467D}"/>
                  </a:ext>
                </a:extLst>
              </p:cNvPr>
              <p:cNvCxnSpPr/>
              <p:nvPr/>
            </p:nvCxnSpPr>
            <p:spPr>
              <a:xfrm rot="10800000" flipH="1">
                <a:off x="7771271" y="1412461"/>
                <a:ext cx="3131679" cy="0"/>
              </a:xfrm>
              <a:prstGeom prst="line">
                <a:avLst/>
              </a:prstGeom>
              <a:grpFill/>
              <a:ln w="28575" cap="rnd">
                <a:solidFill>
                  <a:schemeClr val="bg1"/>
                </a:solidFill>
                <a:prstDash val="solid"/>
                <a:round/>
                <a:tailEnd type="none"/>
              </a:ln>
            </p:spPr>
            <p:style>
              <a:lnRef idx="1">
                <a:schemeClr val="accent1"/>
              </a:lnRef>
              <a:fillRef idx="0">
                <a:schemeClr val="accent1"/>
              </a:fillRef>
              <a:effectRef idx="0">
                <a:schemeClr val="accent1"/>
              </a:effectRef>
              <a:fontRef idx="minor">
                <a:schemeClr val="tx1"/>
              </a:fontRef>
            </p:style>
          </p:cxnSp>
        </p:grpSp>
      </p:grpSp>
      <p:sp>
        <p:nvSpPr>
          <p:cNvPr id="134" name="Rectangle 133">
            <a:extLst>
              <a:ext uri="{FF2B5EF4-FFF2-40B4-BE49-F238E27FC236}">
                <a16:creationId xmlns:a16="http://schemas.microsoft.com/office/drawing/2014/main" id="{ABB9B6B3-CB6C-BE48-BF48-2F5FDA7AD681}"/>
              </a:ext>
            </a:extLst>
          </p:cNvPr>
          <p:cNvSpPr/>
          <p:nvPr/>
        </p:nvSpPr>
        <p:spPr>
          <a:xfrm>
            <a:off x="3782153" y="5905850"/>
            <a:ext cx="4137672" cy="338554"/>
          </a:xfrm>
          <a:prstGeom prst="rect">
            <a:avLst/>
          </a:prstGeom>
        </p:spPr>
        <p:txBody>
          <a:bodyPr wrap="none">
            <a:spAutoFit/>
          </a:bodyPr>
          <a:lstStyle/>
          <a:p>
            <a:pPr algn="ctr">
              <a:spcAft>
                <a:spcPts val="600"/>
              </a:spcAft>
            </a:pPr>
            <a:r>
              <a:rPr lang="en-US" sz="1600" b="1" dirty="0">
                <a:solidFill>
                  <a:schemeClr val="tx1">
                    <a:lumMod val="90000"/>
                    <a:lumOff val="10000"/>
                  </a:schemeClr>
                </a:solidFill>
                <a:ea typeface="Meiryo Regular" charset="-128"/>
                <a:cs typeface="Meiryo Regular" charset="-128"/>
              </a:rPr>
              <a:t>Instant, automatic scalability &amp; elasticity</a:t>
            </a:r>
          </a:p>
        </p:txBody>
      </p:sp>
      <p:grpSp>
        <p:nvGrpSpPr>
          <p:cNvPr id="135" name="Group 134">
            <a:extLst>
              <a:ext uri="{FF2B5EF4-FFF2-40B4-BE49-F238E27FC236}">
                <a16:creationId xmlns:a16="http://schemas.microsoft.com/office/drawing/2014/main" id="{9FA20464-6B93-8448-BEA5-AAA14CC503F2}"/>
              </a:ext>
            </a:extLst>
          </p:cNvPr>
          <p:cNvGrpSpPr/>
          <p:nvPr/>
        </p:nvGrpSpPr>
        <p:grpSpPr>
          <a:xfrm>
            <a:off x="9978773" y="3053718"/>
            <a:ext cx="1010559" cy="277000"/>
            <a:chOff x="9670104" y="4192876"/>
            <a:chExt cx="1010559" cy="277000"/>
          </a:xfrm>
        </p:grpSpPr>
        <p:sp>
          <p:nvSpPr>
            <p:cNvPr id="136" name="Rectangle 135">
              <a:extLst>
                <a:ext uri="{FF2B5EF4-FFF2-40B4-BE49-F238E27FC236}">
                  <a16:creationId xmlns:a16="http://schemas.microsoft.com/office/drawing/2014/main" id="{9FE68E65-7E82-5A49-8805-30793C7F3C2F}"/>
                </a:ext>
              </a:extLst>
            </p:cNvPr>
            <p:cNvSpPr/>
            <p:nvPr/>
          </p:nvSpPr>
          <p:spPr>
            <a:xfrm>
              <a:off x="9670104" y="4192877"/>
              <a:ext cx="277456" cy="276999"/>
            </a:xfrm>
            <a:prstGeom prst="rect">
              <a:avLst/>
            </a:prstGeom>
            <a:solidFill>
              <a:schemeClr val="accent3"/>
            </a:solidFill>
          </p:spPr>
          <p:txBody>
            <a:bodyPr wrap="square" rtlCol="0" anchor="ctr">
              <a:spAutoFit/>
            </a:bodyPr>
            <a:lstStyle/>
            <a:p>
              <a:pPr algn="ctr"/>
              <a:endParaRPr lang="en-US" sz="1200" kern="0" dirty="0" err="1">
                <a:solidFill>
                  <a:schemeClr val="tx1">
                    <a:lumMod val="50000"/>
                    <a:lumOff val="50000"/>
                  </a:schemeClr>
                </a:solidFill>
                <a:ea typeface="Arial"/>
                <a:cs typeface="Arial"/>
                <a:sym typeface="Arial"/>
              </a:endParaRPr>
            </a:p>
          </p:txBody>
        </p:sp>
        <p:sp>
          <p:nvSpPr>
            <p:cNvPr id="137" name="Rectangle 136">
              <a:extLst>
                <a:ext uri="{FF2B5EF4-FFF2-40B4-BE49-F238E27FC236}">
                  <a16:creationId xmlns:a16="http://schemas.microsoft.com/office/drawing/2014/main" id="{AB3E1C4E-3DFA-164A-907D-DBF160DC66C7}"/>
                </a:ext>
              </a:extLst>
            </p:cNvPr>
            <p:cNvSpPr/>
            <p:nvPr/>
          </p:nvSpPr>
          <p:spPr>
            <a:xfrm>
              <a:off x="9950976" y="4192876"/>
              <a:ext cx="729687" cy="276999"/>
            </a:xfrm>
            <a:prstGeom prst="rect">
              <a:avLst/>
            </a:prstGeom>
          </p:spPr>
          <p:txBody>
            <a:bodyPr wrap="none">
              <a:spAutoFit/>
            </a:bodyPr>
            <a:lstStyle/>
            <a:p>
              <a:r>
                <a:rPr lang="en-US" sz="1200" b="1" dirty="0">
                  <a:solidFill>
                    <a:schemeClr val="tx1">
                      <a:lumMod val="50000"/>
                      <a:lumOff val="50000"/>
                    </a:schemeClr>
                  </a:solidFill>
                  <a:ea typeface="Meiryo Regular" charset="-128"/>
                  <a:cs typeface="Meiryo Regular" charset="-128"/>
                </a:rPr>
                <a:t>Service</a:t>
              </a:r>
              <a:endParaRPr lang="en-US" sz="1200" dirty="0">
                <a:solidFill>
                  <a:schemeClr val="tx1">
                    <a:lumMod val="50000"/>
                    <a:lumOff val="50000"/>
                  </a:schemeClr>
                </a:solidFill>
              </a:endParaRPr>
            </a:p>
          </p:txBody>
        </p:sp>
      </p:grpSp>
      <p:grpSp>
        <p:nvGrpSpPr>
          <p:cNvPr id="138" name="Group 137">
            <a:extLst>
              <a:ext uri="{FF2B5EF4-FFF2-40B4-BE49-F238E27FC236}">
                <a16:creationId xmlns:a16="http://schemas.microsoft.com/office/drawing/2014/main" id="{7C94E5CD-99F1-5D42-A14F-C69961BBD5C0}"/>
              </a:ext>
            </a:extLst>
          </p:cNvPr>
          <p:cNvGrpSpPr/>
          <p:nvPr/>
        </p:nvGrpSpPr>
        <p:grpSpPr>
          <a:xfrm>
            <a:off x="9978773" y="3380665"/>
            <a:ext cx="1107788" cy="276999"/>
            <a:chOff x="9670104" y="4646966"/>
            <a:chExt cx="1107788" cy="276999"/>
          </a:xfrm>
        </p:grpSpPr>
        <p:sp>
          <p:nvSpPr>
            <p:cNvPr id="139" name="Rectangle 138">
              <a:extLst>
                <a:ext uri="{FF2B5EF4-FFF2-40B4-BE49-F238E27FC236}">
                  <a16:creationId xmlns:a16="http://schemas.microsoft.com/office/drawing/2014/main" id="{34D43E2F-6D49-8143-8C64-848E986447A9}"/>
                </a:ext>
              </a:extLst>
            </p:cNvPr>
            <p:cNvSpPr/>
            <p:nvPr/>
          </p:nvSpPr>
          <p:spPr>
            <a:xfrm>
              <a:off x="9670104" y="4646966"/>
              <a:ext cx="277456" cy="276999"/>
            </a:xfrm>
            <a:prstGeom prst="rect">
              <a:avLst/>
            </a:prstGeom>
            <a:solidFill>
              <a:schemeClr val="accent1"/>
            </a:solidFill>
          </p:spPr>
          <p:txBody>
            <a:bodyPr wrap="square" rtlCol="0" anchor="ctr">
              <a:spAutoFit/>
            </a:bodyPr>
            <a:lstStyle/>
            <a:p>
              <a:pPr algn="ctr"/>
              <a:endParaRPr lang="en-US" sz="1200" kern="0" dirty="0" err="1">
                <a:solidFill>
                  <a:schemeClr val="tx1">
                    <a:lumMod val="50000"/>
                    <a:lumOff val="50000"/>
                  </a:schemeClr>
                </a:solidFill>
                <a:ea typeface="Arial"/>
                <a:cs typeface="Arial"/>
                <a:sym typeface="Arial"/>
              </a:endParaRPr>
            </a:p>
          </p:txBody>
        </p:sp>
        <p:sp>
          <p:nvSpPr>
            <p:cNvPr id="140" name="Rectangle 139">
              <a:extLst>
                <a:ext uri="{FF2B5EF4-FFF2-40B4-BE49-F238E27FC236}">
                  <a16:creationId xmlns:a16="http://schemas.microsoft.com/office/drawing/2014/main" id="{E72FEEDD-C83F-F24F-8EB0-94887C252A75}"/>
                </a:ext>
              </a:extLst>
            </p:cNvPr>
            <p:cNvSpPr/>
            <p:nvPr/>
          </p:nvSpPr>
          <p:spPr>
            <a:xfrm>
              <a:off x="9926377" y="4646966"/>
              <a:ext cx="851515" cy="276999"/>
            </a:xfrm>
            <a:prstGeom prst="rect">
              <a:avLst/>
            </a:prstGeom>
          </p:spPr>
          <p:txBody>
            <a:bodyPr wrap="none">
              <a:spAutoFit/>
            </a:bodyPr>
            <a:lstStyle/>
            <a:p>
              <a:r>
                <a:rPr lang="en-US" sz="1200" b="1" dirty="0">
                  <a:solidFill>
                    <a:schemeClr val="tx1">
                      <a:lumMod val="50000"/>
                      <a:lumOff val="50000"/>
                    </a:schemeClr>
                  </a:solidFill>
                  <a:ea typeface="Meiryo Regular" charset="-128"/>
                  <a:cs typeface="Meiryo Regular" charset="-128"/>
                </a:rPr>
                <a:t>Compute</a:t>
              </a:r>
              <a:endParaRPr lang="en-US" sz="1200" dirty="0">
                <a:solidFill>
                  <a:schemeClr val="tx1">
                    <a:lumMod val="50000"/>
                    <a:lumOff val="50000"/>
                  </a:schemeClr>
                </a:solidFill>
              </a:endParaRPr>
            </a:p>
          </p:txBody>
        </p:sp>
      </p:grpSp>
      <p:grpSp>
        <p:nvGrpSpPr>
          <p:cNvPr id="141" name="Group 140">
            <a:extLst>
              <a:ext uri="{FF2B5EF4-FFF2-40B4-BE49-F238E27FC236}">
                <a16:creationId xmlns:a16="http://schemas.microsoft.com/office/drawing/2014/main" id="{CD3F3974-275E-1B41-96BA-EFD899645F6C}"/>
              </a:ext>
            </a:extLst>
          </p:cNvPr>
          <p:cNvGrpSpPr/>
          <p:nvPr/>
        </p:nvGrpSpPr>
        <p:grpSpPr>
          <a:xfrm>
            <a:off x="9978773" y="3696308"/>
            <a:ext cx="1036527" cy="283750"/>
            <a:chOff x="9674803" y="5038971"/>
            <a:chExt cx="1036527" cy="283750"/>
          </a:xfrm>
        </p:grpSpPr>
        <p:sp>
          <p:nvSpPr>
            <p:cNvPr id="142" name="Rectangle 141">
              <a:extLst>
                <a:ext uri="{FF2B5EF4-FFF2-40B4-BE49-F238E27FC236}">
                  <a16:creationId xmlns:a16="http://schemas.microsoft.com/office/drawing/2014/main" id="{FC3FB825-66CA-484E-A323-C9D2F2F0F330}"/>
                </a:ext>
              </a:extLst>
            </p:cNvPr>
            <p:cNvSpPr/>
            <p:nvPr/>
          </p:nvSpPr>
          <p:spPr>
            <a:xfrm>
              <a:off x="9674803" y="5045722"/>
              <a:ext cx="274320" cy="276999"/>
            </a:xfrm>
            <a:prstGeom prst="rect">
              <a:avLst/>
            </a:prstGeom>
            <a:solidFill>
              <a:schemeClr val="accent2"/>
            </a:solidFill>
          </p:spPr>
          <p:txBody>
            <a:bodyPr wrap="square" rtlCol="0" anchor="ctr">
              <a:spAutoFit/>
            </a:bodyPr>
            <a:lstStyle/>
            <a:p>
              <a:pPr algn="ctr"/>
              <a:endParaRPr lang="en-US" sz="1200" kern="0" dirty="0" err="1">
                <a:solidFill>
                  <a:schemeClr val="tx1">
                    <a:lumMod val="50000"/>
                    <a:lumOff val="50000"/>
                  </a:schemeClr>
                </a:solidFill>
                <a:ea typeface="Arial"/>
                <a:cs typeface="Arial"/>
                <a:sym typeface="Arial"/>
              </a:endParaRPr>
            </a:p>
          </p:txBody>
        </p:sp>
        <p:sp>
          <p:nvSpPr>
            <p:cNvPr id="143" name="Rectangle 142">
              <a:extLst>
                <a:ext uri="{FF2B5EF4-FFF2-40B4-BE49-F238E27FC236}">
                  <a16:creationId xmlns:a16="http://schemas.microsoft.com/office/drawing/2014/main" id="{81B90216-E027-504E-B384-CDFA6E119433}"/>
                </a:ext>
              </a:extLst>
            </p:cNvPr>
            <p:cNvSpPr/>
            <p:nvPr/>
          </p:nvSpPr>
          <p:spPr>
            <a:xfrm>
              <a:off x="9954392" y="5038971"/>
              <a:ext cx="756938" cy="276999"/>
            </a:xfrm>
            <a:prstGeom prst="rect">
              <a:avLst/>
            </a:prstGeom>
          </p:spPr>
          <p:txBody>
            <a:bodyPr wrap="none">
              <a:spAutoFit/>
            </a:bodyPr>
            <a:lstStyle/>
            <a:p>
              <a:r>
                <a:rPr lang="en-US" sz="1200" b="1" dirty="0">
                  <a:solidFill>
                    <a:schemeClr val="tx1">
                      <a:lumMod val="50000"/>
                      <a:lumOff val="50000"/>
                    </a:schemeClr>
                  </a:solidFill>
                  <a:ea typeface="Meiryo Regular" charset="-128"/>
                  <a:cs typeface="Meiryo Regular" charset="-128"/>
                </a:rPr>
                <a:t>Storage</a:t>
              </a:r>
              <a:endParaRPr lang="en-US" sz="1200" dirty="0">
                <a:solidFill>
                  <a:schemeClr val="tx1">
                    <a:lumMod val="50000"/>
                    <a:lumOff val="50000"/>
                  </a:schemeClr>
                </a:solidFill>
              </a:endParaRPr>
            </a:p>
          </p:txBody>
        </p:sp>
      </p:grpSp>
      <p:grpSp>
        <p:nvGrpSpPr>
          <p:cNvPr id="165" name="Group 164">
            <a:extLst>
              <a:ext uri="{FF2B5EF4-FFF2-40B4-BE49-F238E27FC236}">
                <a16:creationId xmlns:a16="http://schemas.microsoft.com/office/drawing/2014/main" id="{45C660F6-B66F-754A-A113-FF88A9CACE06}"/>
              </a:ext>
            </a:extLst>
          </p:cNvPr>
          <p:cNvGrpSpPr/>
          <p:nvPr/>
        </p:nvGrpSpPr>
        <p:grpSpPr>
          <a:xfrm>
            <a:off x="4974658" y="4380530"/>
            <a:ext cx="713332" cy="790867"/>
            <a:chOff x="10361827" y="4476434"/>
            <a:chExt cx="953526" cy="1057169"/>
          </a:xfrm>
        </p:grpSpPr>
        <p:grpSp>
          <p:nvGrpSpPr>
            <p:cNvPr id="166" name="Group 165">
              <a:extLst>
                <a:ext uri="{FF2B5EF4-FFF2-40B4-BE49-F238E27FC236}">
                  <a16:creationId xmlns:a16="http://schemas.microsoft.com/office/drawing/2014/main" id="{6ABEE012-A7C2-094A-944B-A7EEBA0DEBF4}"/>
                </a:ext>
              </a:extLst>
            </p:cNvPr>
            <p:cNvGrpSpPr/>
            <p:nvPr/>
          </p:nvGrpSpPr>
          <p:grpSpPr>
            <a:xfrm>
              <a:off x="10361827" y="4476434"/>
              <a:ext cx="953526" cy="1057169"/>
              <a:chOff x="10361827" y="4476434"/>
              <a:chExt cx="953526" cy="1057169"/>
            </a:xfrm>
          </p:grpSpPr>
          <p:sp>
            <p:nvSpPr>
              <p:cNvPr id="180" name="Freeform 374">
                <a:extLst>
                  <a:ext uri="{FF2B5EF4-FFF2-40B4-BE49-F238E27FC236}">
                    <a16:creationId xmlns:a16="http://schemas.microsoft.com/office/drawing/2014/main" id="{6A86E6D7-4FB8-5147-B58D-DE78FEAAB899}"/>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Freeform 372">
                <a:extLst>
                  <a:ext uri="{FF2B5EF4-FFF2-40B4-BE49-F238E27FC236}">
                    <a16:creationId xmlns:a16="http://schemas.microsoft.com/office/drawing/2014/main" id="{A68E61B3-1243-4445-AD67-3A2497D36672}"/>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Freeform 373">
                <a:extLst>
                  <a:ext uri="{FF2B5EF4-FFF2-40B4-BE49-F238E27FC236}">
                    <a16:creationId xmlns:a16="http://schemas.microsoft.com/office/drawing/2014/main" id="{A789AA70-9F1E-624F-A899-DBCB20AEE54B}"/>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Oval 371">
                <a:extLst>
                  <a:ext uri="{FF2B5EF4-FFF2-40B4-BE49-F238E27FC236}">
                    <a16:creationId xmlns:a16="http://schemas.microsoft.com/office/drawing/2014/main" id="{A9B5E99A-E774-CB48-8D8B-86942B795BD7}"/>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7" name="Freeform 88">
              <a:extLst>
                <a:ext uri="{FF2B5EF4-FFF2-40B4-BE49-F238E27FC236}">
                  <a16:creationId xmlns:a16="http://schemas.microsoft.com/office/drawing/2014/main" id="{66D88DBC-3677-B44B-B0E3-CAA8CB886BF7}"/>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8" name="Freeform 89">
              <a:extLst>
                <a:ext uri="{FF2B5EF4-FFF2-40B4-BE49-F238E27FC236}">
                  <a16:creationId xmlns:a16="http://schemas.microsoft.com/office/drawing/2014/main" id="{98C7A34C-83DB-1548-B93A-8C02C46FD993}"/>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9" name="Freeform 90">
              <a:extLst>
                <a:ext uri="{FF2B5EF4-FFF2-40B4-BE49-F238E27FC236}">
                  <a16:creationId xmlns:a16="http://schemas.microsoft.com/office/drawing/2014/main" id="{81EEA7AA-70B0-7240-9D8E-EC6CA46E3C38}"/>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0" name="Freeform 91">
              <a:extLst>
                <a:ext uri="{FF2B5EF4-FFF2-40B4-BE49-F238E27FC236}">
                  <a16:creationId xmlns:a16="http://schemas.microsoft.com/office/drawing/2014/main" id="{DE9F5C58-0A1F-5A42-BBA1-5D1F673DC34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1" name="Freeform 92">
              <a:extLst>
                <a:ext uri="{FF2B5EF4-FFF2-40B4-BE49-F238E27FC236}">
                  <a16:creationId xmlns:a16="http://schemas.microsoft.com/office/drawing/2014/main" id="{D8D31AD9-35DE-7C44-8980-4730444EB9C5}"/>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2" name="Freeform 93">
              <a:extLst>
                <a:ext uri="{FF2B5EF4-FFF2-40B4-BE49-F238E27FC236}">
                  <a16:creationId xmlns:a16="http://schemas.microsoft.com/office/drawing/2014/main" id="{035AE307-56FB-6F4A-AE36-4D2266C73C76}"/>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3" name="Freeform 94">
              <a:extLst>
                <a:ext uri="{FF2B5EF4-FFF2-40B4-BE49-F238E27FC236}">
                  <a16:creationId xmlns:a16="http://schemas.microsoft.com/office/drawing/2014/main" id="{BE0B8C89-0088-7443-8DD3-45FCF40395B4}"/>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Freeform 95">
              <a:extLst>
                <a:ext uri="{FF2B5EF4-FFF2-40B4-BE49-F238E27FC236}">
                  <a16:creationId xmlns:a16="http://schemas.microsoft.com/office/drawing/2014/main" id="{93EF5360-CD55-4C4A-9A19-490EDE9D2812}"/>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5" name="Freeform 96">
              <a:extLst>
                <a:ext uri="{FF2B5EF4-FFF2-40B4-BE49-F238E27FC236}">
                  <a16:creationId xmlns:a16="http://schemas.microsoft.com/office/drawing/2014/main" id="{400ADD72-5D0E-1B43-A004-9E87859B846A}"/>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6" name="Freeform 97">
              <a:extLst>
                <a:ext uri="{FF2B5EF4-FFF2-40B4-BE49-F238E27FC236}">
                  <a16:creationId xmlns:a16="http://schemas.microsoft.com/office/drawing/2014/main" id="{0DC14342-79B7-C840-B52F-57DCAD1CF201}"/>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7" name="Freeform 98">
              <a:extLst>
                <a:ext uri="{FF2B5EF4-FFF2-40B4-BE49-F238E27FC236}">
                  <a16:creationId xmlns:a16="http://schemas.microsoft.com/office/drawing/2014/main" id="{FE898DF1-2321-4B49-8E91-33C9F9DC4554}"/>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8" name="Freeform 99">
              <a:extLst>
                <a:ext uri="{FF2B5EF4-FFF2-40B4-BE49-F238E27FC236}">
                  <a16:creationId xmlns:a16="http://schemas.microsoft.com/office/drawing/2014/main" id="{FE1C4BEA-C8A9-9242-AF13-55F9AEF3A37A}"/>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9" name="Freeform 100">
              <a:extLst>
                <a:ext uri="{FF2B5EF4-FFF2-40B4-BE49-F238E27FC236}">
                  <a16:creationId xmlns:a16="http://schemas.microsoft.com/office/drawing/2014/main" id="{5A19C3E5-334C-004B-8C9D-24F0FAE1792F}"/>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5D7A5B2A-C270-1F4F-9234-587B4FB60034}"/>
              </a:ext>
            </a:extLst>
          </p:cNvPr>
          <p:cNvGrpSpPr/>
          <p:nvPr/>
        </p:nvGrpSpPr>
        <p:grpSpPr>
          <a:xfrm>
            <a:off x="6008979" y="4380530"/>
            <a:ext cx="713332" cy="790867"/>
            <a:chOff x="10361827" y="4476434"/>
            <a:chExt cx="953526" cy="1057169"/>
          </a:xfrm>
        </p:grpSpPr>
        <p:grpSp>
          <p:nvGrpSpPr>
            <p:cNvPr id="185" name="Group 184">
              <a:extLst>
                <a:ext uri="{FF2B5EF4-FFF2-40B4-BE49-F238E27FC236}">
                  <a16:creationId xmlns:a16="http://schemas.microsoft.com/office/drawing/2014/main" id="{4BDB0B4B-BE59-1247-AB4C-1052B00A843F}"/>
                </a:ext>
              </a:extLst>
            </p:cNvPr>
            <p:cNvGrpSpPr/>
            <p:nvPr/>
          </p:nvGrpSpPr>
          <p:grpSpPr>
            <a:xfrm>
              <a:off x="10361827" y="4476434"/>
              <a:ext cx="953526" cy="1057169"/>
              <a:chOff x="10361827" y="4476434"/>
              <a:chExt cx="953526" cy="1057169"/>
            </a:xfrm>
          </p:grpSpPr>
          <p:sp>
            <p:nvSpPr>
              <p:cNvPr id="199" name="Freeform 374">
                <a:extLst>
                  <a:ext uri="{FF2B5EF4-FFF2-40B4-BE49-F238E27FC236}">
                    <a16:creationId xmlns:a16="http://schemas.microsoft.com/office/drawing/2014/main" id="{D36035F7-1D34-B94D-9133-9C31AA2929CF}"/>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Freeform 372">
                <a:extLst>
                  <a:ext uri="{FF2B5EF4-FFF2-40B4-BE49-F238E27FC236}">
                    <a16:creationId xmlns:a16="http://schemas.microsoft.com/office/drawing/2014/main" id="{CA024675-6997-D645-8B28-A6F90EAD9493}"/>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Freeform 373">
                <a:extLst>
                  <a:ext uri="{FF2B5EF4-FFF2-40B4-BE49-F238E27FC236}">
                    <a16:creationId xmlns:a16="http://schemas.microsoft.com/office/drawing/2014/main" id="{490DE1A8-3BA4-A94F-AD39-B8754A88BBF7}"/>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 name="Oval 371">
                <a:extLst>
                  <a:ext uri="{FF2B5EF4-FFF2-40B4-BE49-F238E27FC236}">
                    <a16:creationId xmlns:a16="http://schemas.microsoft.com/office/drawing/2014/main" id="{A63E7AB6-0C39-3E46-8C06-2B00FDA23645}"/>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6" name="Freeform 88">
              <a:extLst>
                <a:ext uri="{FF2B5EF4-FFF2-40B4-BE49-F238E27FC236}">
                  <a16:creationId xmlns:a16="http://schemas.microsoft.com/office/drawing/2014/main" id="{CB652063-8FF9-804D-86D5-74688660C40F}"/>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7" name="Freeform 89">
              <a:extLst>
                <a:ext uri="{FF2B5EF4-FFF2-40B4-BE49-F238E27FC236}">
                  <a16:creationId xmlns:a16="http://schemas.microsoft.com/office/drawing/2014/main" id="{0FCA70E6-2D11-7343-9F3E-74758EFDF26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8" name="Freeform 90">
              <a:extLst>
                <a:ext uri="{FF2B5EF4-FFF2-40B4-BE49-F238E27FC236}">
                  <a16:creationId xmlns:a16="http://schemas.microsoft.com/office/drawing/2014/main" id="{C7EFE54B-7611-F24B-98ED-FBB7872CAA7B}"/>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9" name="Freeform 91">
              <a:extLst>
                <a:ext uri="{FF2B5EF4-FFF2-40B4-BE49-F238E27FC236}">
                  <a16:creationId xmlns:a16="http://schemas.microsoft.com/office/drawing/2014/main" id="{AD92BFE5-73B5-F54A-8C21-6AB99F45A1D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0" name="Freeform 92">
              <a:extLst>
                <a:ext uri="{FF2B5EF4-FFF2-40B4-BE49-F238E27FC236}">
                  <a16:creationId xmlns:a16="http://schemas.microsoft.com/office/drawing/2014/main" id="{0735BE99-8BD1-714C-BA50-B66E4A53CEEA}"/>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1" name="Freeform 93">
              <a:extLst>
                <a:ext uri="{FF2B5EF4-FFF2-40B4-BE49-F238E27FC236}">
                  <a16:creationId xmlns:a16="http://schemas.microsoft.com/office/drawing/2014/main" id="{109CEA9A-F631-6E45-B041-DFB01536B454}"/>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2" name="Freeform 94">
              <a:extLst>
                <a:ext uri="{FF2B5EF4-FFF2-40B4-BE49-F238E27FC236}">
                  <a16:creationId xmlns:a16="http://schemas.microsoft.com/office/drawing/2014/main" id="{6A4BFCC6-A3A8-A14B-A537-D5CEBC46DF3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3" name="Freeform 95">
              <a:extLst>
                <a:ext uri="{FF2B5EF4-FFF2-40B4-BE49-F238E27FC236}">
                  <a16:creationId xmlns:a16="http://schemas.microsoft.com/office/drawing/2014/main" id="{D3C7C732-C8C2-5148-9997-91ED5A14A7E2}"/>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4" name="Freeform 96">
              <a:extLst>
                <a:ext uri="{FF2B5EF4-FFF2-40B4-BE49-F238E27FC236}">
                  <a16:creationId xmlns:a16="http://schemas.microsoft.com/office/drawing/2014/main" id="{E2C6BC02-8771-264F-97B8-9A3234E8BA12}"/>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5" name="Freeform 97">
              <a:extLst>
                <a:ext uri="{FF2B5EF4-FFF2-40B4-BE49-F238E27FC236}">
                  <a16:creationId xmlns:a16="http://schemas.microsoft.com/office/drawing/2014/main" id="{559C9C3F-C05C-F44B-8E1C-0124CDAB8708}"/>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6" name="Freeform 98">
              <a:extLst>
                <a:ext uri="{FF2B5EF4-FFF2-40B4-BE49-F238E27FC236}">
                  <a16:creationId xmlns:a16="http://schemas.microsoft.com/office/drawing/2014/main" id="{C4D6F0F1-783C-B347-B6DE-9C1FDD989036}"/>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7" name="Freeform 99">
              <a:extLst>
                <a:ext uri="{FF2B5EF4-FFF2-40B4-BE49-F238E27FC236}">
                  <a16:creationId xmlns:a16="http://schemas.microsoft.com/office/drawing/2014/main" id="{21383A99-FBF9-224A-820B-4C5C3E37C43D}"/>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8" name="Freeform 100">
              <a:extLst>
                <a:ext uri="{FF2B5EF4-FFF2-40B4-BE49-F238E27FC236}">
                  <a16:creationId xmlns:a16="http://schemas.microsoft.com/office/drawing/2014/main" id="{6FA246BE-D211-9C44-A82F-7C7592F9798D}"/>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64" name="Group 163">
            <a:extLst>
              <a:ext uri="{FF2B5EF4-FFF2-40B4-BE49-F238E27FC236}">
                <a16:creationId xmlns:a16="http://schemas.microsoft.com/office/drawing/2014/main" id="{8C4938ED-172D-7E40-92F9-D5BAB934BF12}"/>
              </a:ext>
            </a:extLst>
          </p:cNvPr>
          <p:cNvGrpSpPr/>
          <p:nvPr/>
        </p:nvGrpSpPr>
        <p:grpSpPr>
          <a:xfrm>
            <a:off x="5372065" y="4395699"/>
            <a:ext cx="953526" cy="1057169"/>
            <a:chOff x="10361827" y="4476434"/>
            <a:chExt cx="953526" cy="1057169"/>
          </a:xfrm>
        </p:grpSpPr>
        <p:grpSp>
          <p:nvGrpSpPr>
            <p:cNvPr id="163" name="Group 162">
              <a:extLst>
                <a:ext uri="{FF2B5EF4-FFF2-40B4-BE49-F238E27FC236}">
                  <a16:creationId xmlns:a16="http://schemas.microsoft.com/office/drawing/2014/main" id="{801A03E3-2819-2D44-9EB1-A6D8E1DC29F0}"/>
                </a:ext>
              </a:extLst>
            </p:cNvPr>
            <p:cNvGrpSpPr/>
            <p:nvPr/>
          </p:nvGrpSpPr>
          <p:grpSpPr>
            <a:xfrm>
              <a:off x="10361827" y="4476434"/>
              <a:ext cx="953526" cy="1057169"/>
              <a:chOff x="10361827" y="4476434"/>
              <a:chExt cx="953526" cy="1057169"/>
            </a:xfrm>
          </p:grpSpPr>
          <p:sp>
            <p:nvSpPr>
              <p:cNvPr id="145" name="Freeform 374">
                <a:extLst>
                  <a:ext uri="{FF2B5EF4-FFF2-40B4-BE49-F238E27FC236}">
                    <a16:creationId xmlns:a16="http://schemas.microsoft.com/office/drawing/2014/main" id="{3014FAAA-5446-F542-B525-9F26B7303AA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Freeform 373">
                <a:extLst>
                  <a:ext uri="{FF2B5EF4-FFF2-40B4-BE49-F238E27FC236}">
                    <a16:creationId xmlns:a16="http://schemas.microsoft.com/office/drawing/2014/main" id="{68178D55-0946-C744-A36D-9BF4D62254AA}"/>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Oval 371">
                <a:extLst>
                  <a:ext uri="{FF2B5EF4-FFF2-40B4-BE49-F238E27FC236}">
                    <a16:creationId xmlns:a16="http://schemas.microsoft.com/office/drawing/2014/main" id="{32BEF658-7912-1E42-B965-1CD28AEB784A}"/>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Freeform 372">
                <a:extLst>
                  <a:ext uri="{FF2B5EF4-FFF2-40B4-BE49-F238E27FC236}">
                    <a16:creationId xmlns:a16="http://schemas.microsoft.com/office/drawing/2014/main" id="{FBE9760C-6B1F-1F4F-9B78-2B4176B72462}"/>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50" name="Freeform 88">
              <a:extLst>
                <a:ext uri="{FF2B5EF4-FFF2-40B4-BE49-F238E27FC236}">
                  <a16:creationId xmlns:a16="http://schemas.microsoft.com/office/drawing/2014/main" id="{B00D9C6F-36F7-4D40-8AA9-8C5DB6D4440D}"/>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1" name="Freeform 89">
              <a:extLst>
                <a:ext uri="{FF2B5EF4-FFF2-40B4-BE49-F238E27FC236}">
                  <a16:creationId xmlns:a16="http://schemas.microsoft.com/office/drawing/2014/main" id="{801DE002-2E5C-C04F-B243-5620B10689E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2" name="Freeform 90">
              <a:extLst>
                <a:ext uri="{FF2B5EF4-FFF2-40B4-BE49-F238E27FC236}">
                  <a16:creationId xmlns:a16="http://schemas.microsoft.com/office/drawing/2014/main" id="{DC420366-50F4-6948-9B6B-C7E729855C3E}"/>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3" name="Freeform 91">
              <a:extLst>
                <a:ext uri="{FF2B5EF4-FFF2-40B4-BE49-F238E27FC236}">
                  <a16:creationId xmlns:a16="http://schemas.microsoft.com/office/drawing/2014/main" id="{F755B62E-5A0D-9A43-B5DE-DFFBB777EDDB}"/>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4" name="Freeform 92">
              <a:extLst>
                <a:ext uri="{FF2B5EF4-FFF2-40B4-BE49-F238E27FC236}">
                  <a16:creationId xmlns:a16="http://schemas.microsoft.com/office/drawing/2014/main" id="{F49B5BB2-44B1-BB4D-8517-B032974CED5E}"/>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5" name="Freeform 93">
              <a:extLst>
                <a:ext uri="{FF2B5EF4-FFF2-40B4-BE49-F238E27FC236}">
                  <a16:creationId xmlns:a16="http://schemas.microsoft.com/office/drawing/2014/main" id="{608E3923-F4A8-0D4E-9F0E-AC0F1F023FF5}"/>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6" name="Freeform 94">
              <a:extLst>
                <a:ext uri="{FF2B5EF4-FFF2-40B4-BE49-F238E27FC236}">
                  <a16:creationId xmlns:a16="http://schemas.microsoft.com/office/drawing/2014/main" id="{8D34F61E-943D-5949-9AE7-B767EF24DD29}"/>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7" name="Freeform 95">
              <a:extLst>
                <a:ext uri="{FF2B5EF4-FFF2-40B4-BE49-F238E27FC236}">
                  <a16:creationId xmlns:a16="http://schemas.microsoft.com/office/drawing/2014/main" id="{FFCEEB1B-FF7C-484C-B481-E0AC8EA1F2E3}"/>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8" name="Freeform 96">
              <a:extLst>
                <a:ext uri="{FF2B5EF4-FFF2-40B4-BE49-F238E27FC236}">
                  <a16:creationId xmlns:a16="http://schemas.microsoft.com/office/drawing/2014/main" id="{9CD16962-9632-ED41-91E9-D19FAA2B4A07}"/>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9" name="Freeform 97">
              <a:extLst>
                <a:ext uri="{FF2B5EF4-FFF2-40B4-BE49-F238E27FC236}">
                  <a16:creationId xmlns:a16="http://schemas.microsoft.com/office/drawing/2014/main" id="{AA1D8B53-AB96-3647-8529-C2046643843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0" name="Freeform 98">
              <a:extLst>
                <a:ext uri="{FF2B5EF4-FFF2-40B4-BE49-F238E27FC236}">
                  <a16:creationId xmlns:a16="http://schemas.microsoft.com/office/drawing/2014/main" id="{BAF90C7C-5F00-F24C-A6B2-2F759977967B}"/>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1" name="Freeform 99">
              <a:extLst>
                <a:ext uri="{FF2B5EF4-FFF2-40B4-BE49-F238E27FC236}">
                  <a16:creationId xmlns:a16="http://schemas.microsoft.com/office/drawing/2014/main" id="{A27B9F21-B3DD-A340-BC9B-04649503618E}"/>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2" name="Freeform 100">
              <a:extLst>
                <a:ext uri="{FF2B5EF4-FFF2-40B4-BE49-F238E27FC236}">
                  <a16:creationId xmlns:a16="http://schemas.microsoft.com/office/drawing/2014/main" id="{F201729A-36CA-FF4D-9653-77DBD93D2AF3}"/>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03" name="Group 44">
            <a:extLst>
              <a:ext uri="{FF2B5EF4-FFF2-40B4-BE49-F238E27FC236}">
                <a16:creationId xmlns:a16="http://schemas.microsoft.com/office/drawing/2014/main" id="{AB1004FA-DE36-3F47-BD8A-BC0E6BD9EA73}"/>
              </a:ext>
            </a:extLst>
          </p:cNvPr>
          <p:cNvGrpSpPr>
            <a:grpSpLocks noChangeAspect="1"/>
          </p:cNvGrpSpPr>
          <p:nvPr/>
        </p:nvGrpSpPr>
        <p:grpSpPr bwMode="auto">
          <a:xfrm rot="18140699">
            <a:off x="2655672" y="3837210"/>
            <a:ext cx="251703" cy="292791"/>
            <a:chOff x="-3132" y="1496"/>
            <a:chExt cx="1752" cy="2038"/>
          </a:xfrm>
        </p:grpSpPr>
        <p:sp>
          <p:nvSpPr>
            <p:cNvPr id="204" name="Freeform 45">
              <a:extLst>
                <a:ext uri="{FF2B5EF4-FFF2-40B4-BE49-F238E27FC236}">
                  <a16:creationId xmlns:a16="http://schemas.microsoft.com/office/drawing/2014/main" id="{E0CBF2CA-C9C8-3147-B822-E14C02DB6E95}"/>
                </a:ext>
              </a:extLst>
            </p:cNvPr>
            <p:cNvSpPr>
              <a:spLocks noEditPoints="1"/>
            </p:cNvSpPr>
            <p:nvPr/>
          </p:nvSpPr>
          <p:spPr bwMode="auto">
            <a:xfrm>
              <a:off x="-3132" y="1496"/>
              <a:ext cx="1752" cy="2038"/>
            </a:xfrm>
            <a:custGeom>
              <a:avLst/>
              <a:gdLst>
                <a:gd name="T0" fmla="*/ 728 w 991"/>
                <a:gd name="T1" fmla="*/ 626 h 1152"/>
                <a:gd name="T2" fmla="*/ 263 w 991"/>
                <a:gd name="T3" fmla="*/ 626 h 1152"/>
                <a:gd name="T4" fmla="*/ 0 w 991"/>
                <a:gd name="T5" fmla="*/ 888 h 1152"/>
                <a:gd name="T6" fmla="*/ 263 w 991"/>
                <a:gd name="T7" fmla="*/ 1152 h 1152"/>
                <a:gd name="T8" fmla="*/ 728 w 991"/>
                <a:gd name="T9" fmla="*/ 1152 h 1152"/>
                <a:gd name="T10" fmla="*/ 991 w 991"/>
                <a:gd name="T11" fmla="*/ 888 h 1152"/>
                <a:gd name="T12" fmla="*/ 728 w 991"/>
                <a:gd name="T13" fmla="*/ 626 h 1152"/>
                <a:gd name="T14" fmla="*/ 728 w 991"/>
                <a:gd name="T15" fmla="*/ 0 h 1152"/>
                <a:gd name="T16" fmla="*/ 263 w 991"/>
                <a:gd name="T17" fmla="*/ 0 h 1152"/>
                <a:gd name="T18" fmla="*/ 0 w 991"/>
                <a:gd name="T19" fmla="*/ 262 h 1152"/>
                <a:gd name="T20" fmla="*/ 263 w 991"/>
                <a:gd name="T21" fmla="*/ 524 h 1152"/>
                <a:gd name="T22" fmla="*/ 728 w 991"/>
                <a:gd name="T23" fmla="*/ 524 h 1152"/>
                <a:gd name="T24" fmla="*/ 991 w 991"/>
                <a:gd name="T25" fmla="*/ 262 h 1152"/>
                <a:gd name="T26" fmla="*/ 728 w 991"/>
                <a:gd name="T2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1" h="1152">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46">
              <a:extLst>
                <a:ext uri="{FF2B5EF4-FFF2-40B4-BE49-F238E27FC236}">
                  <a16:creationId xmlns:a16="http://schemas.microsoft.com/office/drawing/2014/main" id="{FA87A816-7B75-B94C-A0ED-9D420CDE9624}"/>
                </a:ext>
              </a:extLst>
            </p:cNvPr>
            <p:cNvSpPr>
              <a:spLocks noEditPoints="1"/>
            </p:cNvSpPr>
            <p:nvPr/>
          </p:nvSpPr>
          <p:spPr bwMode="auto">
            <a:xfrm>
              <a:off x="-2929" y="1705"/>
              <a:ext cx="1325" cy="1616"/>
            </a:xfrm>
            <a:custGeom>
              <a:avLst/>
              <a:gdLst>
                <a:gd name="T0" fmla="*/ 604 w 749"/>
                <a:gd name="T1" fmla="*/ 914 h 914"/>
                <a:gd name="T2" fmla="*/ 462 w 749"/>
                <a:gd name="T3" fmla="*/ 770 h 914"/>
                <a:gd name="T4" fmla="*/ 604 w 749"/>
                <a:gd name="T5" fmla="*/ 628 h 914"/>
                <a:gd name="T6" fmla="*/ 749 w 749"/>
                <a:gd name="T7" fmla="*/ 770 h 914"/>
                <a:gd name="T8" fmla="*/ 604 w 749"/>
                <a:gd name="T9" fmla="*/ 914 h 914"/>
                <a:gd name="T10" fmla="*/ 145 w 749"/>
                <a:gd name="T11" fmla="*/ 285 h 914"/>
                <a:gd name="T12" fmla="*/ 0 w 749"/>
                <a:gd name="T13" fmla="*/ 144 h 914"/>
                <a:gd name="T14" fmla="*/ 145 w 749"/>
                <a:gd name="T15" fmla="*/ 0 h 914"/>
                <a:gd name="T16" fmla="*/ 287 w 749"/>
                <a:gd name="T17" fmla="*/ 144 h 914"/>
                <a:gd name="T18" fmla="*/ 145 w 749"/>
                <a:gd name="T19" fmla="*/ 28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914">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6" name="Group 205">
            <a:extLst>
              <a:ext uri="{FF2B5EF4-FFF2-40B4-BE49-F238E27FC236}">
                <a16:creationId xmlns:a16="http://schemas.microsoft.com/office/drawing/2014/main" id="{ECE0ABF1-BDB3-BC4C-8951-08F1664C2C64}"/>
              </a:ext>
            </a:extLst>
          </p:cNvPr>
          <p:cNvGrpSpPr>
            <a:grpSpLocks noChangeAspect="1"/>
          </p:cNvGrpSpPr>
          <p:nvPr/>
        </p:nvGrpSpPr>
        <p:grpSpPr bwMode="auto">
          <a:xfrm rot="20220700">
            <a:off x="4254793" y="2313597"/>
            <a:ext cx="264482" cy="288814"/>
            <a:chOff x="3702" y="3576"/>
            <a:chExt cx="1837" cy="2006"/>
          </a:xfrm>
        </p:grpSpPr>
        <p:sp>
          <p:nvSpPr>
            <p:cNvPr id="207" name="Freeform 27">
              <a:extLst>
                <a:ext uri="{FF2B5EF4-FFF2-40B4-BE49-F238E27FC236}">
                  <a16:creationId xmlns:a16="http://schemas.microsoft.com/office/drawing/2014/main" id="{3B8BD078-5EA7-0F4E-B9BC-161FE8B44C02}"/>
                </a:ext>
              </a:extLst>
            </p:cNvPr>
            <p:cNvSpPr>
              <a:spLocks/>
            </p:cNvSpPr>
            <p:nvPr/>
          </p:nvSpPr>
          <p:spPr bwMode="auto">
            <a:xfrm>
              <a:off x="3707" y="3894"/>
              <a:ext cx="1832" cy="1460"/>
            </a:xfrm>
            <a:custGeom>
              <a:avLst/>
              <a:gdLst>
                <a:gd name="T0" fmla="*/ 847 w 1036"/>
                <a:gd name="T1" fmla="*/ 0 h 825"/>
                <a:gd name="T2" fmla="*/ 946 w 1036"/>
                <a:gd name="T3" fmla="*/ 0 h 825"/>
                <a:gd name="T4" fmla="*/ 1036 w 1036"/>
                <a:gd name="T5" fmla="*/ 90 h 825"/>
                <a:gd name="T6" fmla="*/ 1036 w 1036"/>
                <a:gd name="T7" fmla="*/ 735 h 825"/>
                <a:gd name="T8" fmla="*/ 946 w 1036"/>
                <a:gd name="T9" fmla="*/ 825 h 825"/>
                <a:gd name="T10" fmla="*/ 90 w 1036"/>
                <a:gd name="T11" fmla="*/ 825 h 825"/>
                <a:gd name="T12" fmla="*/ 0 w 1036"/>
                <a:gd name="T13" fmla="*/ 735 h 825"/>
                <a:gd name="T14" fmla="*/ 0 w 1036"/>
                <a:gd name="T15" fmla="*/ 90 h 825"/>
                <a:gd name="T16" fmla="*/ 90 w 1036"/>
                <a:gd name="T17" fmla="*/ 0 h 825"/>
                <a:gd name="T18" fmla="*/ 197 w 1036"/>
                <a:gd name="T19"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6" h="825">
                  <a:moveTo>
                    <a:pt x="847" y="0"/>
                  </a:moveTo>
                  <a:cubicBezTo>
                    <a:pt x="946" y="0"/>
                    <a:pt x="946" y="0"/>
                    <a:pt x="946" y="0"/>
                  </a:cubicBezTo>
                  <a:cubicBezTo>
                    <a:pt x="995" y="0"/>
                    <a:pt x="1036" y="40"/>
                    <a:pt x="1036" y="90"/>
                  </a:cubicBezTo>
                  <a:cubicBezTo>
                    <a:pt x="1036" y="735"/>
                    <a:pt x="1036" y="735"/>
                    <a:pt x="1036" y="735"/>
                  </a:cubicBezTo>
                  <a:cubicBezTo>
                    <a:pt x="1036" y="785"/>
                    <a:pt x="995" y="825"/>
                    <a:pt x="946" y="825"/>
                  </a:cubicBezTo>
                  <a:cubicBezTo>
                    <a:pt x="90" y="825"/>
                    <a:pt x="90" y="825"/>
                    <a:pt x="90" y="825"/>
                  </a:cubicBezTo>
                  <a:cubicBezTo>
                    <a:pt x="41" y="825"/>
                    <a:pt x="0" y="785"/>
                    <a:pt x="0" y="735"/>
                  </a:cubicBezTo>
                  <a:cubicBezTo>
                    <a:pt x="0" y="90"/>
                    <a:pt x="0" y="90"/>
                    <a:pt x="0" y="90"/>
                  </a:cubicBezTo>
                  <a:cubicBezTo>
                    <a:pt x="0" y="40"/>
                    <a:pt x="41" y="0"/>
                    <a:pt x="90" y="0"/>
                  </a:cubicBezTo>
                  <a:cubicBezTo>
                    <a:pt x="197" y="0"/>
                    <a:pt x="197" y="0"/>
                    <a:pt x="197"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28">
              <a:extLst>
                <a:ext uri="{FF2B5EF4-FFF2-40B4-BE49-F238E27FC236}">
                  <a16:creationId xmlns:a16="http://schemas.microsoft.com/office/drawing/2014/main" id="{2734620D-C79D-2746-9047-9A93817F4171}"/>
                </a:ext>
              </a:extLst>
            </p:cNvPr>
            <p:cNvSpPr>
              <a:spLocks noChangeShapeType="1"/>
            </p:cNvSpPr>
            <p:nvPr/>
          </p:nvSpPr>
          <p:spPr bwMode="auto">
            <a:xfrm>
              <a:off x="3702" y="5074"/>
              <a:ext cx="18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Line 29">
              <a:extLst>
                <a:ext uri="{FF2B5EF4-FFF2-40B4-BE49-F238E27FC236}">
                  <a16:creationId xmlns:a16="http://schemas.microsoft.com/office/drawing/2014/main" id="{194E1ECF-534A-D04B-A2A0-01359CB22851}"/>
                </a:ext>
              </a:extLst>
            </p:cNvPr>
            <p:cNvSpPr>
              <a:spLocks noChangeShapeType="1"/>
            </p:cNvSpPr>
            <p:nvPr/>
          </p:nvSpPr>
          <p:spPr bwMode="auto">
            <a:xfrm>
              <a:off x="4623" y="5348"/>
              <a:ext cx="0" cy="234"/>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Line 30">
              <a:extLst>
                <a:ext uri="{FF2B5EF4-FFF2-40B4-BE49-F238E27FC236}">
                  <a16:creationId xmlns:a16="http://schemas.microsoft.com/office/drawing/2014/main" id="{54A3A94D-2985-094C-94D6-232F09AD31BE}"/>
                </a:ext>
              </a:extLst>
            </p:cNvPr>
            <p:cNvSpPr>
              <a:spLocks noChangeShapeType="1"/>
            </p:cNvSpPr>
            <p:nvPr/>
          </p:nvSpPr>
          <p:spPr bwMode="auto">
            <a:xfrm>
              <a:off x="4039" y="5578"/>
              <a:ext cx="117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31">
              <a:extLst>
                <a:ext uri="{FF2B5EF4-FFF2-40B4-BE49-F238E27FC236}">
                  <a16:creationId xmlns:a16="http://schemas.microsoft.com/office/drawing/2014/main" id="{B43CDAC6-2E23-DE45-B633-EAC1048E0C19}"/>
                </a:ext>
              </a:extLst>
            </p:cNvPr>
            <p:cNvSpPr>
              <a:spLocks/>
            </p:cNvSpPr>
            <p:nvPr/>
          </p:nvSpPr>
          <p:spPr bwMode="auto">
            <a:xfrm>
              <a:off x="4055" y="3576"/>
              <a:ext cx="906" cy="1187"/>
            </a:xfrm>
            <a:custGeom>
              <a:avLst/>
              <a:gdLst>
                <a:gd name="T0" fmla="*/ 512 w 512"/>
                <a:gd name="T1" fmla="*/ 559 h 671"/>
                <a:gd name="T2" fmla="*/ 512 w 512"/>
                <a:gd name="T3" fmla="*/ 600 h 671"/>
                <a:gd name="T4" fmla="*/ 441 w 512"/>
                <a:gd name="T5" fmla="*/ 671 h 671"/>
                <a:gd name="T6" fmla="*/ 71 w 512"/>
                <a:gd name="T7" fmla="*/ 671 h 671"/>
                <a:gd name="T8" fmla="*/ 0 w 512"/>
                <a:gd name="T9" fmla="*/ 600 h 671"/>
                <a:gd name="T10" fmla="*/ 0 w 512"/>
                <a:gd name="T11" fmla="*/ 71 h 671"/>
                <a:gd name="T12" fmla="*/ 71 w 512"/>
                <a:gd name="T13" fmla="*/ 0 h 671"/>
                <a:gd name="T14" fmla="*/ 441 w 512"/>
                <a:gd name="T15" fmla="*/ 0 h 671"/>
                <a:gd name="T16" fmla="*/ 512 w 512"/>
                <a:gd name="T17" fmla="*/ 71 h 671"/>
                <a:gd name="T18" fmla="*/ 512 w 512"/>
                <a:gd name="T19" fmla="*/ 9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671">
                  <a:moveTo>
                    <a:pt x="512" y="559"/>
                  </a:moveTo>
                  <a:cubicBezTo>
                    <a:pt x="512" y="600"/>
                    <a:pt x="512" y="600"/>
                    <a:pt x="512" y="600"/>
                  </a:cubicBezTo>
                  <a:cubicBezTo>
                    <a:pt x="512" y="639"/>
                    <a:pt x="480" y="671"/>
                    <a:pt x="441" y="671"/>
                  </a:cubicBezTo>
                  <a:cubicBezTo>
                    <a:pt x="71" y="671"/>
                    <a:pt x="71" y="671"/>
                    <a:pt x="71" y="671"/>
                  </a:cubicBezTo>
                  <a:cubicBezTo>
                    <a:pt x="32" y="671"/>
                    <a:pt x="0" y="639"/>
                    <a:pt x="0" y="600"/>
                  </a:cubicBezTo>
                  <a:cubicBezTo>
                    <a:pt x="0" y="71"/>
                    <a:pt x="0" y="71"/>
                    <a:pt x="0" y="71"/>
                  </a:cubicBezTo>
                  <a:cubicBezTo>
                    <a:pt x="0" y="32"/>
                    <a:pt x="32" y="0"/>
                    <a:pt x="71" y="0"/>
                  </a:cubicBezTo>
                  <a:cubicBezTo>
                    <a:pt x="441" y="0"/>
                    <a:pt x="441" y="0"/>
                    <a:pt x="441" y="0"/>
                  </a:cubicBezTo>
                  <a:cubicBezTo>
                    <a:pt x="480" y="0"/>
                    <a:pt x="512" y="32"/>
                    <a:pt x="512" y="71"/>
                  </a:cubicBezTo>
                  <a:cubicBezTo>
                    <a:pt x="512" y="97"/>
                    <a:pt x="512" y="97"/>
                    <a:pt x="512" y="97"/>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33">
              <a:extLst>
                <a:ext uri="{FF2B5EF4-FFF2-40B4-BE49-F238E27FC236}">
                  <a16:creationId xmlns:a16="http://schemas.microsoft.com/office/drawing/2014/main" id="{9C73E95A-0F8E-A84E-9CEA-74DAF7C3BD0D}"/>
                </a:ext>
              </a:extLst>
            </p:cNvPr>
            <p:cNvSpPr>
              <a:spLocks/>
            </p:cNvSpPr>
            <p:nvPr/>
          </p:nvSpPr>
          <p:spPr bwMode="auto">
            <a:xfrm>
              <a:off x="4696" y="3744"/>
              <a:ext cx="505" cy="819"/>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FE270AB4-77B9-A648-923E-A52BB59F3795}"/>
              </a:ext>
            </a:extLst>
          </p:cNvPr>
          <p:cNvGrpSpPr/>
          <p:nvPr/>
        </p:nvGrpSpPr>
        <p:grpSpPr>
          <a:xfrm rot="875774">
            <a:off x="6500355" y="2060795"/>
            <a:ext cx="320696" cy="324571"/>
            <a:chOff x="849312" y="2363788"/>
            <a:chExt cx="525463" cy="531813"/>
          </a:xfrm>
        </p:grpSpPr>
        <p:sp>
          <p:nvSpPr>
            <p:cNvPr id="216" name="Oval 541">
              <a:extLst>
                <a:ext uri="{FF2B5EF4-FFF2-40B4-BE49-F238E27FC236}">
                  <a16:creationId xmlns:a16="http://schemas.microsoft.com/office/drawing/2014/main" id="{F97475E5-D56B-C74F-9151-46746B6F2ACF}"/>
                </a:ext>
              </a:extLst>
            </p:cNvPr>
            <p:cNvSpPr>
              <a:spLocks noChangeArrowheads="1"/>
            </p:cNvSpPr>
            <p:nvPr/>
          </p:nvSpPr>
          <p:spPr bwMode="auto">
            <a:xfrm>
              <a:off x="849312" y="2363788"/>
              <a:ext cx="438150" cy="185737"/>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Freeform 542">
              <a:extLst>
                <a:ext uri="{FF2B5EF4-FFF2-40B4-BE49-F238E27FC236}">
                  <a16:creationId xmlns:a16="http://schemas.microsoft.com/office/drawing/2014/main" id="{29DE2670-26FE-4F46-B974-5A666A8513C2}"/>
                </a:ext>
              </a:extLst>
            </p:cNvPr>
            <p:cNvSpPr>
              <a:spLocks/>
            </p:cNvSpPr>
            <p:nvPr/>
          </p:nvSpPr>
          <p:spPr bwMode="auto">
            <a:xfrm>
              <a:off x="849312" y="2549526"/>
              <a:ext cx="254000" cy="92075"/>
            </a:xfrm>
            <a:custGeom>
              <a:avLst/>
              <a:gdLst>
                <a:gd name="T0" fmla="*/ 44 w 44"/>
                <a:gd name="T1" fmla="*/ 16 h 16"/>
                <a:gd name="T2" fmla="*/ 38 w 44"/>
                <a:gd name="T3" fmla="*/ 16 h 16"/>
                <a:gd name="T4" fmla="*/ 0 w 44"/>
                <a:gd name="T5" fmla="*/ 0 h 16"/>
              </a:gdLst>
              <a:ahLst/>
              <a:cxnLst>
                <a:cxn ang="0">
                  <a:pos x="T0" y="T1"/>
                </a:cxn>
                <a:cxn ang="0">
                  <a:pos x="T2" y="T3"/>
                </a:cxn>
                <a:cxn ang="0">
                  <a:pos x="T4" y="T5"/>
                </a:cxn>
              </a:cxnLst>
              <a:rect l="0" t="0" r="r" b="b"/>
              <a:pathLst>
                <a:path w="44" h="16">
                  <a:moveTo>
                    <a:pt x="44" y="16"/>
                  </a:moveTo>
                  <a:cubicBezTo>
                    <a:pt x="42" y="16"/>
                    <a:pt x="40" y="16"/>
                    <a:pt x="38" y="16"/>
                  </a:cubicBezTo>
                  <a:cubicBezTo>
                    <a:pt x="17" y="16"/>
                    <a:pt x="0" y="9"/>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Freeform 543">
              <a:extLst>
                <a:ext uri="{FF2B5EF4-FFF2-40B4-BE49-F238E27FC236}">
                  <a16:creationId xmlns:a16="http://schemas.microsoft.com/office/drawing/2014/main" id="{35780175-0D2D-1746-AFA6-E93DA9ED93E6}"/>
                </a:ext>
              </a:extLst>
            </p:cNvPr>
            <p:cNvSpPr>
              <a:spLocks/>
            </p:cNvSpPr>
            <p:nvPr/>
          </p:nvSpPr>
          <p:spPr bwMode="auto">
            <a:xfrm>
              <a:off x="849312" y="2652713"/>
              <a:ext cx="219075" cy="92075"/>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Freeform 544">
              <a:extLst>
                <a:ext uri="{FF2B5EF4-FFF2-40B4-BE49-F238E27FC236}">
                  <a16:creationId xmlns:a16="http://schemas.microsoft.com/office/drawing/2014/main" id="{4FEFD9D4-410D-CD4F-AD17-5FA266940FAD}"/>
                </a:ext>
              </a:extLst>
            </p:cNvPr>
            <p:cNvSpPr>
              <a:spLocks/>
            </p:cNvSpPr>
            <p:nvPr/>
          </p:nvSpPr>
          <p:spPr bwMode="auto">
            <a:xfrm>
              <a:off x="849312" y="2455863"/>
              <a:ext cx="219075" cy="393700"/>
            </a:xfrm>
            <a:custGeom>
              <a:avLst/>
              <a:gdLst>
                <a:gd name="T0" fmla="*/ 38 w 38"/>
                <a:gd name="T1" fmla="*/ 68 h 68"/>
                <a:gd name="T2" fmla="*/ 0 w 38"/>
                <a:gd name="T3" fmla="*/ 52 h 68"/>
                <a:gd name="T4" fmla="*/ 0 w 38"/>
                <a:gd name="T5" fmla="*/ 0 h 68"/>
              </a:gdLst>
              <a:ahLst/>
              <a:cxnLst>
                <a:cxn ang="0">
                  <a:pos x="T0" y="T1"/>
                </a:cxn>
                <a:cxn ang="0">
                  <a:pos x="T2" y="T3"/>
                </a:cxn>
                <a:cxn ang="0">
                  <a:pos x="T4" y="T5"/>
                </a:cxn>
              </a:cxnLst>
              <a:rect l="0" t="0" r="r" b="b"/>
              <a:pathLst>
                <a:path w="38" h="68">
                  <a:moveTo>
                    <a:pt x="38" y="68"/>
                  </a:moveTo>
                  <a:cubicBezTo>
                    <a:pt x="17" y="68"/>
                    <a:pt x="0" y="61"/>
                    <a:pt x="0" y="52"/>
                  </a:cubicBezTo>
                  <a:cubicBezTo>
                    <a:pt x="0" y="0"/>
                    <a:pt x="0" y="0"/>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545">
              <a:extLst>
                <a:ext uri="{FF2B5EF4-FFF2-40B4-BE49-F238E27FC236}">
                  <a16:creationId xmlns:a16="http://schemas.microsoft.com/office/drawing/2014/main" id="{1A00E894-7E88-6D4E-8C62-F46F6A468E02}"/>
                </a:ext>
              </a:extLst>
            </p:cNvPr>
            <p:cNvSpPr>
              <a:spLocks noChangeShapeType="1"/>
            </p:cNvSpPr>
            <p:nvPr/>
          </p:nvSpPr>
          <p:spPr bwMode="auto">
            <a:xfrm>
              <a:off x="1287462" y="2455863"/>
              <a:ext cx="0" cy="128587"/>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Freeform 546">
              <a:extLst>
                <a:ext uri="{FF2B5EF4-FFF2-40B4-BE49-F238E27FC236}">
                  <a16:creationId xmlns:a16="http://schemas.microsoft.com/office/drawing/2014/main" id="{408B5305-4674-A143-9A8D-9BEE46D536C6}"/>
                </a:ext>
              </a:extLst>
            </p:cNvPr>
            <p:cNvSpPr>
              <a:spLocks/>
            </p:cNvSpPr>
            <p:nvPr/>
          </p:nvSpPr>
          <p:spPr bwMode="auto">
            <a:xfrm>
              <a:off x="1311275" y="2698751"/>
              <a:ext cx="57150" cy="58737"/>
            </a:xfrm>
            <a:custGeom>
              <a:avLst/>
              <a:gdLst>
                <a:gd name="T0" fmla="*/ 36 w 36"/>
                <a:gd name="T1" fmla="*/ 0 h 37"/>
                <a:gd name="T2" fmla="*/ 36 w 36"/>
                <a:gd name="T3" fmla="*/ 37 h 37"/>
                <a:gd name="T4" fmla="*/ 0 w 36"/>
                <a:gd name="T5" fmla="*/ 37 h 37"/>
              </a:gdLst>
              <a:ahLst/>
              <a:cxnLst>
                <a:cxn ang="0">
                  <a:pos x="T0" y="T1"/>
                </a:cxn>
                <a:cxn ang="0">
                  <a:pos x="T2" y="T3"/>
                </a:cxn>
                <a:cxn ang="0">
                  <a:pos x="T4" y="T5"/>
                </a:cxn>
              </a:cxnLst>
              <a:rect l="0" t="0" r="r" b="b"/>
              <a:pathLst>
                <a:path w="36" h="37">
                  <a:moveTo>
                    <a:pt x="36" y="0"/>
                  </a:moveTo>
                  <a:lnTo>
                    <a:pt x="36" y="37"/>
                  </a:lnTo>
                  <a:lnTo>
                    <a:pt x="0" y="37"/>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547">
              <a:extLst>
                <a:ext uri="{FF2B5EF4-FFF2-40B4-BE49-F238E27FC236}">
                  <a16:creationId xmlns:a16="http://schemas.microsoft.com/office/drawing/2014/main" id="{F4BC9789-3202-344F-88AE-4667D853CA6D}"/>
                </a:ext>
              </a:extLst>
            </p:cNvPr>
            <p:cNvSpPr>
              <a:spLocks/>
            </p:cNvSpPr>
            <p:nvPr/>
          </p:nvSpPr>
          <p:spPr bwMode="auto">
            <a:xfrm>
              <a:off x="1166812" y="2687638"/>
              <a:ext cx="201613" cy="69850"/>
            </a:xfrm>
            <a:custGeom>
              <a:avLst/>
              <a:gdLst>
                <a:gd name="T0" fmla="*/ 0 w 35"/>
                <a:gd name="T1" fmla="*/ 12 h 12"/>
                <a:gd name="T2" fmla="*/ 17 w 35"/>
                <a:gd name="T3" fmla="*/ 0 h 12"/>
                <a:gd name="T4" fmla="*/ 35 w 35"/>
                <a:gd name="T5" fmla="*/ 12 h 12"/>
              </a:gdLst>
              <a:ahLst/>
              <a:cxnLst>
                <a:cxn ang="0">
                  <a:pos x="T0" y="T1"/>
                </a:cxn>
                <a:cxn ang="0">
                  <a:pos x="T2" y="T3"/>
                </a:cxn>
                <a:cxn ang="0">
                  <a:pos x="T4" y="T5"/>
                </a:cxn>
              </a:cxnLst>
              <a:rect l="0" t="0" r="r" b="b"/>
              <a:pathLst>
                <a:path w="35" h="12">
                  <a:moveTo>
                    <a:pt x="0" y="12"/>
                  </a:moveTo>
                  <a:cubicBezTo>
                    <a:pt x="2" y="5"/>
                    <a:pt x="9" y="0"/>
                    <a:pt x="17" y="0"/>
                  </a:cubicBezTo>
                  <a:cubicBezTo>
                    <a:pt x="25" y="0"/>
                    <a:pt x="32" y="5"/>
                    <a:pt x="35" y="1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548">
              <a:extLst>
                <a:ext uri="{FF2B5EF4-FFF2-40B4-BE49-F238E27FC236}">
                  <a16:creationId xmlns:a16="http://schemas.microsoft.com/office/drawing/2014/main" id="{C9495941-F120-C54F-B360-292D19E043C3}"/>
                </a:ext>
              </a:extLst>
            </p:cNvPr>
            <p:cNvSpPr>
              <a:spLocks/>
            </p:cNvSpPr>
            <p:nvPr/>
          </p:nvSpPr>
          <p:spPr bwMode="auto">
            <a:xfrm>
              <a:off x="1173162" y="2825751"/>
              <a:ext cx="57150" cy="58737"/>
            </a:xfrm>
            <a:custGeom>
              <a:avLst/>
              <a:gdLst>
                <a:gd name="T0" fmla="*/ 0 w 36"/>
                <a:gd name="T1" fmla="*/ 37 h 37"/>
                <a:gd name="T2" fmla="*/ 0 w 36"/>
                <a:gd name="T3" fmla="*/ 0 h 37"/>
                <a:gd name="T4" fmla="*/ 36 w 36"/>
                <a:gd name="T5" fmla="*/ 0 h 37"/>
              </a:gdLst>
              <a:ahLst/>
              <a:cxnLst>
                <a:cxn ang="0">
                  <a:pos x="T0" y="T1"/>
                </a:cxn>
                <a:cxn ang="0">
                  <a:pos x="T2" y="T3"/>
                </a:cxn>
                <a:cxn ang="0">
                  <a:pos x="T4" y="T5"/>
                </a:cxn>
              </a:cxnLst>
              <a:rect l="0" t="0" r="r" b="b"/>
              <a:pathLst>
                <a:path w="36" h="37">
                  <a:moveTo>
                    <a:pt x="0" y="37"/>
                  </a:moveTo>
                  <a:lnTo>
                    <a:pt x="0" y="0"/>
                  </a:lnTo>
                  <a:lnTo>
                    <a:pt x="36" y="0"/>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Freeform 549">
              <a:extLst>
                <a:ext uri="{FF2B5EF4-FFF2-40B4-BE49-F238E27FC236}">
                  <a16:creationId xmlns:a16="http://schemas.microsoft.com/office/drawing/2014/main" id="{1933FD21-5166-D344-8BF0-AFBB97D4ECAD}"/>
                </a:ext>
              </a:extLst>
            </p:cNvPr>
            <p:cNvSpPr>
              <a:spLocks/>
            </p:cNvSpPr>
            <p:nvPr/>
          </p:nvSpPr>
          <p:spPr bwMode="auto">
            <a:xfrm>
              <a:off x="1173162" y="2825751"/>
              <a:ext cx="201613" cy="69850"/>
            </a:xfrm>
            <a:custGeom>
              <a:avLst/>
              <a:gdLst>
                <a:gd name="T0" fmla="*/ 35 w 35"/>
                <a:gd name="T1" fmla="*/ 0 h 12"/>
                <a:gd name="T2" fmla="*/ 18 w 35"/>
                <a:gd name="T3" fmla="*/ 12 h 12"/>
                <a:gd name="T4" fmla="*/ 0 w 35"/>
                <a:gd name="T5" fmla="*/ 0 h 12"/>
              </a:gdLst>
              <a:ahLst/>
              <a:cxnLst>
                <a:cxn ang="0">
                  <a:pos x="T0" y="T1"/>
                </a:cxn>
                <a:cxn ang="0">
                  <a:pos x="T2" y="T3"/>
                </a:cxn>
                <a:cxn ang="0">
                  <a:pos x="T4" y="T5"/>
                </a:cxn>
              </a:cxnLst>
              <a:rect l="0" t="0" r="r" b="b"/>
              <a:pathLst>
                <a:path w="35" h="12">
                  <a:moveTo>
                    <a:pt x="35" y="0"/>
                  </a:moveTo>
                  <a:cubicBezTo>
                    <a:pt x="32" y="7"/>
                    <a:pt x="26" y="12"/>
                    <a:pt x="18" y="12"/>
                  </a:cubicBezTo>
                  <a:cubicBezTo>
                    <a:pt x="10" y="12"/>
                    <a:pt x="3" y="7"/>
                    <a:pt x="0"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3" name="Group 232">
            <a:extLst>
              <a:ext uri="{FF2B5EF4-FFF2-40B4-BE49-F238E27FC236}">
                <a16:creationId xmlns:a16="http://schemas.microsoft.com/office/drawing/2014/main" id="{46983A7B-6F7D-C740-9AA5-F736ED724A54}"/>
              </a:ext>
            </a:extLst>
          </p:cNvPr>
          <p:cNvGrpSpPr/>
          <p:nvPr/>
        </p:nvGrpSpPr>
        <p:grpSpPr>
          <a:xfrm rot="5051648">
            <a:off x="9181196" y="4972336"/>
            <a:ext cx="307820" cy="239900"/>
            <a:chOff x="9700421" y="3386138"/>
            <a:chExt cx="530626" cy="413544"/>
          </a:xfrm>
        </p:grpSpPr>
        <p:grpSp>
          <p:nvGrpSpPr>
            <p:cNvPr id="234" name="Group 233">
              <a:extLst>
                <a:ext uri="{FF2B5EF4-FFF2-40B4-BE49-F238E27FC236}">
                  <a16:creationId xmlns:a16="http://schemas.microsoft.com/office/drawing/2014/main" id="{A4ECC8B2-40AC-4843-A15F-909CC85D399C}"/>
                </a:ext>
              </a:extLst>
            </p:cNvPr>
            <p:cNvGrpSpPr/>
            <p:nvPr/>
          </p:nvGrpSpPr>
          <p:grpSpPr>
            <a:xfrm>
              <a:off x="9700421" y="3386138"/>
              <a:ext cx="530626" cy="413544"/>
              <a:chOff x="9652796" y="3352801"/>
              <a:chExt cx="530626" cy="463549"/>
            </a:xfrm>
          </p:grpSpPr>
          <p:sp>
            <p:nvSpPr>
              <p:cNvPr id="239" name="Freeform 92">
                <a:extLst>
                  <a:ext uri="{FF2B5EF4-FFF2-40B4-BE49-F238E27FC236}">
                    <a16:creationId xmlns:a16="http://schemas.microsoft.com/office/drawing/2014/main" id="{CD0D6D4A-44B3-784A-A0E7-7AAE9BCCF1F8}"/>
                  </a:ext>
                </a:extLst>
              </p:cNvPr>
              <p:cNvSpPr>
                <a:spLocks/>
              </p:cNvSpPr>
              <p:nvPr/>
            </p:nvSpPr>
            <p:spPr bwMode="auto">
              <a:xfrm>
                <a:off x="9652796"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92">
                <a:extLst>
                  <a:ext uri="{FF2B5EF4-FFF2-40B4-BE49-F238E27FC236}">
                    <a16:creationId xmlns:a16="http://schemas.microsoft.com/office/drawing/2014/main" id="{63059A2E-38F3-7D47-AAD8-923E09433898}"/>
                  </a:ext>
                </a:extLst>
              </p:cNvPr>
              <p:cNvSpPr>
                <a:spLocks/>
              </p:cNvSpPr>
              <p:nvPr/>
            </p:nvSpPr>
            <p:spPr bwMode="auto">
              <a:xfrm flipH="1">
                <a:off x="10093328"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5" name="Group 234">
              <a:extLst>
                <a:ext uri="{FF2B5EF4-FFF2-40B4-BE49-F238E27FC236}">
                  <a16:creationId xmlns:a16="http://schemas.microsoft.com/office/drawing/2014/main" id="{1D867701-DF54-D24C-A733-807A9A99A8EC}"/>
                </a:ext>
              </a:extLst>
            </p:cNvPr>
            <p:cNvGrpSpPr/>
            <p:nvPr/>
          </p:nvGrpSpPr>
          <p:grpSpPr>
            <a:xfrm>
              <a:off x="9817894" y="3562350"/>
              <a:ext cx="297656" cy="59531"/>
              <a:chOff x="9822656" y="3562350"/>
              <a:chExt cx="297656" cy="59531"/>
            </a:xfrm>
          </p:grpSpPr>
          <p:sp>
            <p:nvSpPr>
              <p:cNvPr id="236" name="Oval 235">
                <a:extLst>
                  <a:ext uri="{FF2B5EF4-FFF2-40B4-BE49-F238E27FC236}">
                    <a16:creationId xmlns:a16="http://schemas.microsoft.com/office/drawing/2014/main" id="{933BB47D-93FC-3042-8E7F-146F7DD6A605}"/>
                  </a:ext>
                </a:extLst>
              </p:cNvPr>
              <p:cNvSpPr/>
              <p:nvPr/>
            </p:nvSpPr>
            <p:spPr>
              <a:xfrm>
                <a:off x="9822656" y="3562350"/>
                <a:ext cx="59531" cy="595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3981BB63-D524-494E-8EC1-DE3B86162744}"/>
                  </a:ext>
                </a:extLst>
              </p:cNvPr>
              <p:cNvSpPr/>
              <p:nvPr/>
            </p:nvSpPr>
            <p:spPr>
              <a:xfrm>
                <a:off x="9941718" y="3562350"/>
                <a:ext cx="59531" cy="595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725BD8E8-9962-484E-B95A-7C68ABAB5551}"/>
                  </a:ext>
                </a:extLst>
              </p:cNvPr>
              <p:cNvSpPr/>
              <p:nvPr/>
            </p:nvSpPr>
            <p:spPr>
              <a:xfrm>
                <a:off x="10060781" y="3562350"/>
                <a:ext cx="59531" cy="5953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1" name="Group 240">
            <a:extLst>
              <a:ext uri="{FF2B5EF4-FFF2-40B4-BE49-F238E27FC236}">
                <a16:creationId xmlns:a16="http://schemas.microsoft.com/office/drawing/2014/main" id="{855D7494-78F0-C146-9176-21EAD8A94561}"/>
              </a:ext>
            </a:extLst>
          </p:cNvPr>
          <p:cNvGrpSpPr/>
          <p:nvPr/>
        </p:nvGrpSpPr>
        <p:grpSpPr>
          <a:xfrm rot="4310217">
            <a:off x="8542420" y="4747880"/>
            <a:ext cx="211279" cy="216353"/>
            <a:chOff x="9753598" y="4495800"/>
            <a:chExt cx="381368" cy="390527"/>
          </a:xfrm>
        </p:grpSpPr>
        <p:sp>
          <p:nvSpPr>
            <p:cNvPr id="242" name="Freeform 68">
              <a:extLst>
                <a:ext uri="{FF2B5EF4-FFF2-40B4-BE49-F238E27FC236}">
                  <a16:creationId xmlns:a16="http://schemas.microsoft.com/office/drawing/2014/main" id="{AA209E3C-68B7-B047-A7F0-35D1BC6CD246}"/>
                </a:ext>
              </a:extLst>
            </p:cNvPr>
            <p:cNvSpPr>
              <a:spLocks/>
            </p:cNvSpPr>
            <p:nvPr/>
          </p:nvSpPr>
          <p:spPr bwMode="auto">
            <a:xfrm>
              <a:off x="9753598" y="4495800"/>
              <a:ext cx="381368" cy="390527"/>
            </a:xfrm>
            <a:custGeom>
              <a:avLst/>
              <a:gdLst>
                <a:gd name="T0" fmla="*/ 1043 w 1163"/>
                <a:gd name="T1" fmla="*/ 0 h 1192"/>
                <a:gd name="T2" fmla="*/ 120 w 1163"/>
                <a:gd name="T3" fmla="*/ 0 h 1192"/>
                <a:gd name="T4" fmla="*/ 0 w 1163"/>
                <a:gd name="T5" fmla="*/ 123 h 1192"/>
                <a:gd name="T6" fmla="*/ 0 w 1163"/>
                <a:gd name="T7" fmla="*/ 1069 h 1192"/>
                <a:gd name="T8" fmla="*/ 120 w 1163"/>
                <a:gd name="T9" fmla="*/ 1192 h 1192"/>
                <a:gd name="T10" fmla="*/ 1043 w 1163"/>
                <a:gd name="T11" fmla="*/ 1192 h 1192"/>
                <a:gd name="T12" fmla="*/ 1163 w 1163"/>
                <a:gd name="T13" fmla="*/ 1069 h 1192"/>
                <a:gd name="T14" fmla="*/ 1163 w 1163"/>
                <a:gd name="T15" fmla="*/ 123 h 1192"/>
                <a:gd name="T16" fmla="*/ 1043 w 1163"/>
                <a:gd name="T17" fmla="*/ 0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3" h="1192">
                  <a:moveTo>
                    <a:pt x="1043" y="0"/>
                  </a:moveTo>
                  <a:cubicBezTo>
                    <a:pt x="120" y="0"/>
                    <a:pt x="120" y="0"/>
                    <a:pt x="120" y="0"/>
                  </a:cubicBezTo>
                  <a:cubicBezTo>
                    <a:pt x="55" y="0"/>
                    <a:pt x="0" y="56"/>
                    <a:pt x="0" y="123"/>
                  </a:cubicBezTo>
                  <a:cubicBezTo>
                    <a:pt x="0" y="1069"/>
                    <a:pt x="0" y="1069"/>
                    <a:pt x="0" y="1069"/>
                  </a:cubicBezTo>
                  <a:cubicBezTo>
                    <a:pt x="0" y="1135"/>
                    <a:pt x="55" y="1192"/>
                    <a:pt x="120" y="1192"/>
                  </a:cubicBezTo>
                  <a:cubicBezTo>
                    <a:pt x="1043" y="1192"/>
                    <a:pt x="1043" y="1192"/>
                    <a:pt x="1043" y="1192"/>
                  </a:cubicBezTo>
                  <a:cubicBezTo>
                    <a:pt x="1108" y="1192"/>
                    <a:pt x="1163" y="1135"/>
                    <a:pt x="1163" y="1069"/>
                  </a:cubicBezTo>
                  <a:cubicBezTo>
                    <a:pt x="1163" y="123"/>
                    <a:pt x="1163" y="123"/>
                    <a:pt x="1163" y="123"/>
                  </a:cubicBezTo>
                  <a:cubicBezTo>
                    <a:pt x="1163" y="56"/>
                    <a:pt x="1108" y="0"/>
                    <a:pt x="1043" y="0"/>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Freeform 72">
              <a:extLst>
                <a:ext uri="{FF2B5EF4-FFF2-40B4-BE49-F238E27FC236}">
                  <a16:creationId xmlns:a16="http://schemas.microsoft.com/office/drawing/2014/main" id="{AE57CC9F-C60C-914F-A981-906B58B0C47F}"/>
                </a:ext>
              </a:extLst>
            </p:cNvPr>
            <p:cNvSpPr>
              <a:spLocks/>
            </p:cNvSpPr>
            <p:nvPr/>
          </p:nvSpPr>
          <p:spPr bwMode="auto">
            <a:xfrm>
              <a:off x="9835361" y="4580328"/>
              <a:ext cx="75401" cy="120260"/>
            </a:xfrm>
            <a:custGeom>
              <a:avLst/>
              <a:gdLst>
                <a:gd name="T0" fmla="*/ 0 w 237"/>
                <a:gd name="T1" fmla="*/ 0 h 378"/>
                <a:gd name="T2" fmla="*/ 237 w 237"/>
                <a:gd name="T3" fmla="*/ 194 h 378"/>
                <a:gd name="T4" fmla="*/ 0 w 237"/>
                <a:gd name="T5" fmla="*/ 378 h 378"/>
              </a:gdLst>
              <a:ahLst/>
              <a:cxnLst>
                <a:cxn ang="0">
                  <a:pos x="T0" y="T1"/>
                </a:cxn>
                <a:cxn ang="0">
                  <a:pos x="T2" y="T3"/>
                </a:cxn>
                <a:cxn ang="0">
                  <a:pos x="T4" y="T5"/>
                </a:cxn>
              </a:cxnLst>
              <a:rect l="0" t="0" r="r" b="b"/>
              <a:pathLst>
                <a:path w="237" h="378">
                  <a:moveTo>
                    <a:pt x="0" y="0"/>
                  </a:moveTo>
                  <a:lnTo>
                    <a:pt x="237" y="194"/>
                  </a:lnTo>
                  <a:lnTo>
                    <a:pt x="0" y="378"/>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44" name="Straight Connector 243">
              <a:extLst>
                <a:ext uri="{FF2B5EF4-FFF2-40B4-BE49-F238E27FC236}">
                  <a16:creationId xmlns:a16="http://schemas.microsoft.com/office/drawing/2014/main" id="{C3305260-47A4-2A49-ACFC-FB14CAA89DC4}"/>
                </a:ext>
              </a:extLst>
            </p:cNvPr>
            <p:cNvCxnSpPr>
              <a:cxnSpLocks/>
            </p:cNvCxnSpPr>
            <p:nvPr/>
          </p:nvCxnSpPr>
          <p:spPr>
            <a:xfrm>
              <a:off x="9914731" y="4742656"/>
              <a:ext cx="124619" cy="0"/>
            </a:xfrm>
            <a:prstGeom prst="lin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45" name="Group 244">
            <a:extLst>
              <a:ext uri="{FF2B5EF4-FFF2-40B4-BE49-F238E27FC236}">
                <a16:creationId xmlns:a16="http://schemas.microsoft.com/office/drawing/2014/main" id="{78C6DB20-E600-8E40-994A-99FC417EFA16}"/>
              </a:ext>
            </a:extLst>
          </p:cNvPr>
          <p:cNvGrpSpPr/>
          <p:nvPr/>
        </p:nvGrpSpPr>
        <p:grpSpPr>
          <a:xfrm>
            <a:off x="6379037" y="2713311"/>
            <a:ext cx="303698" cy="302990"/>
            <a:chOff x="974188" y="5534442"/>
            <a:chExt cx="410110" cy="409154"/>
          </a:xfrm>
        </p:grpSpPr>
        <p:grpSp>
          <p:nvGrpSpPr>
            <p:cNvPr id="246" name="Group 245">
              <a:extLst>
                <a:ext uri="{FF2B5EF4-FFF2-40B4-BE49-F238E27FC236}">
                  <a16:creationId xmlns:a16="http://schemas.microsoft.com/office/drawing/2014/main" id="{6E9907DD-54B3-E64F-8616-16C7387AB979}"/>
                </a:ext>
              </a:extLst>
            </p:cNvPr>
            <p:cNvGrpSpPr/>
            <p:nvPr/>
          </p:nvGrpSpPr>
          <p:grpSpPr>
            <a:xfrm>
              <a:off x="974188" y="5534442"/>
              <a:ext cx="410110" cy="409154"/>
              <a:chOff x="5374174" y="5141691"/>
              <a:chExt cx="218820" cy="218311"/>
            </a:xfrm>
          </p:grpSpPr>
          <p:sp>
            <p:nvSpPr>
              <p:cNvPr id="252" name="Oval 383">
                <a:extLst>
                  <a:ext uri="{FF2B5EF4-FFF2-40B4-BE49-F238E27FC236}">
                    <a16:creationId xmlns:a16="http://schemas.microsoft.com/office/drawing/2014/main" id="{7F76EFCF-0E84-FD48-A96D-52E1233E5ABE}"/>
                  </a:ext>
                </a:extLst>
              </p:cNvPr>
              <p:cNvSpPr>
                <a:spLocks noChangeArrowheads="1"/>
              </p:cNvSpPr>
              <p:nvPr/>
            </p:nvSpPr>
            <p:spPr bwMode="auto">
              <a:xfrm>
                <a:off x="5374174" y="5141691"/>
                <a:ext cx="173038" cy="174625"/>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53" name="Line 384">
                <a:extLst>
                  <a:ext uri="{FF2B5EF4-FFF2-40B4-BE49-F238E27FC236}">
                    <a16:creationId xmlns:a16="http://schemas.microsoft.com/office/drawing/2014/main" id="{30819DA6-5FBA-0348-AD46-5BF4BC1199D4}"/>
                  </a:ext>
                </a:extLst>
              </p:cNvPr>
              <p:cNvSpPr>
                <a:spLocks noChangeShapeType="1"/>
              </p:cNvSpPr>
              <p:nvPr/>
            </p:nvSpPr>
            <p:spPr bwMode="auto">
              <a:xfrm flipH="1" flipV="1">
                <a:off x="5524986" y="5292504"/>
                <a:ext cx="68008" cy="67498"/>
              </a:xfrm>
              <a:prstGeom prst="line">
                <a:avLst/>
              </a:prstGeom>
              <a:noFill/>
              <a:ln w="25400" cap="rnd">
                <a:solidFill>
                  <a:schemeClr val="bg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nvGrpSpPr>
            <p:cNvPr id="247" name="Group 246">
              <a:extLst>
                <a:ext uri="{FF2B5EF4-FFF2-40B4-BE49-F238E27FC236}">
                  <a16:creationId xmlns:a16="http://schemas.microsoft.com/office/drawing/2014/main" id="{ED008207-AB37-FA47-B0C9-FB4C8E813A13}"/>
                </a:ext>
              </a:extLst>
            </p:cNvPr>
            <p:cNvGrpSpPr/>
            <p:nvPr/>
          </p:nvGrpSpPr>
          <p:grpSpPr>
            <a:xfrm>
              <a:off x="1052513" y="5600700"/>
              <a:ext cx="154781" cy="152400"/>
              <a:chOff x="1052513" y="5600700"/>
              <a:chExt cx="154781" cy="152400"/>
            </a:xfrm>
          </p:grpSpPr>
          <p:cxnSp>
            <p:nvCxnSpPr>
              <p:cNvPr id="248" name="Straight Connector 247">
                <a:extLst>
                  <a:ext uri="{FF2B5EF4-FFF2-40B4-BE49-F238E27FC236}">
                    <a16:creationId xmlns:a16="http://schemas.microsoft.com/office/drawing/2014/main" id="{61FB26B4-B9F6-5B49-BB09-A945BE8E7770}"/>
                  </a:ext>
                </a:extLst>
              </p:cNvPr>
              <p:cNvCxnSpPr/>
              <p:nvPr/>
            </p:nvCxnSpPr>
            <p:spPr>
              <a:xfrm>
                <a:off x="1052513" y="5753100"/>
                <a:ext cx="154781"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B7550C9-EB52-254B-918F-E50DFBB864E8}"/>
                  </a:ext>
                </a:extLst>
              </p:cNvPr>
              <p:cNvCxnSpPr>
                <a:cxnSpLocks/>
              </p:cNvCxnSpPr>
              <p:nvPr/>
            </p:nvCxnSpPr>
            <p:spPr>
              <a:xfrm flipV="1">
                <a:off x="1090613" y="5662612"/>
                <a:ext cx="0" cy="7620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A31661F-2523-644D-A95B-7225A70BB32E}"/>
                  </a:ext>
                </a:extLst>
              </p:cNvPr>
              <p:cNvCxnSpPr>
                <a:cxnSpLocks/>
              </p:cNvCxnSpPr>
              <p:nvPr/>
            </p:nvCxnSpPr>
            <p:spPr>
              <a:xfrm flipV="1">
                <a:off x="1131094" y="5600700"/>
                <a:ext cx="0" cy="140494"/>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090A1B5-4A2C-144B-9A7C-95F860AB026F}"/>
                  </a:ext>
                </a:extLst>
              </p:cNvPr>
              <p:cNvCxnSpPr>
                <a:cxnSpLocks/>
              </p:cNvCxnSpPr>
              <p:nvPr/>
            </p:nvCxnSpPr>
            <p:spPr>
              <a:xfrm flipV="1">
                <a:off x="1173956" y="5695950"/>
                <a:ext cx="0" cy="45244"/>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256" name="Group 255">
            <a:extLst>
              <a:ext uri="{FF2B5EF4-FFF2-40B4-BE49-F238E27FC236}">
                <a16:creationId xmlns:a16="http://schemas.microsoft.com/office/drawing/2014/main" id="{55E5A5AE-F095-B841-A0FC-D60ABA2E0AAE}"/>
              </a:ext>
            </a:extLst>
          </p:cNvPr>
          <p:cNvGrpSpPr/>
          <p:nvPr/>
        </p:nvGrpSpPr>
        <p:grpSpPr>
          <a:xfrm>
            <a:off x="3595785" y="3430897"/>
            <a:ext cx="279397" cy="524620"/>
            <a:chOff x="3595785" y="3430897"/>
            <a:chExt cx="279397" cy="524620"/>
          </a:xfrm>
        </p:grpSpPr>
        <p:sp>
          <p:nvSpPr>
            <p:cNvPr id="29" name="Freeform 41">
              <a:extLst>
                <a:ext uri="{FF2B5EF4-FFF2-40B4-BE49-F238E27FC236}">
                  <a16:creationId xmlns:a16="http://schemas.microsoft.com/office/drawing/2014/main" id="{D6D5FBB3-9E4C-754C-AB35-9F5CE1692A30}"/>
                </a:ext>
              </a:extLst>
            </p:cNvPr>
            <p:cNvSpPr>
              <a:spLocks noEditPoints="1"/>
            </p:cNvSpPr>
            <p:nvPr/>
          </p:nvSpPr>
          <p:spPr bwMode="auto">
            <a:xfrm rot="18641459">
              <a:off x="3651242" y="3731577"/>
              <a:ext cx="410025" cy="37855"/>
            </a:xfrm>
            <a:custGeom>
              <a:avLst/>
              <a:gdLst>
                <a:gd name="T0" fmla="*/ 892 w 1948"/>
                <a:gd name="T1" fmla="*/ 177 h 177"/>
                <a:gd name="T2" fmla="*/ 1039 w 1948"/>
                <a:gd name="T3" fmla="*/ 0 h 177"/>
                <a:gd name="T4" fmla="*/ 1455 w 1948"/>
                <a:gd name="T5" fmla="*/ 0 h 177"/>
                <a:gd name="T6" fmla="*/ 1308 w 1948"/>
                <a:gd name="T7" fmla="*/ 177 h 177"/>
                <a:gd name="T8" fmla="*/ 892 w 1948"/>
                <a:gd name="T9" fmla="*/ 177 h 177"/>
                <a:gd name="T10" fmla="*/ 360 w 1948"/>
                <a:gd name="T11" fmla="*/ 177 h 177"/>
                <a:gd name="T12" fmla="*/ 508 w 1948"/>
                <a:gd name="T13" fmla="*/ 0 h 177"/>
                <a:gd name="T14" fmla="*/ 924 w 1948"/>
                <a:gd name="T15" fmla="*/ 0 h 177"/>
                <a:gd name="T16" fmla="*/ 776 w 1948"/>
                <a:gd name="T17" fmla="*/ 177 h 177"/>
                <a:gd name="T18" fmla="*/ 360 w 1948"/>
                <a:gd name="T19" fmla="*/ 177 h 177"/>
                <a:gd name="T20" fmla="*/ 0 w 1948"/>
                <a:gd name="T21" fmla="*/ 88 h 177"/>
                <a:gd name="T22" fmla="*/ 89 w 1948"/>
                <a:gd name="T23" fmla="*/ 0 h 177"/>
                <a:gd name="T24" fmla="*/ 393 w 1948"/>
                <a:gd name="T25" fmla="*/ 0 h 177"/>
                <a:gd name="T26" fmla="*/ 245 w 1948"/>
                <a:gd name="T27" fmla="*/ 177 h 177"/>
                <a:gd name="T28" fmla="*/ 89 w 1948"/>
                <a:gd name="T29" fmla="*/ 177 h 177"/>
                <a:gd name="T30" fmla="*/ 0 w 1948"/>
                <a:gd name="T31" fmla="*/ 88 h 177"/>
                <a:gd name="T32" fmla="*/ 1859 w 1948"/>
                <a:gd name="T33" fmla="*/ 177 h 177"/>
                <a:gd name="T34" fmla="*/ 1423 w 1948"/>
                <a:gd name="T35" fmla="*/ 177 h 177"/>
                <a:gd name="T36" fmla="*/ 1570 w 1948"/>
                <a:gd name="T37" fmla="*/ 0 h 177"/>
                <a:gd name="T38" fmla="*/ 1859 w 1948"/>
                <a:gd name="T39" fmla="*/ 0 h 177"/>
                <a:gd name="T40" fmla="*/ 1948 w 1948"/>
                <a:gd name="T41" fmla="*/ 88 h 177"/>
                <a:gd name="T42" fmla="*/ 1859 w 1948"/>
                <a:gd name="T4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8" h="177">
                  <a:moveTo>
                    <a:pt x="892" y="177"/>
                  </a:moveTo>
                  <a:cubicBezTo>
                    <a:pt x="1039" y="0"/>
                    <a:pt x="1039" y="0"/>
                    <a:pt x="1039" y="0"/>
                  </a:cubicBezTo>
                  <a:cubicBezTo>
                    <a:pt x="1455" y="0"/>
                    <a:pt x="1455" y="0"/>
                    <a:pt x="1455" y="0"/>
                  </a:cubicBezTo>
                  <a:cubicBezTo>
                    <a:pt x="1308" y="177"/>
                    <a:pt x="1308" y="177"/>
                    <a:pt x="1308" y="177"/>
                  </a:cubicBezTo>
                  <a:lnTo>
                    <a:pt x="892" y="177"/>
                  </a:lnTo>
                  <a:close/>
                  <a:moveTo>
                    <a:pt x="360" y="177"/>
                  </a:moveTo>
                  <a:cubicBezTo>
                    <a:pt x="508" y="0"/>
                    <a:pt x="508" y="0"/>
                    <a:pt x="508" y="0"/>
                  </a:cubicBezTo>
                  <a:cubicBezTo>
                    <a:pt x="924" y="0"/>
                    <a:pt x="924" y="0"/>
                    <a:pt x="924" y="0"/>
                  </a:cubicBezTo>
                  <a:cubicBezTo>
                    <a:pt x="776" y="177"/>
                    <a:pt x="776" y="177"/>
                    <a:pt x="776" y="177"/>
                  </a:cubicBezTo>
                  <a:lnTo>
                    <a:pt x="360" y="177"/>
                  </a:lnTo>
                  <a:close/>
                  <a:moveTo>
                    <a:pt x="0" y="88"/>
                  </a:moveTo>
                  <a:cubicBezTo>
                    <a:pt x="0" y="39"/>
                    <a:pt x="40" y="0"/>
                    <a:pt x="89" y="0"/>
                  </a:cubicBezTo>
                  <a:cubicBezTo>
                    <a:pt x="393" y="0"/>
                    <a:pt x="393" y="0"/>
                    <a:pt x="393" y="0"/>
                  </a:cubicBezTo>
                  <a:cubicBezTo>
                    <a:pt x="245" y="177"/>
                    <a:pt x="245" y="177"/>
                    <a:pt x="245" y="177"/>
                  </a:cubicBezTo>
                  <a:cubicBezTo>
                    <a:pt x="89" y="177"/>
                    <a:pt x="89" y="177"/>
                    <a:pt x="89" y="177"/>
                  </a:cubicBezTo>
                  <a:cubicBezTo>
                    <a:pt x="40" y="177"/>
                    <a:pt x="0" y="137"/>
                    <a:pt x="0" y="88"/>
                  </a:cubicBezTo>
                  <a:close/>
                  <a:moveTo>
                    <a:pt x="1859" y="177"/>
                  </a:moveTo>
                  <a:cubicBezTo>
                    <a:pt x="1423" y="177"/>
                    <a:pt x="1423" y="177"/>
                    <a:pt x="1423" y="177"/>
                  </a:cubicBezTo>
                  <a:cubicBezTo>
                    <a:pt x="1570" y="0"/>
                    <a:pt x="1570" y="0"/>
                    <a:pt x="1570" y="0"/>
                  </a:cubicBezTo>
                  <a:cubicBezTo>
                    <a:pt x="1859" y="0"/>
                    <a:pt x="1859" y="0"/>
                    <a:pt x="1859" y="0"/>
                  </a:cubicBezTo>
                  <a:cubicBezTo>
                    <a:pt x="1908" y="0"/>
                    <a:pt x="1948" y="39"/>
                    <a:pt x="1948" y="88"/>
                  </a:cubicBezTo>
                  <a:cubicBezTo>
                    <a:pt x="1948" y="137"/>
                    <a:pt x="1908" y="177"/>
                    <a:pt x="1859" y="177"/>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4" name="Freeform 5">
              <a:extLst>
                <a:ext uri="{FF2B5EF4-FFF2-40B4-BE49-F238E27FC236}">
                  <a16:creationId xmlns:a16="http://schemas.microsoft.com/office/drawing/2014/main" id="{3A9C7775-D01F-A643-BC54-C80E5E5C8BE8}"/>
                </a:ext>
              </a:extLst>
            </p:cNvPr>
            <p:cNvSpPr>
              <a:spLocks/>
            </p:cNvSpPr>
            <p:nvPr/>
          </p:nvSpPr>
          <p:spPr bwMode="auto">
            <a:xfrm rot="18744749">
              <a:off x="3523057" y="3503625"/>
              <a:ext cx="375471" cy="230015"/>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50" name="Straight Connector 49">
            <a:extLst>
              <a:ext uri="{FF2B5EF4-FFF2-40B4-BE49-F238E27FC236}">
                <a16:creationId xmlns:a16="http://schemas.microsoft.com/office/drawing/2014/main" id="{F3EFC60B-07E8-5443-B4E2-BFE013933CFC}"/>
              </a:ext>
            </a:extLst>
          </p:cNvPr>
          <p:cNvCxnSpPr/>
          <p:nvPr/>
        </p:nvCxnSpPr>
        <p:spPr>
          <a:xfrm>
            <a:off x="1711203" y="5652463"/>
            <a:ext cx="8296836"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4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down)">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fade">
                                      <p:cBhvr>
                                        <p:cTn id="32" dur="500"/>
                                        <p:tgtEl>
                                          <p:spTgt spid="1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par>
                          <p:cTn id="46" fill="hold">
                            <p:stCondLst>
                              <p:cond delay="1500"/>
                            </p:stCondLst>
                            <p:childTnLst>
                              <p:par>
                                <p:cTn id="47" presetID="22" presetClass="entr" presetSubtype="1"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childTnLst>
                          </p:cTn>
                        </p:par>
                        <p:par>
                          <p:cTn id="50" fill="hold">
                            <p:stCondLst>
                              <p:cond delay="2000"/>
                            </p:stCondLst>
                            <p:childTnLst>
                              <p:par>
                                <p:cTn id="51" presetID="22" presetClass="entr" presetSubtype="1"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up)">
                                      <p:cBhvr>
                                        <p:cTn id="53" dur="500"/>
                                        <p:tgtEl>
                                          <p:spTgt spid="8"/>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reeform 19">
            <a:extLst>
              <a:ext uri="{FF2B5EF4-FFF2-40B4-BE49-F238E27FC236}">
                <a16:creationId xmlns:a16="http://schemas.microsoft.com/office/drawing/2014/main" id="{D4FCFB9C-96AD-804D-8C48-C38FC06E9F52}"/>
              </a:ext>
            </a:extLst>
          </p:cNvPr>
          <p:cNvSpPr>
            <a:spLocks/>
          </p:cNvSpPr>
          <p:nvPr/>
        </p:nvSpPr>
        <p:spPr bwMode="auto">
          <a:xfrm>
            <a:off x="2046059" y="3526210"/>
            <a:ext cx="3325656" cy="1652916"/>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71" name="Freeform 19">
            <a:extLst>
              <a:ext uri="{FF2B5EF4-FFF2-40B4-BE49-F238E27FC236}">
                <a16:creationId xmlns:a16="http://schemas.microsoft.com/office/drawing/2014/main" id="{9E21F8F5-1876-F141-9AA8-94868F8E35D5}"/>
              </a:ext>
            </a:extLst>
          </p:cNvPr>
          <p:cNvSpPr>
            <a:spLocks/>
          </p:cNvSpPr>
          <p:nvPr/>
        </p:nvSpPr>
        <p:spPr bwMode="auto">
          <a:xfrm>
            <a:off x="1894635" y="3375051"/>
            <a:ext cx="3628504" cy="18034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19">
            <a:extLst>
              <a:ext uri="{FF2B5EF4-FFF2-40B4-BE49-F238E27FC236}">
                <a16:creationId xmlns:a16="http://schemas.microsoft.com/office/drawing/2014/main" id="{F76CC3A9-E4A6-4148-BC9E-B3ED1D39CCE9}"/>
              </a:ext>
            </a:extLst>
          </p:cNvPr>
          <p:cNvSpPr>
            <a:spLocks/>
          </p:cNvSpPr>
          <p:nvPr/>
        </p:nvSpPr>
        <p:spPr bwMode="auto">
          <a:xfrm>
            <a:off x="2201264" y="3679851"/>
            <a:ext cx="3015247" cy="14986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72" name="Group 171">
            <a:extLst>
              <a:ext uri="{FF2B5EF4-FFF2-40B4-BE49-F238E27FC236}">
                <a16:creationId xmlns:a16="http://schemas.microsoft.com/office/drawing/2014/main" id="{A2B23F58-F0F2-B446-9773-05DE29A44B0E}"/>
              </a:ext>
            </a:extLst>
          </p:cNvPr>
          <p:cNvGrpSpPr/>
          <p:nvPr/>
        </p:nvGrpSpPr>
        <p:grpSpPr>
          <a:xfrm>
            <a:off x="3070994" y="4267149"/>
            <a:ext cx="1275786" cy="782806"/>
            <a:chOff x="3026113" y="4426648"/>
            <a:chExt cx="1275786" cy="782806"/>
          </a:xfrm>
        </p:grpSpPr>
        <p:grpSp>
          <p:nvGrpSpPr>
            <p:cNvPr id="52" name="Group 51">
              <a:extLst>
                <a:ext uri="{FF2B5EF4-FFF2-40B4-BE49-F238E27FC236}">
                  <a16:creationId xmlns:a16="http://schemas.microsoft.com/office/drawing/2014/main" id="{26D0F7B3-5171-F842-BA54-447E05871AD6}"/>
                </a:ext>
              </a:extLst>
            </p:cNvPr>
            <p:cNvGrpSpPr/>
            <p:nvPr/>
          </p:nvGrpSpPr>
          <p:grpSpPr>
            <a:xfrm>
              <a:off x="3026113" y="4426648"/>
              <a:ext cx="520732" cy="577332"/>
              <a:chOff x="10361827" y="4476434"/>
              <a:chExt cx="953526" cy="1057169"/>
            </a:xfrm>
          </p:grpSpPr>
          <p:grpSp>
            <p:nvGrpSpPr>
              <p:cNvPr id="53" name="Group 52">
                <a:extLst>
                  <a:ext uri="{FF2B5EF4-FFF2-40B4-BE49-F238E27FC236}">
                    <a16:creationId xmlns:a16="http://schemas.microsoft.com/office/drawing/2014/main" id="{2AFC47CE-E177-D74D-A6B3-FECCBF4E82D1}"/>
                  </a:ext>
                </a:extLst>
              </p:cNvPr>
              <p:cNvGrpSpPr/>
              <p:nvPr/>
            </p:nvGrpSpPr>
            <p:grpSpPr>
              <a:xfrm>
                <a:off x="10361827" y="4476434"/>
                <a:ext cx="953526" cy="1057169"/>
                <a:chOff x="10361827" y="4476434"/>
                <a:chExt cx="953526" cy="1057169"/>
              </a:xfrm>
            </p:grpSpPr>
            <p:sp>
              <p:nvSpPr>
                <p:cNvPr id="67" name="Freeform 374">
                  <a:extLst>
                    <a:ext uri="{FF2B5EF4-FFF2-40B4-BE49-F238E27FC236}">
                      <a16:creationId xmlns:a16="http://schemas.microsoft.com/office/drawing/2014/main" id="{883E8EBA-DA97-8344-8C5D-BAAA5ED6B5B8}"/>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Freeform 372">
                  <a:extLst>
                    <a:ext uri="{FF2B5EF4-FFF2-40B4-BE49-F238E27FC236}">
                      <a16:creationId xmlns:a16="http://schemas.microsoft.com/office/drawing/2014/main" id="{227A22CF-7FEE-A64A-9676-6E3A38795BBC}"/>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Freeform 373">
                  <a:extLst>
                    <a:ext uri="{FF2B5EF4-FFF2-40B4-BE49-F238E27FC236}">
                      <a16:creationId xmlns:a16="http://schemas.microsoft.com/office/drawing/2014/main" id="{188D3B30-0589-D146-8200-200BC84B9DD8}"/>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Oval 371">
                  <a:extLst>
                    <a:ext uri="{FF2B5EF4-FFF2-40B4-BE49-F238E27FC236}">
                      <a16:creationId xmlns:a16="http://schemas.microsoft.com/office/drawing/2014/main" id="{C33C4EAB-C87B-7F40-8213-DE01B326DD1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54" name="Freeform 88">
                <a:extLst>
                  <a:ext uri="{FF2B5EF4-FFF2-40B4-BE49-F238E27FC236}">
                    <a16:creationId xmlns:a16="http://schemas.microsoft.com/office/drawing/2014/main" id="{BE177A85-0C46-A84E-BC99-BB80E3251803}"/>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89">
                <a:extLst>
                  <a:ext uri="{FF2B5EF4-FFF2-40B4-BE49-F238E27FC236}">
                    <a16:creationId xmlns:a16="http://schemas.microsoft.com/office/drawing/2014/main" id="{058601D8-B8D1-DA41-82BB-FE21A171AD8F}"/>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0">
                <a:extLst>
                  <a:ext uri="{FF2B5EF4-FFF2-40B4-BE49-F238E27FC236}">
                    <a16:creationId xmlns:a16="http://schemas.microsoft.com/office/drawing/2014/main" id="{12635F17-F84E-7542-8ABB-F9428D2FD8A5}"/>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1">
                <a:extLst>
                  <a:ext uri="{FF2B5EF4-FFF2-40B4-BE49-F238E27FC236}">
                    <a16:creationId xmlns:a16="http://schemas.microsoft.com/office/drawing/2014/main" id="{6FAD8DD5-12FB-7C4E-A46A-147DFA702AB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2">
                <a:extLst>
                  <a:ext uri="{FF2B5EF4-FFF2-40B4-BE49-F238E27FC236}">
                    <a16:creationId xmlns:a16="http://schemas.microsoft.com/office/drawing/2014/main" id="{8F8F8EE4-C586-DA41-B504-B70B173759D9}"/>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3">
                <a:extLst>
                  <a:ext uri="{FF2B5EF4-FFF2-40B4-BE49-F238E27FC236}">
                    <a16:creationId xmlns:a16="http://schemas.microsoft.com/office/drawing/2014/main" id="{D80109EE-E230-644D-BAA3-82572212C7D6}"/>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4">
                <a:extLst>
                  <a:ext uri="{FF2B5EF4-FFF2-40B4-BE49-F238E27FC236}">
                    <a16:creationId xmlns:a16="http://schemas.microsoft.com/office/drawing/2014/main" id="{5C4E23BA-28C5-1D44-907D-B63698F1ABBE}"/>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95">
                <a:extLst>
                  <a:ext uri="{FF2B5EF4-FFF2-40B4-BE49-F238E27FC236}">
                    <a16:creationId xmlns:a16="http://schemas.microsoft.com/office/drawing/2014/main" id="{8D25B921-D0E2-9941-B4B4-804BF7918151}"/>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96">
                <a:extLst>
                  <a:ext uri="{FF2B5EF4-FFF2-40B4-BE49-F238E27FC236}">
                    <a16:creationId xmlns:a16="http://schemas.microsoft.com/office/drawing/2014/main" id="{1615B484-881E-9C46-AD52-B9018BBEB527}"/>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Freeform 97">
                <a:extLst>
                  <a:ext uri="{FF2B5EF4-FFF2-40B4-BE49-F238E27FC236}">
                    <a16:creationId xmlns:a16="http://schemas.microsoft.com/office/drawing/2014/main" id="{2DAD0EB7-A864-F74F-8EAF-F580F0A4DC21}"/>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Freeform 98">
                <a:extLst>
                  <a:ext uri="{FF2B5EF4-FFF2-40B4-BE49-F238E27FC236}">
                    <a16:creationId xmlns:a16="http://schemas.microsoft.com/office/drawing/2014/main" id="{69398512-DE28-094B-B7D4-95EC099EF06E}"/>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5" name="Freeform 99">
                <a:extLst>
                  <a:ext uri="{FF2B5EF4-FFF2-40B4-BE49-F238E27FC236}">
                    <a16:creationId xmlns:a16="http://schemas.microsoft.com/office/drawing/2014/main" id="{4C173012-E977-F34C-9319-C7B4F65A4351}"/>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6" name="Freeform 100">
                <a:extLst>
                  <a:ext uri="{FF2B5EF4-FFF2-40B4-BE49-F238E27FC236}">
                    <a16:creationId xmlns:a16="http://schemas.microsoft.com/office/drawing/2014/main" id="{2D67BB82-6DDF-F942-8B0D-CA42EDA047B2}"/>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71" name="Group 70">
              <a:extLst>
                <a:ext uri="{FF2B5EF4-FFF2-40B4-BE49-F238E27FC236}">
                  <a16:creationId xmlns:a16="http://schemas.microsoft.com/office/drawing/2014/main" id="{B1897AA1-438B-524C-8772-3EBDAD32C5FC}"/>
                </a:ext>
              </a:extLst>
            </p:cNvPr>
            <p:cNvGrpSpPr/>
            <p:nvPr/>
          </p:nvGrpSpPr>
          <p:grpSpPr>
            <a:xfrm>
              <a:off x="3781167" y="4426648"/>
              <a:ext cx="520732" cy="577332"/>
              <a:chOff x="10361827" y="4476434"/>
              <a:chExt cx="953526" cy="1057169"/>
            </a:xfrm>
          </p:grpSpPr>
          <p:grpSp>
            <p:nvGrpSpPr>
              <p:cNvPr id="72" name="Group 71">
                <a:extLst>
                  <a:ext uri="{FF2B5EF4-FFF2-40B4-BE49-F238E27FC236}">
                    <a16:creationId xmlns:a16="http://schemas.microsoft.com/office/drawing/2014/main" id="{2750A967-E26A-5D4C-B5A5-9066C751FC20}"/>
                  </a:ext>
                </a:extLst>
              </p:cNvPr>
              <p:cNvGrpSpPr/>
              <p:nvPr/>
            </p:nvGrpSpPr>
            <p:grpSpPr>
              <a:xfrm>
                <a:off x="10361827" y="4476434"/>
                <a:ext cx="953526" cy="1057169"/>
                <a:chOff x="10361827" y="4476434"/>
                <a:chExt cx="953526" cy="1057169"/>
              </a:xfrm>
            </p:grpSpPr>
            <p:sp>
              <p:nvSpPr>
                <p:cNvPr id="86" name="Freeform 374">
                  <a:extLst>
                    <a:ext uri="{FF2B5EF4-FFF2-40B4-BE49-F238E27FC236}">
                      <a16:creationId xmlns:a16="http://schemas.microsoft.com/office/drawing/2014/main" id="{1BA58E6E-2DE7-ED45-B9E8-1EED179EC169}"/>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Freeform 372">
                  <a:extLst>
                    <a:ext uri="{FF2B5EF4-FFF2-40B4-BE49-F238E27FC236}">
                      <a16:creationId xmlns:a16="http://schemas.microsoft.com/office/drawing/2014/main" id="{783C2100-9BA7-4A44-87A6-F96460426F34}"/>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Freeform 373">
                  <a:extLst>
                    <a:ext uri="{FF2B5EF4-FFF2-40B4-BE49-F238E27FC236}">
                      <a16:creationId xmlns:a16="http://schemas.microsoft.com/office/drawing/2014/main" id="{564DFE01-AD1A-E14C-B425-E89F66AB7C82}"/>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Oval 371">
                  <a:extLst>
                    <a:ext uri="{FF2B5EF4-FFF2-40B4-BE49-F238E27FC236}">
                      <a16:creationId xmlns:a16="http://schemas.microsoft.com/office/drawing/2014/main" id="{4BFB7222-47D2-0643-8947-BE8936391CCD}"/>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73" name="Freeform 88">
                <a:extLst>
                  <a:ext uri="{FF2B5EF4-FFF2-40B4-BE49-F238E27FC236}">
                    <a16:creationId xmlns:a16="http://schemas.microsoft.com/office/drawing/2014/main" id="{85984093-9967-4C42-A5CE-DF8E314D8E16}"/>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4" name="Freeform 89">
                <a:extLst>
                  <a:ext uri="{FF2B5EF4-FFF2-40B4-BE49-F238E27FC236}">
                    <a16:creationId xmlns:a16="http://schemas.microsoft.com/office/drawing/2014/main" id="{ABB9F389-9014-6C45-B004-6001309CA045}"/>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5" name="Freeform 90">
                <a:extLst>
                  <a:ext uri="{FF2B5EF4-FFF2-40B4-BE49-F238E27FC236}">
                    <a16:creationId xmlns:a16="http://schemas.microsoft.com/office/drawing/2014/main" id="{5D157262-FA1E-6740-9A97-CB5D2830DA22}"/>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6" name="Freeform 91">
                <a:extLst>
                  <a:ext uri="{FF2B5EF4-FFF2-40B4-BE49-F238E27FC236}">
                    <a16:creationId xmlns:a16="http://schemas.microsoft.com/office/drawing/2014/main" id="{7379ABB8-C2DC-594A-B5F4-440C36D97C27}"/>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7" name="Freeform 92">
                <a:extLst>
                  <a:ext uri="{FF2B5EF4-FFF2-40B4-BE49-F238E27FC236}">
                    <a16:creationId xmlns:a16="http://schemas.microsoft.com/office/drawing/2014/main" id="{0A644F85-81C1-F54F-9A26-801574E1472C}"/>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8" name="Freeform 93">
                <a:extLst>
                  <a:ext uri="{FF2B5EF4-FFF2-40B4-BE49-F238E27FC236}">
                    <a16:creationId xmlns:a16="http://schemas.microsoft.com/office/drawing/2014/main" id="{B8ED7743-9044-964D-87FE-EDFD4E6AF0F3}"/>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9" name="Freeform 94">
                <a:extLst>
                  <a:ext uri="{FF2B5EF4-FFF2-40B4-BE49-F238E27FC236}">
                    <a16:creationId xmlns:a16="http://schemas.microsoft.com/office/drawing/2014/main" id="{A3E950E6-260A-FB46-BA6C-77C099C56467}"/>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0" name="Freeform 95">
                <a:extLst>
                  <a:ext uri="{FF2B5EF4-FFF2-40B4-BE49-F238E27FC236}">
                    <a16:creationId xmlns:a16="http://schemas.microsoft.com/office/drawing/2014/main" id="{FE190A2E-C645-884E-AB7C-C35664326943}"/>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1" name="Freeform 96">
                <a:extLst>
                  <a:ext uri="{FF2B5EF4-FFF2-40B4-BE49-F238E27FC236}">
                    <a16:creationId xmlns:a16="http://schemas.microsoft.com/office/drawing/2014/main" id="{655B1585-E248-204F-817B-D5DF50489BFE}"/>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2" name="Freeform 97">
                <a:extLst>
                  <a:ext uri="{FF2B5EF4-FFF2-40B4-BE49-F238E27FC236}">
                    <a16:creationId xmlns:a16="http://schemas.microsoft.com/office/drawing/2014/main" id="{74BBA980-CF12-A745-9CDE-E07C64654E2F}"/>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3" name="Freeform 98">
                <a:extLst>
                  <a:ext uri="{FF2B5EF4-FFF2-40B4-BE49-F238E27FC236}">
                    <a16:creationId xmlns:a16="http://schemas.microsoft.com/office/drawing/2014/main" id="{CA66D69D-126F-DA47-9A8C-D3FB66D5EBAD}"/>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4" name="Freeform 99">
                <a:extLst>
                  <a:ext uri="{FF2B5EF4-FFF2-40B4-BE49-F238E27FC236}">
                    <a16:creationId xmlns:a16="http://schemas.microsoft.com/office/drawing/2014/main" id="{2D219FC0-606F-5043-9E93-BBCE1AA8203C}"/>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5" name="Freeform 100">
                <a:extLst>
                  <a:ext uri="{FF2B5EF4-FFF2-40B4-BE49-F238E27FC236}">
                    <a16:creationId xmlns:a16="http://schemas.microsoft.com/office/drawing/2014/main" id="{299C24A6-6B70-6943-8FB0-77268DC8EFB4}"/>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90" name="Group 89">
              <a:extLst>
                <a:ext uri="{FF2B5EF4-FFF2-40B4-BE49-F238E27FC236}">
                  <a16:creationId xmlns:a16="http://schemas.microsoft.com/office/drawing/2014/main" id="{5D73FF59-49FD-2242-8911-FF6FFE3E309E}"/>
                </a:ext>
              </a:extLst>
            </p:cNvPr>
            <p:cNvGrpSpPr/>
            <p:nvPr/>
          </p:nvGrpSpPr>
          <p:grpSpPr>
            <a:xfrm>
              <a:off x="3316220" y="4437722"/>
              <a:ext cx="696073" cy="771732"/>
              <a:chOff x="10361827" y="4476434"/>
              <a:chExt cx="953526" cy="1057169"/>
            </a:xfrm>
          </p:grpSpPr>
          <p:grpSp>
            <p:nvGrpSpPr>
              <p:cNvPr id="91" name="Group 90">
                <a:extLst>
                  <a:ext uri="{FF2B5EF4-FFF2-40B4-BE49-F238E27FC236}">
                    <a16:creationId xmlns:a16="http://schemas.microsoft.com/office/drawing/2014/main" id="{24FCD475-ECB7-CA4D-AE21-0B9E78044F2E}"/>
                  </a:ext>
                </a:extLst>
              </p:cNvPr>
              <p:cNvGrpSpPr/>
              <p:nvPr/>
            </p:nvGrpSpPr>
            <p:grpSpPr>
              <a:xfrm>
                <a:off x="10361827" y="4476434"/>
                <a:ext cx="953526" cy="1057169"/>
                <a:chOff x="10361827" y="4476434"/>
                <a:chExt cx="953526" cy="1057169"/>
              </a:xfrm>
            </p:grpSpPr>
            <p:sp>
              <p:nvSpPr>
                <p:cNvPr id="105" name="Freeform 374">
                  <a:extLst>
                    <a:ext uri="{FF2B5EF4-FFF2-40B4-BE49-F238E27FC236}">
                      <a16:creationId xmlns:a16="http://schemas.microsoft.com/office/drawing/2014/main" id="{BA954FD7-EED9-624F-9D03-2A2828E8B918}"/>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Freeform 373">
                  <a:extLst>
                    <a:ext uri="{FF2B5EF4-FFF2-40B4-BE49-F238E27FC236}">
                      <a16:creationId xmlns:a16="http://schemas.microsoft.com/office/drawing/2014/main" id="{8F5FDE3E-55A4-0A4D-97BD-9DA99409070C}"/>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Oval 371">
                  <a:extLst>
                    <a:ext uri="{FF2B5EF4-FFF2-40B4-BE49-F238E27FC236}">
                      <a16:creationId xmlns:a16="http://schemas.microsoft.com/office/drawing/2014/main" id="{FDDAB5E9-5E1E-C946-B303-4426AFB66BA4}"/>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Freeform 372">
                  <a:extLst>
                    <a:ext uri="{FF2B5EF4-FFF2-40B4-BE49-F238E27FC236}">
                      <a16:creationId xmlns:a16="http://schemas.microsoft.com/office/drawing/2014/main" id="{E68841CB-2BBE-1644-9134-E1F228D5CBB1}"/>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92" name="Freeform 88">
                <a:extLst>
                  <a:ext uri="{FF2B5EF4-FFF2-40B4-BE49-F238E27FC236}">
                    <a16:creationId xmlns:a16="http://schemas.microsoft.com/office/drawing/2014/main" id="{B315624B-E7FB-E04E-A0BC-1D8B1C19D12F}"/>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3" name="Freeform 89">
                <a:extLst>
                  <a:ext uri="{FF2B5EF4-FFF2-40B4-BE49-F238E27FC236}">
                    <a16:creationId xmlns:a16="http://schemas.microsoft.com/office/drawing/2014/main" id="{58AA2FC1-995C-7349-93BB-28D541796CD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4" name="Freeform 90">
                <a:extLst>
                  <a:ext uri="{FF2B5EF4-FFF2-40B4-BE49-F238E27FC236}">
                    <a16:creationId xmlns:a16="http://schemas.microsoft.com/office/drawing/2014/main" id="{F9A5882B-0A74-5949-9580-69ACE0784B41}"/>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5" name="Freeform 91">
                <a:extLst>
                  <a:ext uri="{FF2B5EF4-FFF2-40B4-BE49-F238E27FC236}">
                    <a16:creationId xmlns:a16="http://schemas.microsoft.com/office/drawing/2014/main" id="{7E871163-0C05-6D43-BEDE-87C072C6D05D}"/>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6" name="Freeform 92">
                <a:extLst>
                  <a:ext uri="{FF2B5EF4-FFF2-40B4-BE49-F238E27FC236}">
                    <a16:creationId xmlns:a16="http://schemas.microsoft.com/office/drawing/2014/main" id="{D7863EBA-6EE5-274F-8772-35EA572E9F4C}"/>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7" name="Freeform 93">
                <a:extLst>
                  <a:ext uri="{FF2B5EF4-FFF2-40B4-BE49-F238E27FC236}">
                    <a16:creationId xmlns:a16="http://schemas.microsoft.com/office/drawing/2014/main" id="{C11B32EB-5F4E-F142-86C6-E92D355EA2C5}"/>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8" name="Freeform 94">
                <a:extLst>
                  <a:ext uri="{FF2B5EF4-FFF2-40B4-BE49-F238E27FC236}">
                    <a16:creationId xmlns:a16="http://schemas.microsoft.com/office/drawing/2014/main" id="{4B5D3036-2EF0-7F42-B347-29537D4DB8A7}"/>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95">
                <a:extLst>
                  <a:ext uri="{FF2B5EF4-FFF2-40B4-BE49-F238E27FC236}">
                    <a16:creationId xmlns:a16="http://schemas.microsoft.com/office/drawing/2014/main" id="{66E93870-E134-8142-8383-2D6BD036666F}"/>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6">
                <a:extLst>
                  <a:ext uri="{FF2B5EF4-FFF2-40B4-BE49-F238E27FC236}">
                    <a16:creationId xmlns:a16="http://schemas.microsoft.com/office/drawing/2014/main" id="{4466DC8A-7DE9-424C-9502-A05C858D48A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7">
                <a:extLst>
                  <a:ext uri="{FF2B5EF4-FFF2-40B4-BE49-F238E27FC236}">
                    <a16:creationId xmlns:a16="http://schemas.microsoft.com/office/drawing/2014/main" id="{EE1B90CD-2BBD-6345-B90F-EAC1F0089B5E}"/>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8">
                <a:extLst>
                  <a:ext uri="{FF2B5EF4-FFF2-40B4-BE49-F238E27FC236}">
                    <a16:creationId xmlns:a16="http://schemas.microsoft.com/office/drawing/2014/main" id="{C3E7D113-E153-CC4D-B452-03EBB19DE1D7}"/>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9">
                <a:extLst>
                  <a:ext uri="{FF2B5EF4-FFF2-40B4-BE49-F238E27FC236}">
                    <a16:creationId xmlns:a16="http://schemas.microsoft.com/office/drawing/2014/main" id="{C70B2CD2-FE70-4343-A72F-3C4398BF7D7D}"/>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100">
                <a:extLst>
                  <a:ext uri="{FF2B5EF4-FFF2-40B4-BE49-F238E27FC236}">
                    <a16:creationId xmlns:a16="http://schemas.microsoft.com/office/drawing/2014/main" id="{9FF1476A-9C84-B94C-9E05-BC842AEE5185}"/>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59" name="Arc 158">
            <a:extLst>
              <a:ext uri="{FF2B5EF4-FFF2-40B4-BE49-F238E27FC236}">
                <a16:creationId xmlns:a16="http://schemas.microsoft.com/office/drawing/2014/main" id="{EFBB8740-088A-854A-9FD4-1679C14DAAC9}"/>
              </a:ext>
            </a:extLst>
          </p:cNvPr>
          <p:cNvSpPr/>
          <p:nvPr/>
        </p:nvSpPr>
        <p:spPr>
          <a:xfrm>
            <a:off x="1312416" y="2815801"/>
            <a:ext cx="4866662" cy="4709377"/>
          </a:xfrm>
          <a:prstGeom prst="arc">
            <a:avLst>
              <a:gd name="adj1" fmla="val 13583974"/>
              <a:gd name="adj2" fmla="val 16032413"/>
            </a:avLst>
          </a:prstGeom>
          <a:ln w="508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95A9C8AB-961B-7A4D-9979-ACCC8C638248}"/>
              </a:ext>
            </a:extLst>
          </p:cNvPr>
          <p:cNvCxnSpPr/>
          <p:nvPr/>
        </p:nvCxnSpPr>
        <p:spPr>
          <a:xfrm>
            <a:off x="750480" y="5182959"/>
            <a:ext cx="6056681"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160" name="Text Placeholder 159">
            <a:extLst>
              <a:ext uri="{FF2B5EF4-FFF2-40B4-BE49-F238E27FC236}">
                <a16:creationId xmlns:a16="http://schemas.microsoft.com/office/drawing/2014/main" id="{22757A96-3AB0-7B42-BA6D-7F94890B8359}"/>
              </a:ext>
            </a:extLst>
          </p:cNvPr>
          <p:cNvSpPr>
            <a:spLocks noGrp="1"/>
          </p:cNvSpPr>
          <p:nvPr>
            <p:ph type="body" sz="quarter" idx="10"/>
          </p:nvPr>
        </p:nvSpPr>
        <p:spPr/>
        <p:txBody>
          <a:bodyPr>
            <a:normAutofit fontScale="92500"/>
          </a:bodyPr>
          <a:lstStyle/>
          <a:p>
            <a:r>
              <a:rPr lang="en-US" dirty="0"/>
              <a:t>Snowflake architecture: Storage and compute</a:t>
            </a:r>
          </a:p>
        </p:txBody>
      </p:sp>
      <p:sp>
        <p:nvSpPr>
          <p:cNvPr id="162" name="Arc 161">
            <a:extLst>
              <a:ext uri="{FF2B5EF4-FFF2-40B4-BE49-F238E27FC236}">
                <a16:creationId xmlns:a16="http://schemas.microsoft.com/office/drawing/2014/main" id="{0B4E6375-E26F-2F4D-A91D-F92E92B954BA}"/>
              </a:ext>
            </a:extLst>
          </p:cNvPr>
          <p:cNvSpPr/>
          <p:nvPr/>
        </p:nvSpPr>
        <p:spPr>
          <a:xfrm>
            <a:off x="1312416" y="2815801"/>
            <a:ext cx="4866662" cy="4709377"/>
          </a:xfrm>
          <a:prstGeom prst="arc">
            <a:avLst>
              <a:gd name="adj1" fmla="val 10794989"/>
              <a:gd name="adj2" fmla="val 13325772"/>
            </a:avLst>
          </a:prstGeom>
          <a:ln w="508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Arc 164">
            <a:extLst>
              <a:ext uri="{FF2B5EF4-FFF2-40B4-BE49-F238E27FC236}">
                <a16:creationId xmlns:a16="http://schemas.microsoft.com/office/drawing/2014/main" id="{33F0832B-9B7C-144E-8871-B7E9C88C4703}"/>
              </a:ext>
            </a:extLst>
          </p:cNvPr>
          <p:cNvSpPr/>
          <p:nvPr/>
        </p:nvSpPr>
        <p:spPr>
          <a:xfrm>
            <a:off x="1312416" y="2815801"/>
            <a:ext cx="4866662" cy="4709377"/>
          </a:xfrm>
          <a:prstGeom prst="arc">
            <a:avLst>
              <a:gd name="adj1" fmla="val 16308659"/>
              <a:gd name="adj2" fmla="val 18715535"/>
            </a:avLst>
          </a:prstGeom>
          <a:ln w="508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a:extLst>
              <a:ext uri="{FF2B5EF4-FFF2-40B4-BE49-F238E27FC236}">
                <a16:creationId xmlns:a16="http://schemas.microsoft.com/office/drawing/2014/main" id="{94195705-BB7B-F945-B264-BD1159670090}"/>
              </a:ext>
            </a:extLst>
          </p:cNvPr>
          <p:cNvSpPr/>
          <p:nvPr/>
        </p:nvSpPr>
        <p:spPr>
          <a:xfrm>
            <a:off x="1312416" y="2815801"/>
            <a:ext cx="4866662" cy="4709377"/>
          </a:xfrm>
          <a:prstGeom prst="arc">
            <a:avLst>
              <a:gd name="adj1" fmla="val 18974935"/>
              <a:gd name="adj2" fmla="val 10168"/>
            </a:avLst>
          </a:prstGeom>
          <a:ln w="5080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TextBox 166">
            <a:extLst>
              <a:ext uri="{FF2B5EF4-FFF2-40B4-BE49-F238E27FC236}">
                <a16:creationId xmlns:a16="http://schemas.microsoft.com/office/drawing/2014/main" id="{79B6EAD1-871D-4C4F-918D-D2A0A017F861}"/>
              </a:ext>
            </a:extLst>
          </p:cNvPr>
          <p:cNvSpPr txBox="1"/>
          <p:nvPr/>
        </p:nvSpPr>
        <p:spPr>
          <a:xfrm rot="17432293">
            <a:off x="1019998" y="4202993"/>
            <a:ext cx="1560684" cy="530417"/>
          </a:xfrm>
          <a:prstGeom prst="rect">
            <a:avLst/>
          </a:prstGeom>
          <a:noFill/>
        </p:spPr>
        <p:txBody>
          <a:bodyPr wrap="square" rtlCol="0" anchor="b" anchorCtr="0">
            <a:prstTxWarp prst="textArchUp">
              <a:avLst>
                <a:gd name="adj" fmla="val 10565097"/>
              </a:avLst>
            </a:prstTxWarp>
            <a:spAutoFit/>
          </a:bodyPr>
          <a:lstStyle/>
          <a:p>
            <a:pPr algn="ctr">
              <a:spcAft>
                <a:spcPts val="600"/>
              </a:spcAft>
            </a:pPr>
            <a:r>
              <a:rPr lang="en-US" sz="1400" dirty="0">
                <a:solidFill>
                  <a:srgbClr val="FFFFFF"/>
                </a:solidFill>
                <a:ea typeface="Meiryo Regular" charset="-128"/>
                <a:cs typeface="Meiryo Regular" charset="-128"/>
              </a:rPr>
              <a:t>Loading / ELT</a:t>
            </a:r>
          </a:p>
        </p:txBody>
      </p:sp>
      <p:sp>
        <p:nvSpPr>
          <p:cNvPr id="168" name="TextBox 167">
            <a:extLst>
              <a:ext uri="{FF2B5EF4-FFF2-40B4-BE49-F238E27FC236}">
                <a16:creationId xmlns:a16="http://schemas.microsoft.com/office/drawing/2014/main" id="{AF9CB83E-6098-504F-B6AE-2BB43A442708}"/>
              </a:ext>
            </a:extLst>
          </p:cNvPr>
          <p:cNvSpPr txBox="1"/>
          <p:nvPr/>
        </p:nvSpPr>
        <p:spPr>
          <a:xfrm rot="20280120">
            <a:off x="2143407" y="3043783"/>
            <a:ext cx="1560684" cy="530417"/>
          </a:xfrm>
          <a:prstGeom prst="rect">
            <a:avLst/>
          </a:prstGeom>
          <a:noFill/>
        </p:spPr>
        <p:txBody>
          <a:bodyPr wrap="square" rtlCol="0" anchor="b" anchorCtr="0">
            <a:prstTxWarp prst="textArchUp">
              <a:avLst>
                <a:gd name="adj" fmla="val 10565097"/>
              </a:avLst>
            </a:prstTxWarp>
            <a:spAutoFit/>
          </a:bodyPr>
          <a:lstStyle/>
          <a:p>
            <a:pPr algn="ctr">
              <a:spcAft>
                <a:spcPts val="600"/>
              </a:spcAft>
            </a:pPr>
            <a:r>
              <a:rPr lang="en-US" sz="1400" dirty="0">
                <a:solidFill>
                  <a:srgbClr val="FFFFFF"/>
                </a:solidFill>
                <a:ea typeface="Meiryo Regular" charset="-128"/>
                <a:cs typeface="Meiryo Regular" charset="-128"/>
              </a:rPr>
              <a:t>Marketing</a:t>
            </a:r>
          </a:p>
        </p:txBody>
      </p:sp>
      <p:sp>
        <p:nvSpPr>
          <p:cNvPr id="169" name="TextBox 168">
            <a:extLst>
              <a:ext uri="{FF2B5EF4-FFF2-40B4-BE49-F238E27FC236}">
                <a16:creationId xmlns:a16="http://schemas.microsoft.com/office/drawing/2014/main" id="{BFC3ACCD-ED3B-1F49-A70C-0EFFE3393908}"/>
              </a:ext>
            </a:extLst>
          </p:cNvPr>
          <p:cNvSpPr txBox="1"/>
          <p:nvPr/>
        </p:nvSpPr>
        <p:spPr>
          <a:xfrm rot="1375805">
            <a:off x="3769365" y="3009912"/>
            <a:ext cx="1560684" cy="530417"/>
          </a:xfrm>
          <a:prstGeom prst="rect">
            <a:avLst/>
          </a:prstGeom>
          <a:noFill/>
        </p:spPr>
        <p:txBody>
          <a:bodyPr wrap="square" rtlCol="0" anchor="b" anchorCtr="0">
            <a:prstTxWarp prst="textArchUp">
              <a:avLst>
                <a:gd name="adj" fmla="val 10565097"/>
              </a:avLst>
            </a:prstTxWarp>
            <a:spAutoFit/>
          </a:bodyPr>
          <a:lstStyle/>
          <a:p>
            <a:pPr algn="ctr">
              <a:spcAft>
                <a:spcPts val="600"/>
              </a:spcAft>
            </a:pPr>
            <a:r>
              <a:rPr lang="en-US" sz="1400" dirty="0">
                <a:solidFill>
                  <a:srgbClr val="FFFFFF"/>
                </a:solidFill>
                <a:ea typeface="Meiryo Regular" charset="-128"/>
                <a:cs typeface="Meiryo Regular" charset="-128"/>
              </a:rPr>
              <a:t>Finance</a:t>
            </a:r>
          </a:p>
        </p:txBody>
      </p:sp>
      <p:sp>
        <p:nvSpPr>
          <p:cNvPr id="170" name="TextBox 169">
            <a:extLst>
              <a:ext uri="{FF2B5EF4-FFF2-40B4-BE49-F238E27FC236}">
                <a16:creationId xmlns:a16="http://schemas.microsoft.com/office/drawing/2014/main" id="{2E7F1A94-4331-FC42-B62F-B6625CE7BBCA}"/>
              </a:ext>
            </a:extLst>
          </p:cNvPr>
          <p:cNvSpPr txBox="1"/>
          <p:nvPr/>
        </p:nvSpPr>
        <p:spPr>
          <a:xfrm rot="4170981">
            <a:off x="4894219" y="4191325"/>
            <a:ext cx="1560684" cy="530417"/>
          </a:xfrm>
          <a:prstGeom prst="rect">
            <a:avLst/>
          </a:prstGeom>
          <a:noFill/>
        </p:spPr>
        <p:txBody>
          <a:bodyPr wrap="square" rtlCol="0" anchor="b" anchorCtr="0">
            <a:prstTxWarp prst="textArchUp">
              <a:avLst>
                <a:gd name="adj" fmla="val 10565097"/>
              </a:avLst>
            </a:prstTxWarp>
            <a:spAutoFit/>
          </a:bodyPr>
          <a:lstStyle/>
          <a:p>
            <a:pPr algn="ctr">
              <a:spcAft>
                <a:spcPts val="600"/>
              </a:spcAft>
            </a:pPr>
            <a:r>
              <a:rPr lang="en-US" sz="1400" dirty="0">
                <a:solidFill>
                  <a:srgbClr val="FFFFFF"/>
                </a:solidFill>
                <a:ea typeface="Meiryo Regular" charset="-128"/>
                <a:cs typeface="Meiryo Regular" charset="-128"/>
              </a:rPr>
              <a:t>Dev / Test</a:t>
            </a:r>
          </a:p>
        </p:txBody>
      </p:sp>
      <p:grpSp>
        <p:nvGrpSpPr>
          <p:cNvPr id="182" name="Group 181">
            <a:extLst>
              <a:ext uri="{FF2B5EF4-FFF2-40B4-BE49-F238E27FC236}">
                <a16:creationId xmlns:a16="http://schemas.microsoft.com/office/drawing/2014/main" id="{80527A7B-FD95-E14A-9C96-6394E7405E92}"/>
              </a:ext>
            </a:extLst>
          </p:cNvPr>
          <p:cNvGrpSpPr/>
          <p:nvPr/>
        </p:nvGrpSpPr>
        <p:grpSpPr>
          <a:xfrm rot="21200019">
            <a:off x="4328839" y="3236356"/>
            <a:ext cx="206244" cy="229995"/>
            <a:chOff x="4328839" y="3408555"/>
            <a:chExt cx="206244" cy="356995"/>
          </a:xfrm>
        </p:grpSpPr>
        <p:cxnSp>
          <p:nvCxnSpPr>
            <p:cNvPr id="175" name="Straight Arrow Connector 174">
              <a:extLst>
                <a:ext uri="{FF2B5EF4-FFF2-40B4-BE49-F238E27FC236}">
                  <a16:creationId xmlns:a16="http://schemas.microsoft.com/office/drawing/2014/main" id="{DA18FDD8-1C4F-FC41-B01B-8F1F2D933185}"/>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AA7838E-534C-1041-82C4-0B6425373A06}"/>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832DB320-A22E-CA47-B002-E0EC21669FE9}"/>
              </a:ext>
            </a:extLst>
          </p:cNvPr>
          <p:cNvGrpSpPr/>
          <p:nvPr/>
        </p:nvGrpSpPr>
        <p:grpSpPr>
          <a:xfrm rot="399981" flipH="1">
            <a:off x="2887389" y="3255406"/>
            <a:ext cx="206244" cy="229995"/>
            <a:chOff x="4328839" y="3408555"/>
            <a:chExt cx="206244" cy="356995"/>
          </a:xfrm>
        </p:grpSpPr>
        <p:cxnSp>
          <p:nvCxnSpPr>
            <p:cNvPr id="184" name="Straight Arrow Connector 183">
              <a:extLst>
                <a:ext uri="{FF2B5EF4-FFF2-40B4-BE49-F238E27FC236}">
                  <a16:creationId xmlns:a16="http://schemas.microsoft.com/office/drawing/2014/main" id="{90C3EF08-82CF-EA48-B8D7-8DAA51B1EAF2}"/>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096E110-49C1-C942-A8B0-EE4C0D565A5E}"/>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17B522E-1585-924C-ACF9-CDE6481823F0}"/>
              </a:ext>
            </a:extLst>
          </p:cNvPr>
          <p:cNvGrpSpPr/>
          <p:nvPr/>
        </p:nvGrpSpPr>
        <p:grpSpPr>
          <a:xfrm rot="19059274" flipH="1">
            <a:off x="1768315" y="4379421"/>
            <a:ext cx="206244" cy="229995"/>
            <a:chOff x="4328839" y="3408555"/>
            <a:chExt cx="206244" cy="356995"/>
          </a:xfrm>
        </p:grpSpPr>
        <p:cxnSp>
          <p:nvCxnSpPr>
            <p:cNvPr id="187" name="Straight Arrow Connector 186">
              <a:extLst>
                <a:ext uri="{FF2B5EF4-FFF2-40B4-BE49-F238E27FC236}">
                  <a16:creationId xmlns:a16="http://schemas.microsoft.com/office/drawing/2014/main" id="{21298415-49F1-4D45-8151-99627C00F3BC}"/>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B2F1FE7-6E71-E34A-A262-1CA48E1437E1}"/>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6AF82EDD-BD62-9B47-BD99-0A3201EC73F8}"/>
              </a:ext>
            </a:extLst>
          </p:cNvPr>
          <p:cNvGrpSpPr/>
          <p:nvPr/>
        </p:nvGrpSpPr>
        <p:grpSpPr>
          <a:xfrm rot="2540726">
            <a:off x="5502115" y="4379421"/>
            <a:ext cx="206244" cy="229995"/>
            <a:chOff x="4328839" y="3408555"/>
            <a:chExt cx="206244" cy="356995"/>
          </a:xfrm>
        </p:grpSpPr>
        <p:cxnSp>
          <p:nvCxnSpPr>
            <p:cNvPr id="190" name="Straight Arrow Connector 189">
              <a:extLst>
                <a:ext uri="{FF2B5EF4-FFF2-40B4-BE49-F238E27FC236}">
                  <a16:creationId xmlns:a16="http://schemas.microsoft.com/office/drawing/2014/main" id="{2DF05AB5-4CC4-564B-B9EF-8D286622E334}"/>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69365E7C-2A2F-234C-9901-47C3FD550B6C}"/>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98" name="Rectangle 197">
            <a:extLst>
              <a:ext uri="{FF2B5EF4-FFF2-40B4-BE49-F238E27FC236}">
                <a16:creationId xmlns:a16="http://schemas.microsoft.com/office/drawing/2014/main" id="{8C44BFC3-A5B1-6547-A6BC-572D717740F2}"/>
              </a:ext>
            </a:extLst>
          </p:cNvPr>
          <p:cNvSpPr/>
          <p:nvPr/>
        </p:nvSpPr>
        <p:spPr>
          <a:xfrm>
            <a:off x="7288242" y="1969368"/>
            <a:ext cx="4263291" cy="892552"/>
          </a:xfrm>
          <a:prstGeom prst="rect">
            <a:avLst/>
          </a:prstGeom>
        </p:spPr>
        <p:txBody>
          <a:bodyPr wrap="square">
            <a:spAutoFit/>
          </a:bodyPr>
          <a:lstStyle/>
          <a:p>
            <a:pPr lvl="0"/>
            <a:r>
              <a:rPr lang="en-US" sz="2000" b="1" dirty="0"/>
              <a:t>Storage separated from compute</a:t>
            </a:r>
            <a:br>
              <a:rPr lang="en-US" b="1" dirty="0">
                <a:solidFill>
                  <a:schemeClr val="tx2"/>
                </a:solidFill>
              </a:rPr>
            </a:br>
            <a:r>
              <a:rPr lang="en-US" sz="1600" dirty="0">
                <a:solidFill>
                  <a:schemeClr val="tx1">
                    <a:lumMod val="75000"/>
                    <a:lumOff val="25000"/>
                  </a:schemeClr>
                </a:solidFill>
              </a:rPr>
              <a:t>Automatically grows without adding nodes. Never run out of space.</a:t>
            </a:r>
          </a:p>
        </p:txBody>
      </p:sp>
      <p:sp>
        <p:nvSpPr>
          <p:cNvPr id="201" name="Rectangle 200">
            <a:extLst>
              <a:ext uri="{FF2B5EF4-FFF2-40B4-BE49-F238E27FC236}">
                <a16:creationId xmlns:a16="http://schemas.microsoft.com/office/drawing/2014/main" id="{031013B6-73F6-8044-B7E6-75F4062A9EF4}"/>
              </a:ext>
            </a:extLst>
          </p:cNvPr>
          <p:cNvSpPr/>
          <p:nvPr/>
        </p:nvSpPr>
        <p:spPr>
          <a:xfrm>
            <a:off x="7288242" y="3103084"/>
            <a:ext cx="4263291" cy="892552"/>
          </a:xfrm>
          <a:prstGeom prst="rect">
            <a:avLst/>
          </a:prstGeom>
        </p:spPr>
        <p:txBody>
          <a:bodyPr wrap="square">
            <a:spAutoFit/>
          </a:bodyPr>
          <a:lstStyle/>
          <a:p>
            <a:pPr lvl="0"/>
            <a:r>
              <a:rPr lang="en-US" sz="2000" b="1" dirty="0"/>
              <a:t>Resize compute instantly</a:t>
            </a:r>
            <a:br>
              <a:rPr lang="en-US" b="1" dirty="0">
                <a:solidFill>
                  <a:schemeClr val="tx2"/>
                </a:solidFill>
              </a:rPr>
            </a:br>
            <a:r>
              <a:rPr lang="en-US" sz="1600" dirty="0">
                <a:solidFill>
                  <a:schemeClr val="tx1">
                    <a:lumMod val="75000"/>
                    <a:lumOff val="25000"/>
                  </a:schemeClr>
                </a:solidFill>
              </a:rPr>
              <a:t>Scale up/down depending on the business needs right now or turn off when not in use.</a:t>
            </a:r>
          </a:p>
        </p:txBody>
      </p:sp>
      <p:sp>
        <p:nvSpPr>
          <p:cNvPr id="202" name="Rectangle 201">
            <a:extLst>
              <a:ext uri="{FF2B5EF4-FFF2-40B4-BE49-F238E27FC236}">
                <a16:creationId xmlns:a16="http://schemas.microsoft.com/office/drawing/2014/main" id="{44079BC5-E30D-9749-995A-B4B57C0FA592}"/>
              </a:ext>
            </a:extLst>
          </p:cNvPr>
          <p:cNvSpPr/>
          <p:nvPr/>
        </p:nvSpPr>
        <p:spPr>
          <a:xfrm>
            <a:off x="7288242" y="4267149"/>
            <a:ext cx="4263291" cy="1446550"/>
          </a:xfrm>
          <a:prstGeom prst="rect">
            <a:avLst/>
          </a:prstGeom>
        </p:spPr>
        <p:txBody>
          <a:bodyPr wrap="square">
            <a:spAutoFit/>
          </a:bodyPr>
          <a:lstStyle/>
          <a:p>
            <a:pPr lvl="0"/>
            <a:r>
              <a:rPr lang="en-US" sz="2000" b="1" dirty="0"/>
              <a:t>Multiple clusters access data without contention</a:t>
            </a:r>
            <a:br>
              <a:rPr lang="en-US" b="1" dirty="0">
                <a:solidFill>
                  <a:schemeClr val="tx2"/>
                </a:solidFill>
              </a:rPr>
            </a:br>
            <a:r>
              <a:rPr lang="en-US" sz="1600" dirty="0">
                <a:solidFill>
                  <a:schemeClr val="tx1">
                    <a:lumMod val="75000"/>
                    <a:lumOff val="25000"/>
                  </a:schemeClr>
                </a:solidFill>
              </a:rPr>
              <a:t>ETL, reporting, data science, and applications all running at the same time without performance impact.</a:t>
            </a:r>
          </a:p>
        </p:txBody>
      </p:sp>
      <p:sp>
        <p:nvSpPr>
          <p:cNvPr id="113" name="Freeform 5">
            <a:extLst>
              <a:ext uri="{FF2B5EF4-FFF2-40B4-BE49-F238E27FC236}">
                <a16:creationId xmlns:a16="http://schemas.microsoft.com/office/drawing/2014/main" id="{71273476-AF1A-7940-910C-8C4C3E1320EB}"/>
              </a:ext>
            </a:extLst>
          </p:cNvPr>
          <p:cNvSpPr>
            <a:spLocks/>
          </p:cNvSpPr>
          <p:nvPr/>
        </p:nvSpPr>
        <p:spPr bwMode="auto">
          <a:xfrm>
            <a:off x="824901" y="1310133"/>
            <a:ext cx="1376363" cy="842718"/>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Shape 101">
            <a:extLst>
              <a:ext uri="{FF2B5EF4-FFF2-40B4-BE49-F238E27FC236}">
                <a16:creationId xmlns:a16="http://schemas.microsoft.com/office/drawing/2014/main" id="{46697087-D627-3342-8B7C-38509D0146E1}"/>
              </a:ext>
            </a:extLst>
          </p:cNvPr>
          <p:cNvSpPr>
            <a:spLocks/>
          </p:cNvSpPr>
          <p:nvPr/>
        </p:nvSpPr>
        <p:spPr bwMode="auto">
          <a:xfrm>
            <a:off x="0" y="2222117"/>
            <a:ext cx="560827" cy="596900"/>
          </a:xfrm>
          <a:custGeom>
            <a:avLst/>
            <a:gdLst>
              <a:gd name="connsiteX0" fmla="*/ 150976 w 560827"/>
              <a:gd name="connsiteY0" fmla="*/ 0 h 596900"/>
              <a:gd name="connsiteX1" fmla="*/ 438967 w 560827"/>
              <a:gd name="connsiteY1" fmla="*/ 286054 h 596900"/>
              <a:gd name="connsiteX2" fmla="*/ 560827 w 560827"/>
              <a:gd name="connsiteY2" fmla="*/ 439570 h 596900"/>
              <a:gd name="connsiteX3" fmla="*/ 403741 w 560827"/>
              <a:gd name="connsiteY3" fmla="*/ 596900 h 596900"/>
              <a:gd name="connsiteX4" fmla="*/ 86417 w 560827"/>
              <a:gd name="connsiteY4" fmla="*/ 596900 h 596900"/>
              <a:gd name="connsiteX5" fmla="*/ 0 w 560827"/>
              <a:gd name="connsiteY5" fmla="*/ 596900 h 596900"/>
              <a:gd name="connsiteX6" fmla="*/ 0 w 560827"/>
              <a:gd name="connsiteY6" fmla="*/ 43192 h 596900"/>
              <a:gd name="connsiteX7" fmla="*/ 2518 w 560827"/>
              <a:gd name="connsiteY7" fmla="*/ 41180 h 596900"/>
              <a:gd name="connsiteX8" fmla="*/ 150976 w 560827"/>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827" h="59690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5" name="Freeform 5">
            <a:extLst>
              <a:ext uri="{FF2B5EF4-FFF2-40B4-BE49-F238E27FC236}">
                <a16:creationId xmlns:a16="http://schemas.microsoft.com/office/drawing/2014/main" id="{146200B1-D007-F144-B8FF-868D99DD1231}"/>
              </a:ext>
            </a:extLst>
          </p:cNvPr>
          <p:cNvSpPr>
            <a:spLocks/>
          </p:cNvSpPr>
          <p:nvPr/>
        </p:nvSpPr>
        <p:spPr bwMode="auto">
          <a:xfrm>
            <a:off x="3352997" y="1395999"/>
            <a:ext cx="974883" cy="596900"/>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5">
            <a:extLst>
              <a:ext uri="{FF2B5EF4-FFF2-40B4-BE49-F238E27FC236}">
                <a16:creationId xmlns:a16="http://schemas.microsoft.com/office/drawing/2014/main" id="{EAB1A67F-BF54-124B-86E1-0BDA91D1039D}"/>
              </a:ext>
            </a:extLst>
          </p:cNvPr>
          <p:cNvSpPr>
            <a:spLocks/>
          </p:cNvSpPr>
          <p:nvPr/>
        </p:nvSpPr>
        <p:spPr bwMode="auto">
          <a:xfrm>
            <a:off x="2653254" y="1291083"/>
            <a:ext cx="623888" cy="381993"/>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294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fad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2"/>
                                        </p:tgtEl>
                                        <p:attrNameLst>
                                          <p:attrName>style.visibility</p:attrName>
                                        </p:attrNameLst>
                                      </p:cBhvr>
                                      <p:to>
                                        <p:strVal val="visible"/>
                                      </p:to>
                                    </p:set>
                                    <p:animEffect transition="in" filter="fade">
                                      <p:cBhvr>
                                        <p:cTn id="17"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201" grpId="0"/>
      <p:bldP spid="20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Freeform 5">
            <a:extLst>
              <a:ext uri="{FF2B5EF4-FFF2-40B4-BE49-F238E27FC236}">
                <a16:creationId xmlns:a16="http://schemas.microsoft.com/office/drawing/2014/main" id="{C11DA029-6313-7C41-8796-50DBED150E57}"/>
              </a:ext>
            </a:extLst>
          </p:cNvPr>
          <p:cNvSpPr>
            <a:spLocks/>
          </p:cNvSpPr>
          <p:nvPr/>
        </p:nvSpPr>
        <p:spPr bwMode="auto">
          <a:xfrm>
            <a:off x="824901" y="1310133"/>
            <a:ext cx="1376363" cy="842718"/>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Shape 101">
            <a:extLst>
              <a:ext uri="{FF2B5EF4-FFF2-40B4-BE49-F238E27FC236}">
                <a16:creationId xmlns:a16="http://schemas.microsoft.com/office/drawing/2014/main" id="{6C85F3F1-875C-804D-82A8-151CD15B11CB}"/>
              </a:ext>
            </a:extLst>
          </p:cNvPr>
          <p:cNvSpPr>
            <a:spLocks/>
          </p:cNvSpPr>
          <p:nvPr/>
        </p:nvSpPr>
        <p:spPr bwMode="auto">
          <a:xfrm>
            <a:off x="0" y="2222117"/>
            <a:ext cx="560827" cy="596900"/>
          </a:xfrm>
          <a:custGeom>
            <a:avLst/>
            <a:gdLst>
              <a:gd name="connsiteX0" fmla="*/ 150976 w 560827"/>
              <a:gd name="connsiteY0" fmla="*/ 0 h 596900"/>
              <a:gd name="connsiteX1" fmla="*/ 438967 w 560827"/>
              <a:gd name="connsiteY1" fmla="*/ 286054 h 596900"/>
              <a:gd name="connsiteX2" fmla="*/ 560827 w 560827"/>
              <a:gd name="connsiteY2" fmla="*/ 439570 h 596900"/>
              <a:gd name="connsiteX3" fmla="*/ 403741 w 560827"/>
              <a:gd name="connsiteY3" fmla="*/ 596900 h 596900"/>
              <a:gd name="connsiteX4" fmla="*/ 86417 w 560827"/>
              <a:gd name="connsiteY4" fmla="*/ 596900 h 596900"/>
              <a:gd name="connsiteX5" fmla="*/ 0 w 560827"/>
              <a:gd name="connsiteY5" fmla="*/ 596900 h 596900"/>
              <a:gd name="connsiteX6" fmla="*/ 0 w 560827"/>
              <a:gd name="connsiteY6" fmla="*/ 43192 h 596900"/>
              <a:gd name="connsiteX7" fmla="*/ 2518 w 560827"/>
              <a:gd name="connsiteY7" fmla="*/ 41180 h 596900"/>
              <a:gd name="connsiteX8" fmla="*/ 150976 w 560827"/>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827" h="59690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44" name="Freeform 5">
            <a:extLst>
              <a:ext uri="{FF2B5EF4-FFF2-40B4-BE49-F238E27FC236}">
                <a16:creationId xmlns:a16="http://schemas.microsoft.com/office/drawing/2014/main" id="{C48F46C0-736F-2D4C-B86F-9B3DEFFBE6AB}"/>
              </a:ext>
            </a:extLst>
          </p:cNvPr>
          <p:cNvSpPr>
            <a:spLocks/>
          </p:cNvSpPr>
          <p:nvPr/>
        </p:nvSpPr>
        <p:spPr bwMode="auto">
          <a:xfrm>
            <a:off x="3352997" y="1395999"/>
            <a:ext cx="974883" cy="596900"/>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5">
            <a:extLst>
              <a:ext uri="{FF2B5EF4-FFF2-40B4-BE49-F238E27FC236}">
                <a16:creationId xmlns:a16="http://schemas.microsoft.com/office/drawing/2014/main" id="{AF1BEC77-C206-4B43-A8BA-0959E4A28CFC}"/>
              </a:ext>
            </a:extLst>
          </p:cNvPr>
          <p:cNvSpPr>
            <a:spLocks/>
          </p:cNvSpPr>
          <p:nvPr/>
        </p:nvSpPr>
        <p:spPr bwMode="auto">
          <a:xfrm>
            <a:off x="2653254" y="1291083"/>
            <a:ext cx="623888" cy="381993"/>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Rounded Rectangle 140">
            <a:extLst>
              <a:ext uri="{FF2B5EF4-FFF2-40B4-BE49-F238E27FC236}">
                <a16:creationId xmlns:a16="http://schemas.microsoft.com/office/drawing/2014/main" id="{F9CDB9F7-051C-D941-A755-A69343A9E510}"/>
              </a:ext>
            </a:extLst>
          </p:cNvPr>
          <p:cNvSpPr/>
          <p:nvPr/>
        </p:nvSpPr>
        <p:spPr>
          <a:xfrm>
            <a:off x="1176154" y="1619791"/>
            <a:ext cx="5080381" cy="772172"/>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4F4AC5E-5230-5848-A3CC-B4D857C3C57D}"/>
              </a:ext>
            </a:extLst>
          </p:cNvPr>
          <p:cNvSpPr>
            <a:spLocks noGrp="1"/>
          </p:cNvSpPr>
          <p:nvPr>
            <p:ph type="body" sz="quarter" idx="10"/>
          </p:nvPr>
        </p:nvSpPr>
        <p:spPr/>
        <p:txBody>
          <a:bodyPr/>
          <a:lstStyle/>
          <a:p>
            <a:r>
              <a:rPr lang="en-US" dirty="0"/>
              <a:t>Snowflake architecture: Global Services</a:t>
            </a:r>
          </a:p>
        </p:txBody>
      </p:sp>
      <p:sp>
        <p:nvSpPr>
          <p:cNvPr id="6" name="Freeform 19">
            <a:extLst>
              <a:ext uri="{FF2B5EF4-FFF2-40B4-BE49-F238E27FC236}">
                <a16:creationId xmlns:a16="http://schemas.microsoft.com/office/drawing/2014/main" id="{510F6528-28A0-6549-93AD-45C36F40D148}"/>
              </a:ext>
            </a:extLst>
          </p:cNvPr>
          <p:cNvSpPr>
            <a:spLocks/>
          </p:cNvSpPr>
          <p:nvPr/>
        </p:nvSpPr>
        <p:spPr bwMode="auto">
          <a:xfrm>
            <a:off x="2046059" y="3526210"/>
            <a:ext cx="3325656" cy="1652916"/>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 name="Freeform 19">
            <a:extLst>
              <a:ext uri="{FF2B5EF4-FFF2-40B4-BE49-F238E27FC236}">
                <a16:creationId xmlns:a16="http://schemas.microsoft.com/office/drawing/2014/main" id="{F2448D39-9EEF-8047-94EE-94B3CD3B21E0}"/>
              </a:ext>
            </a:extLst>
          </p:cNvPr>
          <p:cNvSpPr>
            <a:spLocks/>
          </p:cNvSpPr>
          <p:nvPr/>
        </p:nvSpPr>
        <p:spPr bwMode="auto">
          <a:xfrm>
            <a:off x="1894635" y="3375051"/>
            <a:ext cx="3628504" cy="18034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Freeform 19">
            <a:extLst>
              <a:ext uri="{FF2B5EF4-FFF2-40B4-BE49-F238E27FC236}">
                <a16:creationId xmlns:a16="http://schemas.microsoft.com/office/drawing/2014/main" id="{0B1E37C5-50BE-B840-A0B7-D1581C9694A2}"/>
              </a:ext>
            </a:extLst>
          </p:cNvPr>
          <p:cNvSpPr>
            <a:spLocks/>
          </p:cNvSpPr>
          <p:nvPr/>
        </p:nvSpPr>
        <p:spPr bwMode="auto">
          <a:xfrm>
            <a:off x="2201264" y="3679851"/>
            <a:ext cx="3015247" cy="14986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a:extLst>
              <a:ext uri="{FF2B5EF4-FFF2-40B4-BE49-F238E27FC236}">
                <a16:creationId xmlns:a16="http://schemas.microsoft.com/office/drawing/2014/main" id="{7F4BDEC4-85A9-CF45-A28F-6BF603CD5509}"/>
              </a:ext>
            </a:extLst>
          </p:cNvPr>
          <p:cNvGrpSpPr/>
          <p:nvPr/>
        </p:nvGrpSpPr>
        <p:grpSpPr>
          <a:xfrm>
            <a:off x="3070994" y="4267149"/>
            <a:ext cx="1275786" cy="782806"/>
            <a:chOff x="3026113" y="4426648"/>
            <a:chExt cx="1275786" cy="782806"/>
          </a:xfrm>
        </p:grpSpPr>
        <p:grpSp>
          <p:nvGrpSpPr>
            <p:cNvPr id="10" name="Group 9">
              <a:extLst>
                <a:ext uri="{FF2B5EF4-FFF2-40B4-BE49-F238E27FC236}">
                  <a16:creationId xmlns:a16="http://schemas.microsoft.com/office/drawing/2014/main" id="{9652008A-2A80-B64D-A018-9DA37E800E34}"/>
                </a:ext>
              </a:extLst>
            </p:cNvPr>
            <p:cNvGrpSpPr/>
            <p:nvPr/>
          </p:nvGrpSpPr>
          <p:grpSpPr>
            <a:xfrm>
              <a:off x="3026113" y="4426648"/>
              <a:ext cx="520732" cy="577332"/>
              <a:chOff x="10361827" y="4476434"/>
              <a:chExt cx="953526" cy="1057169"/>
            </a:xfrm>
          </p:grpSpPr>
          <p:grpSp>
            <p:nvGrpSpPr>
              <p:cNvPr id="49" name="Group 48">
                <a:extLst>
                  <a:ext uri="{FF2B5EF4-FFF2-40B4-BE49-F238E27FC236}">
                    <a16:creationId xmlns:a16="http://schemas.microsoft.com/office/drawing/2014/main" id="{FBB833C1-561F-8141-A9CE-6028D309B482}"/>
                  </a:ext>
                </a:extLst>
              </p:cNvPr>
              <p:cNvGrpSpPr/>
              <p:nvPr/>
            </p:nvGrpSpPr>
            <p:grpSpPr>
              <a:xfrm>
                <a:off x="10361827" y="4476434"/>
                <a:ext cx="953526" cy="1057169"/>
                <a:chOff x="10361827" y="4476434"/>
                <a:chExt cx="953526" cy="1057169"/>
              </a:xfrm>
            </p:grpSpPr>
            <p:sp>
              <p:nvSpPr>
                <p:cNvPr id="63" name="Freeform 374">
                  <a:extLst>
                    <a:ext uri="{FF2B5EF4-FFF2-40B4-BE49-F238E27FC236}">
                      <a16:creationId xmlns:a16="http://schemas.microsoft.com/office/drawing/2014/main" id="{60EC9E5F-F521-5943-A6D1-5646643FA03B}"/>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Freeform 372">
                  <a:extLst>
                    <a:ext uri="{FF2B5EF4-FFF2-40B4-BE49-F238E27FC236}">
                      <a16:creationId xmlns:a16="http://schemas.microsoft.com/office/drawing/2014/main" id="{1B311C92-83D8-B94E-A95C-94612F05A086}"/>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Freeform 373">
                  <a:extLst>
                    <a:ext uri="{FF2B5EF4-FFF2-40B4-BE49-F238E27FC236}">
                      <a16:creationId xmlns:a16="http://schemas.microsoft.com/office/drawing/2014/main" id="{FEF8224A-848E-6644-80DA-99DABB4E7325}"/>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Oval 371">
                  <a:extLst>
                    <a:ext uri="{FF2B5EF4-FFF2-40B4-BE49-F238E27FC236}">
                      <a16:creationId xmlns:a16="http://schemas.microsoft.com/office/drawing/2014/main" id="{90F93DC9-DE82-CA47-A35B-35E636D764B1}"/>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50" name="Freeform 88">
                <a:extLst>
                  <a:ext uri="{FF2B5EF4-FFF2-40B4-BE49-F238E27FC236}">
                    <a16:creationId xmlns:a16="http://schemas.microsoft.com/office/drawing/2014/main" id="{EB2DE692-3D3E-5C4F-B415-A31D98F4A54B}"/>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89">
                <a:extLst>
                  <a:ext uri="{FF2B5EF4-FFF2-40B4-BE49-F238E27FC236}">
                    <a16:creationId xmlns:a16="http://schemas.microsoft.com/office/drawing/2014/main" id="{C67C2EA0-71BA-1B4B-917C-6625B7216301}"/>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90">
                <a:extLst>
                  <a:ext uri="{FF2B5EF4-FFF2-40B4-BE49-F238E27FC236}">
                    <a16:creationId xmlns:a16="http://schemas.microsoft.com/office/drawing/2014/main" id="{A6BB89C8-D60D-0F44-A067-657DA0B2CB7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Freeform 91">
                <a:extLst>
                  <a:ext uri="{FF2B5EF4-FFF2-40B4-BE49-F238E27FC236}">
                    <a16:creationId xmlns:a16="http://schemas.microsoft.com/office/drawing/2014/main" id="{60767E90-E8A6-F645-81B9-24ACBD63A984}"/>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Freeform 92">
                <a:extLst>
                  <a:ext uri="{FF2B5EF4-FFF2-40B4-BE49-F238E27FC236}">
                    <a16:creationId xmlns:a16="http://schemas.microsoft.com/office/drawing/2014/main" id="{F54AF123-0B75-274A-B200-81E7A4D98E89}"/>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93">
                <a:extLst>
                  <a:ext uri="{FF2B5EF4-FFF2-40B4-BE49-F238E27FC236}">
                    <a16:creationId xmlns:a16="http://schemas.microsoft.com/office/drawing/2014/main" id="{F5D6E43A-4D09-E643-AD8B-1232416A6ABA}"/>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4">
                <a:extLst>
                  <a:ext uri="{FF2B5EF4-FFF2-40B4-BE49-F238E27FC236}">
                    <a16:creationId xmlns:a16="http://schemas.microsoft.com/office/drawing/2014/main" id="{F905C51B-FADF-A14F-9EE4-A8E40539755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5">
                <a:extLst>
                  <a:ext uri="{FF2B5EF4-FFF2-40B4-BE49-F238E27FC236}">
                    <a16:creationId xmlns:a16="http://schemas.microsoft.com/office/drawing/2014/main" id="{DFA4F463-1B6E-C640-A9E8-F53308D017AB}"/>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6">
                <a:extLst>
                  <a:ext uri="{FF2B5EF4-FFF2-40B4-BE49-F238E27FC236}">
                    <a16:creationId xmlns:a16="http://schemas.microsoft.com/office/drawing/2014/main" id="{60C0C097-0FE4-594B-BEEF-D0C36CE20BE6}"/>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7">
                <a:extLst>
                  <a:ext uri="{FF2B5EF4-FFF2-40B4-BE49-F238E27FC236}">
                    <a16:creationId xmlns:a16="http://schemas.microsoft.com/office/drawing/2014/main" id="{A503A6A4-1226-254D-AB6A-F8B9149E4289}"/>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8">
                <a:extLst>
                  <a:ext uri="{FF2B5EF4-FFF2-40B4-BE49-F238E27FC236}">
                    <a16:creationId xmlns:a16="http://schemas.microsoft.com/office/drawing/2014/main" id="{C1C65509-D74D-D54D-B429-A6A01CCB5DC3}"/>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99">
                <a:extLst>
                  <a:ext uri="{FF2B5EF4-FFF2-40B4-BE49-F238E27FC236}">
                    <a16:creationId xmlns:a16="http://schemas.microsoft.com/office/drawing/2014/main" id="{A7D993A7-0EE4-D749-9C54-DE031DBE29B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100">
                <a:extLst>
                  <a:ext uri="{FF2B5EF4-FFF2-40B4-BE49-F238E27FC236}">
                    <a16:creationId xmlns:a16="http://schemas.microsoft.com/office/drawing/2014/main" id="{6705BB49-2A4B-134F-A5EC-152816218108}"/>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1" name="Group 10">
              <a:extLst>
                <a:ext uri="{FF2B5EF4-FFF2-40B4-BE49-F238E27FC236}">
                  <a16:creationId xmlns:a16="http://schemas.microsoft.com/office/drawing/2014/main" id="{9B79EF85-B22E-1940-A94E-1B5C6FD65E1B}"/>
                </a:ext>
              </a:extLst>
            </p:cNvPr>
            <p:cNvGrpSpPr/>
            <p:nvPr/>
          </p:nvGrpSpPr>
          <p:grpSpPr>
            <a:xfrm>
              <a:off x="3781167" y="4426648"/>
              <a:ext cx="520732" cy="577332"/>
              <a:chOff x="10361827" y="4476434"/>
              <a:chExt cx="953526" cy="1057169"/>
            </a:xfrm>
          </p:grpSpPr>
          <p:grpSp>
            <p:nvGrpSpPr>
              <p:cNvPr id="31" name="Group 30">
                <a:extLst>
                  <a:ext uri="{FF2B5EF4-FFF2-40B4-BE49-F238E27FC236}">
                    <a16:creationId xmlns:a16="http://schemas.microsoft.com/office/drawing/2014/main" id="{59CC9001-98FB-954F-AB6D-58C4B0DB4A87}"/>
                  </a:ext>
                </a:extLst>
              </p:cNvPr>
              <p:cNvGrpSpPr/>
              <p:nvPr/>
            </p:nvGrpSpPr>
            <p:grpSpPr>
              <a:xfrm>
                <a:off x="10361827" y="4476434"/>
                <a:ext cx="953526" cy="1057169"/>
                <a:chOff x="10361827" y="4476434"/>
                <a:chExt cx="953526" cy="1057169"/>
              </a:xfrm>
            </p:grpSpPr>
            <p:sp>
              <p:nvSpPr>
                <p:cNvPr id="45" name="Freeform 374">
                  <a:extLst>
                    <a:ext uri="{FF2B5EF4-FFF2-40B4-BE49-F238E27FC236}">
                      <a16:creationId xmlns:a16="http://schemas.microsoft.com/office/drawing/2014/main" id="{A536D24F-6758-6344-923D-88FB34556EC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Freeform 372">
                  <a:extLst>
                    <a:ext uri="{FF2B5EF4-FFF2-40B4-BE49-F238E27FC236}">
                      <a16:creationId xmlns:a16="http://schemas.microsoft.com/office/drawing/2014/main" id="{8BFBA6FF-F6BB-FF4C-A0D6-B91FB28F1939}"/>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Freeform 373">
                  <a:extLst>
                    <a:ext uri="{FF2B5EF4-FFF2-40B4-BE49-F238E27FC236}">
                      <a16:creationId xmlns:a16="http://schemas.microsoft.com/office/drawing/2014/main" id="{385B5D50-4FA5-8A4C-BDF7-A1695BBBA087}"/>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Oval 371">
                  <a:extLst>
                    <a:ext uri="{FF2B5EF4-FFF2-40B4-BE49-F238E27FC236}">
                      <a16:creationId xmlns:a16="http://schemas.microsoft.com/office/drawing/2014/main" id="{D254352F-5DC1-6042-92C9-0505CBAF44AB}"/>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2" name="Freeform 88">
                <a:extLst>
                  <a:ext uri="{FF2B5EF4-FFF2-40B4-BE49-F238E27FC236}">
                    <a16:creationId xmlns:a16="http://schemas.microsoft.com/office/drawing/2014/main" id="{8AFB1EE3-C301-2C47-9710-6A36253ADAA0}"/>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3" name="Freeform 89">
                <a:extLst>
                  <a:ext uri="{FF2B5EF4-FFF2-40B4-BE49-F238E27FC236}">
                    <a16:creationId xmlns:a16="http://schemas.microsoft.com/office/drawing/2014/main" id="{0A073508-8319-1644-B0A7-7BBDF0D27600}"/>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4" name="Freeform 90">
                <a:extLst>
                  <a:ext uri="{FF2B5EF4-FFF2-40B4-BE49-F238E27FC236}">
                    <a16:creationId xmlns:a16="http://schemas.microsoft.com/office/drawing/2014/main" id="{351F4782-2DE7-B044-BE95-B758E31C8EF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5" name="Freeform 91">
                <a:extLst>
                  <a:ext uri="{FF2B5EF4-FFF2-40B4-BE49-F238E27FC236}">
                    <a16:creationId xmlns:a16="http://schemas.microsoft.com/office/drawing/2014/main" id="{E23B6350-D428-4749-969A-E2F6EE92F0CE}"/>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6" name="Freeform 92">
                <a:extLst>
                  <a:ext uri="{FF2B5EF4-FFF2-40B4-BE49-F238E27FC236}">
                    <a16:creationId xmlns:a16="http://schemas.microsoft.com/office/drawing/2014/main" id="{989F1F41-701D-A54B-A90A-BC4A8B7C6A51}"/>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7" name="Freeform 93">
                <a:extLst>
                  <a:ext uri="{FF2B5EF4-FFF2-40B4-BE49-F238E27FC236}">
                    <a16:creationId xmlns:a16="http://schemas.microsoft.com/office/drawing/2014/main" id="{908E6BD2-9771-9D4C-91B7-59B332F6A2E9}"/>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94">
                <a:extLst>
                  <a:ext uri="{FF2B5EF4-FFF2-40B4-BE49-F238E27FC236}">
                    <a16:creationId xmlns:a16="http://schemas.microsoft.com/office/drawing/2014/main" id="{F3E04AF8-B893-8041-9EB1-1233EE99968F}"/>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5">
                <a:extLst>
                  <a:ext uri="{FF2B5EF4-FFF2-40B4-BE49-F238E27FC236}">
                    <a16:creationId xmlns:a16="http://schemas.microsoft.com/office/drawing/2014/main" id="{9612DD66-9182-D74A-A7CB-3EE10989951E}"/>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Freeform 96">
                <a:extLst>
                  <a:ext uri="{FF2B5EF4-FFF2-40B4-BE49-F238E27FC236}">
                    <a16:creationId xmlns:a16="http://schemas.microsoft.com/office/drawing/2014/main" id="{E2790762-F15C-5D45-B636-95A23CA48A15}"/>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97">
                <a:extLst>
                  <a:ext uri="{FF2B5EF4-FFF2-40B4-BE49-F238E27FC236}">
                    <a16:creationId xmlns:a16="http://schemas.microsoft.com/office/drawing/2014/main" id="{458AA958-680E-CC46-A453-502E9BAB5958}"/>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8">
                <a:extLst>
                  <a:ext uri="{FF2B5EF4-FFF2-40B4-BE49-F238E27FC236}">
                    <a16:creationId xmlns:a16="http://schemas.microsoft.com/office/drawing/2014/main" id="{DB304C9D-ADF5-FB4A-9869-7BDF10E84D26}"/>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99">
                <a:extLst>
                  <a:ext uri="{FF2B5EF4-FFF2-40B4-BE49-F238E27FC236}">
                    <a16:creationId xmlns:a16="http://schemas.microsoft.com/office/drawing/2014/main" id="{14469E94-0DAD-174B-B16A-C41BF5D17EA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4" name="Freeform 100">
                <a:extLst>
                  <a:ext uri="{FF2B5EF4-FFF2-40B4-BE49-F238E27FC236}">
                    <a16:creationId xmlns:a16="http://schemas.microsoft.com/office/drawing/2014/main" id="{260EF4D5-7943-4241-ADF9-83346471D51F}"/>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2" name="Group 11">
              <a:extLst>
                <a:ext uri="{FF2B5EF4-FFF2-40B4-BE49-F238E27FC236}">
                  <a16:creationId xmlns:a16="http://schemas.microsoft.com/office/drawing/2014/main" id="{39C9F593-3476-F945-9BAD-196F238C3DBD}"/>
                </a:ext>
              </a:extLst>
            </p:cNvPr>
            <p:cNvGrpSpPr/>
            <p:nvPr/>
          </p:nvGrpSpPr>
          <p:grpSpPr>
            <a:xfrm>
              <a:off x="3316220" y="4437722"/>
              <a:ext cx="696073" cy="771732"/>
              <a:chOff x="10361827" y="4476434"/>
              <a:chExt cx="953526" cy="1057169"/>
            </a:xfrm>
          </p:grpSpPr>
          <p:grpSp>
            <p:nvGrpSpPr>
              <p:cNvPr id="13" name="Group 12">
                <a:extLst>
                  <a:ext uri="{FF2B5EF4-FFF2-40B4-BE49-F238E27FC236}">
                    <a16:creationId xmlns:a16="http://schemas.microsoft.com/office/drawing/2014/main" id="{C86B4BD9-C1F8-3C47-81D0-6611BE1CA54E}"/>
                  </a:ext>
                </a:extLst>
              </p:cNvPr>
              <p:cNvGrpSpPr/>
              <p:nvPr/>
            </p:nvGrpSpPr>
            <p:grpSpPr>
              <a:xfrm>
                <a:off x="10361827" y="4476434"/>
                <a:ext cx="953526" cy="1057169"/>
                <a:chOff x="10361827" y="4476434"/>
                <a:chExt cx="953526" cy="1057169"/>
              </a:xfrm>
            </p:grpSpPr>
            <p:sp>
              <p:nvSpPr>
                <p:cNvPr id="27" name="Freeform 374">
                  <a:extLst>
                    <a:ext uri="{FF2B5EF4-FFF2-40B4-BE49-F238E27FC236}">
                      <a16:creationId xmlns:a16="http://schemas.microsoft.com/office/drawing/2014/main" id="{E8FE2F1C-7D33-144D-B9E4-DCAF17448CD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373">
                  <a:extLst>
                    <a:ext uri="{FF2B5EF4-FFF2-40B4-BE49-F238E27FC236}">
                      <a16:creationId xmlns:a16="http://schemas.microsoft.com/office/drawing/2014/main" id="{08F4A2EA-C7AD-224E-B72F-A9155CAC85C3}"/>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Oval 371">
                  <a:extLst>
                    <a:ext uri="{FF2B5EF4-FFF2-40B4-BE49-F238E27FC236}">
                      <a16:creationId xmlns:a16="http://schemas.microsoft.com/office/drawing/2014/main" id="{EB8AEE33-C79A-8D46-A63B-DAA4C2874D84}"/>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372">
                  <a:extLst>
                    <a:ext uri="{FF2B5EF4-FFF2-40B4-BE49-F238E27FC236}">
                      <a16:creationId xmlns:a16="http://schemas.microsoft.com/office/drawing/2014/main" id="{7E515FC3-3600-AB4E-8902-D9AC57E85E7F}"/>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4" name="Freeform 88">
                <a:extLst>
                  <a:ext uri="{FF2B5EF4-FFF2-40B4-BE49-F238E27FC236}">
                    <a16:creationId xmlns:a16="http://schemas.microsoft.com/office/drawing/2014/main" id="{090422BB-886A-2D49-9FF7-9BE17AEC460C}"/>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Freeform 89">
                <a:extLst>
                  <a:ext uri="{FF2B5EF4-FFF2-40B4-BE49-F238E27FC236}">
                    <a16:creationId xmlns:a16="http://schemas.microsoft.com/office/drawing/2014/main" id="{CCE4378A-998C-CC44-8832-7389D03A43CD}"/>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90">
                <a:extLst>
                  <a:ext uri="{FF2B5EF4-FFF2-40B4-BE49-F238E27FC236}">
                    <a16:creationId xmlns:a16="http://schemas.microsoft.com/office/drawing/2014/main" id="{F9C6C5C7-9055-8643-958E-317CC6414681}"/>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Freeform 91">
                <a:extLst>
                  <a:ext uri="{FF2B5EF4-FFF2-40B4-BE49-F238E27FC236}">
                    <a16:creationId xmlns:a16="http://schemas.microsoft.com/office/drawing/2014/main" id="{743A6729-2218-AB47-A6BF-BD3651C93DC6}"/>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 name="Freeform 92">
                <a:extLst>
                  <a:ext uri="{FF2B5EF4-FFF2-40B4-BE49-F238E27FC236}">
                    <a16:creationId xmlns:a16="http://schemas.microsoft.com/office/drawing/2014/main" id="{010522C5-0172-6B40-9213-FB3AC0E4C440}"/>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 name="Freeform 93">
                <a:extLst>
                  <a:ext uri="{FF2B5EF4-FFF2-40B4-BE49-F238E27FC236}">
                    <a16:creationId xmlns:a16="http://schemas.microsoft.com/office/drawing/2014/main" id="{55FC3BF1-8656-2C41-85AE-2CC46D4A866D}"/>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 name="Freeform 94">
                <a:extLst>
                  <a:ext uri="{FF2B5EF4-FFF2-40B4-BE49-F238E27FC236}">
                    <a16:creationId xmlns:a16="http://schemas.microsoft.com/office/drawing/2014/main" id="{1C62DCB8-779C-C34F-B45A-32AF5D6DB037}"/>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1" name="Freeform 95">
                <a:extLst>
                  <a:ext uri="{FF2B5EF4-FFF2-40B4-BE49-F238E27FC236}">
                    <a16:creationId xmlns:a16="http://schemas.microsoft.com/office/drawing/2014/main" id="{05249A29-385A-374F-981C-B13FE565AD57}"/>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 name="Freeform 96">
                <a:extLst>
                  <a:ext uri="{FF2B5EF4-FFF2-40B4-BE49-F238E27FC236}">
                    <a16:creationId xmlns:a16="http://schemas.microsoft.com/office/drawing/2014/main" id="{6E5D16A9-1E98-DC42-AEF1-23D7B9BC9C75}"/>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3" name="Freeform 97">
                <a:extLst>
                  <a:ext uri="{FF2B5EF4-FFF2-40B4-BE49-F238E27FC236}">
                    <a16:creationId xmlns:a16="http://schemas.microsoft.com/office/drawing/2014/main" id="{DB55D48A-CF42-E849-9A75-AECCCF694ECD}"/>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4" name="Freeform 98">
                <a:extLst>
                  <a:ext uri="{FF2B5EF4-FFF2-40B4-BE49-F238E27FC236}">
                    <a16:creationId xmlns:a16="http://schemas.microsoft.com/office/drawing/2014/main" id="{E04D93A1-EE75-F743-B796-7EA1C328F180}"/>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 name="Freeform 99">
                <a:extLst>
                  <a:ext uri="{FF2B5EF4-FFF2-40B4-BE49-F238E27FC236}">
                    <a16:creationId xmlns:a16="http://schemas.microsoft.com/office/drawing/2014/main" id="{BC967926-15F0-C84D-A082-147037765D53}"/>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 name="Freeform 100">
                <a:extLst>
                  <a:ext uri="{FF2B5EF4-FFF2-40B4-BE49-F238E27FC236}">
                    <a16:creationId xmlns:a16="http://schemas.microsoft.com/office/drawing/2014/main" id="{D88013D2-030A-4343-97E7-23684CE7ABBB}"/>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67" name="Arc 66">
            <a:extLst>
              <a:ext uri="{FF2B5EF4-FFF2-40B4-BE49-F238E27FC236}">
                <a16:creationId xmlns:a16="http://schemas.microsoft.com/office/drawing/2014/main" id="{1803E2DA-A0F5-0045-97BE-302612E0BB04}"/>
              </a:ext>
            </a:extLst>
          </p:cNvPr>
          <p:cNvSpPr/>
          <p:nvPr/>
        </p:nvSpPr>
        <p:spPr>
          <a:xfrm>
            <a:off x="1312416" y="2815801"/>
            <a:ext cx="4866662" cy="4709377"/>
          </a:xfrm>
          <a:prstGeom prst="arc">
            <a:avLst>
              <a:gd name="adj1" fmla="val 13583974"/>
              <a:gd name="adj2" fmla="val 16032413"/>
            </a:avLst>
          </a:prstGeom>
          <a:ln w="508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2307E661-0891-244E-84BD-BFCE9C2CC578}"/>
              </a:ext>
            </a:extLst>
          </p:cNvPr>
          <p:cNvCxnSpPr/>
          <p:nvPr/>
        </p:nvCxnSpPr>
        <p:spPr>
          <a:xfrm>
            <a:off x="750480" y="5182959"/>
            <a:ext cx="6056681"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69" name="Arc 68">
            <a:extLst>
              <a:ext uri="{FF2B5EF4-FFF2-40B4-BE49-F238E27FC236}">
                <a16:creationId xmlns:a16="http://schemas.microsoft.com/office/drawing/2014/main" id="{312B6A26-D934-7A49-B10D-45153C0A1271}"/>
              </a:ext>
            </a:extLst>
          </p:cNvPr>
          <p:cNvSpPr/>
          <p:nvPr/>
        </p:nvSpPr>
        <p:spPr>
          <a:xfrm>
            <a:off x="1312416" y="2815801"/>
            <a:ext cx="4866662" cy="4709377"/>
          </a:xfrm>
          <a:prstGeom prst="arc">
            <a:avLst>
              <a:gd name="adj1" fmla="val 10794989"/>
              <a:gd name="adj2" fmla="val 13325772"/>
            </a:avLst>
          </a:prstGeom>
          <a:ln w="508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7850F081-817B-7B43-AA0D-04B205D15D48}"/>
              </a:ext>
            </a:extLst>
          </p:cNvPr>
          <p:cNvSpPr/>
          <p:nvPr/>
        </p:nvSpPr>
        <p:spPr>
          <a:xfrm>
            <a:off x="1312416" y="2815801"/>
            <a:ext cx="4866662" cy="4709377"/>
          </a:xfrm>
          <a:prstGeom prst="arc">
            <a:avLst>
              <a:gd name="adj1" fmla="val 16308659"/>
              <a:gd name="adj2" fmla="val 18715535"/>
            </a:avLst>
          </a:prstGeom>
          <a:ln w="508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A981B3A-10C2-AC42-80A9-D3D6E5D43A2F}"/>
              </a:ext>
            </a:extLst>
          </p:cNvPr>
          <p:cNvSpPr/>
          <p:nvPr/>
        </p:nvSpPr>
        <p:spPr>
          <a:xfrm>
            <a:off x="1312416" y="2815801"/>
            <a:ext cx="4866662" cy="4709377"/>
          </a:xfrm>
          <a:prstGeom prst="arc">
            <a:avLst>
              <a:gd name="adj1" fmla="val 18974935"/>
              <a:gd name="adj2" fmla="val 10168"/>
            </a:avLst>
          </a:prstGeom>
          <a:ln w="5080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F3A93E3B-79EC-E546-B4E6-4D035B9EA8B1}"/>
              </a:ext>
            </a:extLst>
          </p:cNvPr>
          <p:cNvSpPr txBox="1"/>
          <p:nvPr/>
        </p:nvSpPr>
        <p:spPr>
          <a:xfrm rot="17432293">
            <a:off x="1019998" y="4202993"/>
            <a:ext cx="1560684" cy="530417"/>
          </a:xfrm>
          <a:prstGeom prst="rect">
            <a:avLst/>
          </a:prstGeom>
          <a:noFill/>
        </p:spPr>
        <p:txBody>
          <a:bodyPr wrap="square" rtlCol="0" anchor="b" anchorCtr="0">
            <a:prstTxWarp prst="textArchUp">
              <a:avLst>
                <a:gd name="adj" fmla="val 10565097"/>
              </a:avLst>
            </a:prstTxWarp>
            <a:spAutoFit/>
          </a:bodyPr>
          <a:lstStyle/>
          <a:p>
            <a:pPr algn="ctr">
              <a:spcAft>
                <a:spcPts val="600"/>
              </a:spcAft>
            </a:pPr>
            <a:r>
              <a:rPr lang="en-US" sz="1400" dirty="0">
                <a:solidFill>
                  <a:srgbClr val="FFFFFF"/>
                </a:solidFill>
                <a:ea typeface="Meiryo Regular" charset="-128"/>
                <a:cs typeface="Meiryo Regular" charset="-128"/>
              </a:rPr>
              <a:t>Loading / ELT</a:t>
            </a:r>
          </a:p>
        </p:txBody>
      </p:sp>
      <p:sp>
        <p:nvSpPr>
          <p:cNvPr id="73" name="TextBox 72">
            <a:extLst>
              <a:ext uri="{FF2B5EF4-FFF2-40B4-BE49-F238E27FC236}">
                <a16:creationId xmlns:a16="http://schemas.microsoft.com/office/drawing/2014/main" id="{D3761AC9-7680-1748-83D3-E64FF48A488E}"/>
              </a:ext>
            </a:extLst>
          </p:cNvPr>
          <p:cNvSpPr txBox="1"/>
          <p:nvPr/>
        </p:nvSpPr>
        <p:spPr>
          <a:xfrm rot="20280120">
            <a:off x="2143407" y="3043783"/>
            <a:ext cx="1560684" cy="530417"/>
          </a:xfrm>
          <a:prstGeom prst="rect">
            <a:avLst/>
          </a:prstGeom>
          <a:noFill/>
        </p:spPr>
        <p:txBody>
          <a:bodyPr wrap="square" rtlCol="0" anchor="b" anchorCtr="0">
            <a:prstTxWarp prst="textArchUp">
              <a:avLst>
                <a:gd name="adj" fmla="val 10565097"/>
              </a:avLst>
            </a:prstTxWarp>
            <a:spAutoFit/>
          </a:bodyPr>
          <a:lstStyle/>
          <a:p>
            <a:pPr algn="ctr">
              <a:spcAft>
                <a:spcPts val="600"/>
              </a:spcAft>
            </a:pPr>
            <a:r>
              <a:rPr lang="en-US" sz="1400" dirty="0">
                <a:solidFill>
                  <a:srgbClr val="FFFFFF"/>
                </a:solidFill>
                <a:ea typeface="Meiryo Regular" charset="-128"/>
                <a:cs typeface="Meiryo Regular" charset="-128"/>
              </a:rPr>
              <a:t>Marketing</a:t>
            </a:r>
          </a:p>
        </p:txBody>
      </p:sp>
      <p:sp>
        <p:nvSpPr>
          <p:cNvPr id="74" name="TextBox 73">
            <a:extLst>
              <a:ext uri="{FF2B5EF4-FFF2-40B4-BE49-F238E27FC236}">
                <a16:creationId xmlns:a16="http://schemas.microsoft.com/office/drawing/2014/main" id="{1FD4AA6F-9FE2-614A-A89D-35DBD7147FD7}"/>
              </a:ext>
            </a:extLst>
          </p:cNvPr>
          <p:cNvSpPr txBox="1"/>
          <p:nvPr/>
        </p:nvSpPr>
        <p:spPr>
          <a:xfrm rot="1375805">
            <a:off x="3769365" y="3009912"/>
            <a:ext cx="1560684" cy="530417"/>
          </a:xfrm>
          <a:prstGeom prst="rect">
            <a:avLst/>
          </a:prstGeom>
          <a:noFill/>
        </p:spPr>
        <p:txBody>
          <a:bodyPr wrap="square" rtlCol="0" anchor="b" anchorCtr="0">
            <a:prstTxWarp prst="textArchUp">
              <a:avLst>
                <a:gd name="adj" fmla="val 10565097"/>
              </a:avLst>
            </a:prstTxWarp>
            <a:spAutoFit/>
          </a:bodyPr>
          <a:lstStyle/>
          <a:p>
            <a:pPr algn="ctr">
              <a:spcAft>
                <a:spcPts val="600"/>
              </a:spcAft>
            </a:pPr>
            <a:r>
              <a:rPr lang="en-US" sz="1400" dirty="0">
                <a:solidFill>
                  <a:srgbClr val="FFFFFF"/>
                </a:solidFill>
                <a:ea typeface="Meiryo Regular" charset="-128"/>
                <a:cs typeface="Meiryo Regular" charset="-128"/>
              </a:rPr>
              <a:t>Finance</a:t>
            </a:r>
          </a:p>
        </p:txBody>
      </p:sp>
      <p:sp>
        <p:nvSpPr>
          <p:cNvPr id="75" name="TextBox 74">
            <a:extLst>
              <a:ext uri="{FF2B5EF4-FFF2-40B4-BE49-F238E27FC236}">
                <a16:creationId xmlns:a16="http://schemas.microsoft.com/office/drawing/2014/main" id="{A5D45494-6023-4241-B8CA-F1E9F0751AA3}"/>
              </a:ext>
            </a:extLst>
          </p:cNvPr>
          <p:cNvSpPr txBox="1"/>
          <p:nvPr/>
        </p:nvSpPr>
        <p:spPr>
          <a:xfrm rot="4170981">
            <a:off x="4894219" y="4191325"/>
            <a:ext cx="1560684" cy="530417"/>
          </a:xfrm>
          <a:prstGeom prst="rect">
            <a:avLst/>
          </a:prstGeom>
          <a:noFill/>
        </p:spPr>
        <p:txBody>
          <a:bodyPr wrap="square" rtlCol="0" anchor="b" anchorCtr="0">
            <a:prstTxWarp prst="textArchUp">
              <a:avLst>
                <a:gd name="adj" fmla="val 10565097"/>
              </a:avLst>
            </a:prstTxWarp>
            <a:spAutoFit/>
          </a:bodyPr>
          <a:lstStyle/>
          <a:p>
            <a:pPr algn="ctr">
              <a:spcAft>
                <a:spcPts val="600"/>
              </a:spcAft>
            </a:pPr>
            <a:r>
              <a:rPr lang="en-US" sz="1400" dirty="0">
                <a:solidFill>
                  <a:srgbClr val="FFFFFF"/>
                </a:solidFill>
                <a:ea typeface="Meiryo Regular" charset="-128"/>
                <a:cs typeface="Meiryo Regular" charset="-128"/>
              </a:rPr>
              <a:t>Dev / Test</a:t>
            </a:r>
          </a:p>
        </p:txBody>
      </p:sp>
      <p:grpSp>
        <p:nvGrpSpPr>
          <p:cNvPr id="76" name="Group 75">
            <a:extLst>
              <a:ext uri="{FF2B5EF4-FFF2-40B4-BE49-F238E27FC236}">
                <a16:creationId xmlns:a16="http://schemas.microsoft.com/office/drawing/2014/main" id="{939B0127-6CC2-8046-9AF9-43D0162E17E8}"/>
              </a:ext>
            </a:extLst>
          </p:cNvPr>
          <p:cNvGrpSpPr/>
          <p:nvPr/>
        </p:nvGrpSpPr>
        <p:grpSpPr>
          <a:xfrm rot="21200019">
            <a:off x="4328839" y="3236356"/>
            <a:ext cx="206244" cy="229995"/>
            <a:chOff x="4328839" y="3408555"/>
            <a:chExt cx="206244" cy="356995"/>
          </a:xfrm>
        </p:grpSpPr>
        <p:cxnSp>
          <p:nvCxnSpPr>
            <p:cNvPr id="77" name="Straight Arrow Connector 76">
              <a:extLst>
                <a:ext uri="{FF2B5EF4-FFF2-40B4-BE49-F238E27FC236}">
                  <a16:creationId xmlns:a16="http://schemas.microsoft.com/office/drawing/2014/main" id="{71BC590F-AF22-F540-9C86-5117EDDD694F}"/>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19915F6-6A79-7144-982C-C70715DED861}"/>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85C46C2-7098-1C49-BB5F-F0593AC4FBC8}"/>
              </a:ext>
            </a:extLst>
          </p:cNvPr>
          <p:cNvGrpSpPr/>
          <p:nvPr/>
        </p:nvGrpSpPr>
        <p:grpSpPr>
          <a:xfrm rot="399981" flipH="1">
            <a:off x="2887389" y="3255406"/>
            <a:ext cx="206244" cy="229995"/>
            <a:chOff x="4328839" y="3408555"/>
            <a:chExt cx="206244" cy="356995"/>
          </a:xfrm>
        </p:grpSpPr>
        <p:cxnSp>
          <p:nvCxnSpPr>
            <p:cNvPr id="80" name="Straight Arrow Connector 79">
              <a:extLst>
                <a:ext uri="{FF2B5EF4-FFF2-40B4-BE49-F238E27FC236}">
                  <a16:creationId xmlns:a16="http://schemas.microsoft.com/office/drawing/2014/main" id="{828D841F-65B7-B442-97F1-15BF93965522}"/>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EF40149-651C-F846-97CA-D27AEE3AFD2B}"/>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E18901F9-3929-D045-8BE6-4CC62D8413E8}"/>
              </a:ext>
            </a:extLst>
          </p:cNvPr>
          <p:cNvGrpSpPr/>
          <p:nvPr/>
        </p:nvGrpSpPr>
        <p:grpSpPr>
          <a:xfrm rot="19059274" flipH="1">
            <a:off x="1768315" y="4379421"/>
            <a:ext cx="206244" cy="229995"/>
            <a:chOff x="4328839" y="3408555"/>
            <a:chExt cx="206244" cy="356995"/>
          </a:xfrm>
        </p:grpSpPr>
        <p:cxnSp>
          <p:nvCxnSpPr>
            <p:cNvPr id="83" name="Straight Arrow Connector 82">
              <a:extLst>
                <a:ext uri="{FF2B5EF4-FFF2-40B4-BE49-F238E27FC236}">
                  <a16:creationId xmlns:a16="http://schemas.microsoft.com/office/drawing/2014/main" id="{FFA9A537-02E1-6048-8B14-05FE031DE910}"/>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4B51F76-3E40-5C45-92AE-6323A41D737E}"/>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94A1C81F-118A-E543-A3D6-D05C653EEBAC}"/>
              </a:ext>
            </a:extLst>
          </p:cNvPr>
          <p:cNvGrpSpPr/>
          <p:nvPr/>
        </p:nvGrpSpPr>
        <p:grpSpPr>
          <a:xfrm rot="2540726">
            <a:off x="5502115" y="4379421"/>
            <a:ext cx="206244" cy="229995"/>
            <a:chOff x="4328839" y="3408555"/>
            <a:chExt cx="206244" cy="356995"/>
          </a:xfrm>
        </p:grpSpPr>
        <p:cxnSp>
          <p:nvCxnSpPr>
            <p:cNvPr id="86" name="Straight Arrow Connector 85">
              <a:extLst>
                <a:ext uri="{FF2B5EF4-FFF2-40B4-BE49-F238E27FC236}">
                  <a16:creationId xmlns:a16="http://schemas.microsoft.com/office/drawing/2014/main" id="{31575215-5016-6B4F-AB68-5196648ACD4B}"/>
                </a:ext>
              </a:extLst>
            </p:cNvPr>
            <p:cNvCxnSpPr>
              <a:cxnSpLocks/>
            </p:cNvCxnSpPr>
            <p:nvPr/>
          </p:nvCxnSpPr>
          <p:spPr>
            <a:xfrm flipH="1">
              <a:off x="4425950" y="3447319"/>
              <a:ext cx="109133" cy="318231"/>
            </a:xfrm>
            <a:prstGeom prst="straightConnector1">
              <a:avLst/>
            </a:prstGeom>
            <a:ln w="9525">
              <a:solidFill>
                <a:schemeClr val="tx1">
                  <a:lumMod val="25000"/>
                  <a:lumOff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124E971-1726-AD4C-8FA0-C2F1BB3523BF}"/>
                </a:ext>
              </a:extLst>
            </p:cNvPr>
            <p:cNvCxnSpPr>
              <a:cxnSpLocks/>
            </p:cNvCxnSpPr>
            <p:nvPr/>
          </p:nvCxnSpPr>
          <p:spPr>
            <a:xfrm flipH="1">
              <a:off x="4328839" y="3408555"/>
              <a:ext cx="116468" cy="318231"/>
            </a:xfrm>
            <a:prstGeom prst="straightConnector1">
              <a:avLst/>
            </a:prstGeom>
            <a:ln w="9525">
              <a:solidFill>
                <a:schemeClr val="tx1">
                  <a:lumMod val="25000"/>
                  <a:lumOff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F37CA6F2-6589-3240-85A9-A2FCFA01B219}"/>
              </a:ext>
            </a:extLst>
          </p:cNvPr>
          <p:cNvSpPr/>
          <p:nvPr/>
        </p:nvSpPr>
        <p:spPr>
          <a:xfrm>
            <a:off x="7288242" y="1969368"/>
            <a:ext cx="4263291" cy="400110"/>
          </a:xfrm>
          <a:prstGeom prst="rect">
            <a:avLst/>
          </a:prstGeom>
        </p:spPr>
        <p:txBody>
          <a:bodyPr wrap="square">
            <a:spAutoFit/>
          </a:bodyPr>
          <a:lstStyle/>
          <a:p>
            <a:pPr lvl="0"/>
            <a:r>
              <a:rPr lang="en-US" sz="2000" b="1" dirty="0"/>
              <a:t>Centralized management</a:t>
            </a:r>
            <a:endParaRPr lang="en-US" sz="1600" dirty="0">
              <a:solidFill>
                <a:schemeClr val="tx1">
                  <a:lumMod val="75000"/>
                  <a:lumOff val="25000"/>
                </a:schemeClr>
              </a:solidFill>
            </a:endParaRPr>
          </a:p>
        </p:txBody>
      </p:sp>
      <p:sp>
        <p:nvSpPr>
          <p:cNvPr id="89" name="Rectangle 88">
            <a:extLst>
              <a:ext uri="{FF2B5EF4-FFF2-40B4-BE49-F238E27FC236}">
                <a16:creationId xmlns:a16="http://schemas.microsoft.com/office/drawing/2014/main" id="{9C45542F-E9E8-4F4E-A630-D58FAAF56541}"/>
              </a:ext>
            </a:extLst>
          </p:cNvPr>
          <p:cNvSpPr/>
          <p:nvPr/>
        </p:nvSpPr>
        <p:spPr>
          <a:xfrm>
            <a:off x="7288242" y="2601105"/>
            <a:ext cx="4263291" cy="707886"/>
          </a:xfrm>
          <a:prstGeom prst="rect">
            <a:avLst/>
          </a:prstGeom>
        </p:spPr>
        <p:txBody>
          <a:bodyPr wrap="square">
            <a:spAutoFit/>
          </a:bodyPr>
          <a:lstStyle/>
          <a:p>
            <a:pPr lvl="0"/>
            <a:r>
              <a:rPr lang="en-US" sz="2000" b="1" dirty="0"/>
              <a:t>Separate metadata from storage and compute</a:t>
            </a:r>
            <a:endParaRPr lang="en-US" sz="1600" dirty="0">
              <a:solidFill>
                <a:schemeClr val="tx1">
                  <a:lumMod val="75000"/>
                  <a:lumOff val="25000"/>
                </a:schemeClr>
              </a:solidFill>
            </a:endParaRPr>
          </a:p>
        </p:txBody>
      </p:sp>
      <p:sp>
        <p:nvSpPr>
          <p:cNvPr id="90" name="Rectangle 89">
            <a:extLst>
              <a:ext uri="{FF2B5EF4-FFF2-40B4-BE49-F238E27FC236}">
                <a16:creationId xmlns:a16="http://schemas.microsoft.com/office/drawing/2014/main" id="{A2E62054-A84B-D64C-A810-55DFDC741667}"/>
              </a:ext>
            </a:extLst>
          </p:cNvPr>
          <p:cNvSpPr/>
          <p:nvPr/>
        </p:nvSpPr>
        <p:spPr>
          <a:xfrm>
            <a:off x="7288242" y="4567482"/>
            <a:ext cx="4568478" cy="276999"/>
          </a:xfrm>
          <a:prstGeom prst="rect">
            <a:avLst/>
          </a:prstGeom>
        </p:spPr>
        <p:txBody>
          <a:bodyPr wrap="square">
            <a:spAutoFit/>
          </a:bodyPr>
          <a:lstStyle/>
          <a:p>
            <a:pPr lvl="0"/>
            <a:r>
              <a:rPr lang="en-US" sz="1200" dirty="0">
                <a:solidFill>
                  <a:schemeClr val="tx1">
                    <a:lumMod val="75000"/>
                    <a:lumOff val="25000"/>
                  </a:schemeClr>
                </a:solidFill>
              </a:rPr>
              <a:t>As soon as data commits, each cluster sees the newest version</a:t>
            </a:r>
          </a:p>
        </p:txBody>
      </p:sp>
      <p:sp>
        <p:nvSpPr>
          <p:cNvPr id="91" name="Rectangle 90">
            <a:extLst>
              <a:ext uri="{FF2B5EF4-FFF2-40B4-BE49-F238E27FC236}">
                <a16:creationId xmlns:a16="http://schemas.microsoft.com/office/drawing/2014/main" id="{EE99F2D6-FBCC-0F48-BD13-B92B77AC581F}"/>
              </a:ext>
            </a:extLst>
          </p:cNvPr>
          <p:cNvSpPr/>
          <p:nvPr/>
        </p:nvSpPr>
        <p:spPr>
          <a:xfrm>
            <a:off x="7288242" y="3540618"/>
            <a:ext cx="4263291" cy="707886"/>
          </a:xfrm>
          <a:prstGeom prst="rect">
            <a:avLst/>
          </a:prstGeom>
        </p:spPr>
        <p:txBody>
          <a:bodyPr wrap="square">
            <a:spAutoFit/>
          </a:bodyPr>
          <a:lstStyle/>
          <a:p>
            <a:pPr lvl="0"/>
            <a:r>
              <a:rPr lang="en-US" sz="2000" b="1" dirty="0"/>
              <a:t>Full transactional consistency across entire system (ACID)</a:t>
            </a:r>
            <a:endParaRPr lang="en-US" sz="1600" dirty="0">
              <a:solidFill>
                <a:schemeClr val="tx1">
                  <a:lumMod val="75000"/>
                  <a:lumOff val="25000"/>
                </a:schemeClr>
              </a:solidFill>
            </a:endParaRPr>
          </a:p>
        </p:txBody>
      </p:sp>
      <p:grpSp>
        <p:nvGrpSpPr>
          <p:cNvPr id="142" name="Group 141">
            <a:extLst>
              <a:ext uri="{FF2B5EF4-FFF2-40B4-BE49-F238E27FC236}">
                <a16:creationId xmlns:a16="http://schemas.microsoft.com/office/drawing/2014/main" id="{34899705-769B-E14E-BE82-1B31B2163D20}"/>
              </a:ext>
            </a:extLst>
          </p:cNvPr>
          <p:cNvGrpSpPr/>
          <p:nvPr/>
        </p:nvGrpSpPr>
        <p:grpSpPr>
          <a:xfrm>
            <a:off x="1243466" y="1769502"/>
            <a:ext cx="4990726" cy="548270"/>
            <a:chOff x="1274120" y="1769502"/>
            <a:chExt cx="4990726" cy="548270"/>
          </a:xfrm>
        </p:grpSpPr>
        <p:sp>
          <p:nvSpPr>
            <p:cNvPr id="97" name="Freeform 45">
              <a:extLst>
                <a:ext uri="{FF2B5EF4-FFF2-40B4-BE49-F238E27FC236}">
                  <a16:creationId xmlns:a16="http://schemas.microsoft.com/office/drawing/2014/main" id="{08DDCFF7-315A-E245-81B6-2062DDC22C91}"/>
                </a:ext>
              </a:extLst>
            </p:cNvPr>
            <p:cNvSpPr>
              <a:spLocks noEditPoints="1"/>
            </p:cNvSpPr>
            <p:nvPr/>
          </p:nvSpPr>
          <p:spPr bwMode="auto">
            <a:xfrm>
              <a:off x="2359047" y="1777903"/>
              <a:ext cx="264153" cy="307274"/>
            </a:xfrm>
            <a:custGeom>
              <a:avLst/>
              <a:gdLst>
                <a:gd name="T0" fmla="*/ 728 w 991"/>
                <a:gd name="T1" fmla="*/ 626 h 1152"/>
                <a:gd name="T2" fmla="*/ 263 w 991"/>
                <a:gd name="T3" fmla="*/ 626 h 1152"/>
                <a:gd name="T4" fmla="*/ 0 w 991"/>
                <a:gd name="T5" fmla="*/ 888 h 1152"/>
                <a:gd name="T6" fmla="*/ 263 w 991"/>
                <a:gd name="T7" fmla="*/ 1152 h 1152"/>
                <a:gd name="T8" fmla="*/ 728 w 991"/>
                <a:gd name="T9" fmla="*/ 1152 h 1152"/>
                <a:gd name="T10" fmla="*/ 991 w 991"/>
                <a:gd name="T11" fmla="*/ 888 h 1152"/>
                <a:gd name="T12" fmla="*/ 728 w 991"/>
                <a:gd name="T13" fmla="*/ 626 h 1152"/>
                <a:gd name="T14" fmla="*/ 728 w 991"/>
                <a:gd name="T15" fmla="*/ 0 h 1152"/>
                <a:gd name="T16" fmla="*/ 263 w 991"/>
                <a:gd name="T17" fmla="*/ 0 h 1152"/>
                <a:gd name="T18" fmla="*/ 0 w 991"/>
                <a:gd name="T19" fmla="*/ 262 h 1152"/>
                <a:gd name="T20" fmla="*/ 263 w 991"/>
                <a:gd name="T21" fmla="*/ 524 h 1152"/>
                <a:gd name="T22" fmla="*/ 728 w 991"/>
                <a:gd name="T23" fmla="*/ 524 h 1152"/>
                <a:gd name="T24" fmla="*/ 991 w 991"/>
                <a:gd name="T25" fmla="*/ 262 h 1152"/>
                <a:gd name="T26" fmla="*/ 728 w 991"/>
                <a:gd name="T2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1" h="1152">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46">
              <a:extLst>
                <a:ext uri="{FF2B5EF4-FFF2-40B4-BE49-F238E27FC236}">
                  <a16:creationId xmlns:a16="http://schemas.microsoft.com/office/drawing/2014/main" id="{B2360E2E-73E0-644D-BD02-855C5337C3DE}"/>
                </a:ext>
              </a:extLst>
            </p:cNvPr>
            <p:cNvSpPr>
              <a:spLocks noEditPoints="1"/>
            </p:cNvSpPr>
            <p:nvPr/>
          </p:nvSpPr>
          <p:spPr bwMode="auto">
            <a:xfrm>
              <a:off x="2389654" y="1809414"/>
              <a:ext cx="199773" cy="243648"/>
            </a:xfrm>
            <a:custGeom>
              <a:avLst/>
              <a:gdLst>
                <a:gd name="T0" fmla="*/ 604 w 749"/>
                <a:gd name="T1" fmla="*/ 914 h 914"/>
                <a:gd name="T2" fmla="*/ 462 w 749"/>
                <a:gd name="T3" fmla="*/ 770 h 914"/>
                <a:gd name="T4" fmla="*/ 604 w 749"/>
                <a:gd name="T5" fmla="*/ 628 h 914"/>
                <a:gd name="T6" fmla="*/ 749 w 749"/>
                <a:gd name="T7" fmla="*/ 770 h 914"/>
                <a:gd name="T8" fmla="*/ 604 w 749"/>
                <a:gd name="T9" fmla="*/ 914 h 914"/>
                <a:gd name="T10" fmla="*/ 145 w 749"/>
                <a:gd name="T11" fmla="*/ 285 h 914"/>
                <a:gd name="T12" fmla="*/ 0 w 749"/>
                <a:gd name="T13" fmla="*/ 144 h 914"/>
                <a:gd name="T14" fmla="*/ 145 w 749"/>
                <a:gd name="T15" fmla="*/ 0 h 914"/>
                <a:gd name="T16" fmla="*/ 287 w 749"/>
                <a:gd name="T17" fmla="*/ 144 h 914"/>
                <a:gd name="T18" fmla="*/ 145 w 749"/>
                <a:gd name="T19" fmla="*/ 28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914">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Oval 541">
              <a:extLst>
                <a:ext uri="{FF2B5EF4-FFF2-40B4-BE49-F238E27FC236}">
                  <a16:creationId xmlns:a16="http://schemas.microsoft.com/office/drawing/2014/main" id="{E2CFF75C-AAF1-6C45-916E-55FAEED4B7EF}"/>
                </a:ext>
              </a:extLst>
            </p:cNvPr>
            <p:cNvSpPr>
              <a:spLocks noChangeArrowheads="1"/>
            </p:cNvSpPr>
            <p:nvPr/>
          </p:nvSpPr>
          <p:spPr bwMode="auto">
            <a:xfrm>
              <a:off x="4824250" y="1772154"/>
              <a:ext cx="262630" cy="111332"/>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542">
              <a:extLst>
                <a:ext uri="{FF2B5EF4-FFF2-40B4-BE49-F238E27FC236}">
                  <a16:creationId xmlns:a16="http://schemas.microsoft.com/office/drawing/2014/main" id="{980D7966-8D91-0E42-9DE3-7F3DEC3BE328}"/>
                </a:ext>
              </a:extLst>
            </p:cNvPr>
            <p:cNvSpPr>
              <a:spLocks/>
            </p:cNvSpPr>
            <p:nvPr/>
          </p:nvSpPr>
          <p:spPr bwMode="auto">
            <a:xfrm>
              <a:off x="4824250" y="1883487"/>
              <a:ext cx="152249" cy="55190"/>
            </a:xfrm>
            <a:custGeom>
              <a:avLst/>
              <a:gdLst>
                <a:gd name="T0" fmla="*/ 44 w 44"/>
                <a:gd name="T1" fmla="*/ 16 h 16"/>
                <a:gd name="T2" fmla="*/ 38 w 44"/>
                <a:gd name="T3" fmla="*/ 16 h 16"/>
                <a:gd name="T4" fmla="*/ 0 w 44"/>
                <a:gd name="T5" fmla="*/ 0 h 16"/>
              </a:gdLst>
              <a:ahLst/>
              <a:cxnLst>
                <a:cxn ang="0">
                  <a:pos x="T0" y="T1"/>
                </a:cxn>
                <a:cxn ang="0">
                  <a:pos x="T2" y="T3"/>
                </a:cxn>
                <a:cxn ang="0">
                  <a:pos x="T4" y="T5"/>
                </a:cxn>
              </a:cxnLst>
              <a:rect l="0" t="0" r="r" b="b"/>
              <a:pathLst>
                <a:path w="44" h="16">
                  <a:moveTo>
                    <a:pt x="44" y="16"/>
                  </a:moveTo>
                  <a:cubicBezTo>
                    <a:pt x="42" y="16"/>
                    <a:pt x="40" y="16"/>
                    <a:pt x="38" y="16"/>
                  </a:cubicBez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543">
              <a:extLst>
                <a:ext uri="{FF2B5EF4-FFF2-40B4-BE49-F238E27FC236}">
                  <a16:creationId xmlns:a16="http://schemas.microsoft.com/office/drawing/2014/main" id="{39AF7613-F23A-1D41-978A-7B6AA5B5A98B}"/>
                </a:ext>
              </a:extLst>
            </p:cNvPr>
            <p:cNvSpPr>
              <a:spLocks/>
            </p:cNvSpPr>
            <p:nvPr/>
          </p:nvSpPr>
          <p:spPr bwMode="auto">
            <a:xfrm>
              <a:off x="4824250" y="1945337"/>
              <a:ext cx="131315" cy="55190"/>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544">
              <a:extLst>
                <a:ext uri="{FF2B5EF4-FFF2-40B4-BE49-F238E27FC236}">
                  <a16:creationId xmlns:a16="http://schemas.microsoft.com/office/drawing/2014/main" id="{C8C8DDA9-3A36-D24A-9789-2BF1062256C9}"/>
                </a:ext>
              </a:extLst>
            </p:cNvPr>
            <p:cNvSpPr>
              <a:spLocks/>
            </p:cNvSpPr>
            <p:nvPr/>
          </p:nvSpPr>
          <p:spPr bwMode="auto">
            <a:xfrm>
              <a:off x="4824250" y="1827344"/>
              <a:ext cx="131315" cy="235986"/>
            </a:xfrm>
            <a:custGeom>
              <a:avLst/>
              <a:gdLst>
                <a:gd name="T0" fmla="*/ 38 w 38"/>
                <a:gd name="T1" fmla="*/ 68 h 68"/>
                <a:gd name="T2" fmla="*/ 0 w 38"/>
                <a:gd name="T3" fmla="*/ 52 h 68"/>
                <a:gd name="T4" fmla="*/ 0 w 38"/>
                <a:gd name="T5" fmla="*/ 0 h 68"/>
              </a:gdLst>
              <a:ahLst/>
              <a:cxnLst>
                <a:cxn ang="0">
                  <a:pos x="T0" y="T1"/>
                </a:cxn>
                <a:cxn ang="0">
                  <a:pos x="T2" y="T3"/>
                </a:cxn>
                <a:cxn ang="0">
                  <a:pos x="T4" y="T5"/>
                </a:cxn>
              </a:cxnLst>
              <a:rect l="0" t="0" r="r" b="b"/>
              <a:pathLst>
                <a:path w="38" h="68">
                  <a:moveTo>
                    <a:pt x="38" y="68"/>
                  </a:moveTo>
                  <a:cubicBezTo>
                    <a:pt x="17" y="68"/>
                    <a:pt x="0" y="61"/>
                    <a:pt x="0" y="52"/>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545">
              <a:extLst>
                <a:ext uri="{FF2B5EF4-FFF2-40B4-BE49-F238E27FC236}">
                  <a16:creationId xmlns:a16="http://schemas.microsoft.com/office/drawing/2014/main" id="{4003AA74-CAFD-3F4A-AA71-26B067B5FF6C}"/>
                </a:ext>
              </a:extLst>
            </p:cNvPr>
            <p:cNvSpPr>
              <a:spLocks noChangeShapeType="1"/>
            </p:cNvSpPr>
            <p:nvPr/>
          </p:nvSpPr>
          <p:spPr bwMode="auto">
            <a:xfrm>
              <a:off x="5086880" y="1827344"/>
              <a:ext cx="0" cy="77076"/>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546">
              <a:extLst>
                <a:ext uri="{FF2B5EF4-FFF2-40B4-BE49-F238E27FC236}">
                  <a16:creationId xmlns:a16="http://schemas.microsoft.com/office/drawing/2014/main" id="{FDFA490A-767B-0F44-A74D-337AC6BFC96F}"/>
                </a:ext>
              </a:extLst>
            </p:cNvPr>
            <p:cNvSpPr>
              <a:spLocks/>
            </p:cNvSpPr>
            <p:nvPr/>
          </p:nvSpPr>
          <p:spPr bwMode="auto">
            <a:xfrm>
              <a:off x="5101154" y="1972933"/>
              <a:ext cx="34256" cy="35207"/>
            </a:xfrm>
            <a:custGeom>
              <a:avLst/>
              <a:gdLst>
                <a:gd name="T0" fmla="*/ 36 w 36"/>
                <a:gd name="T1" fmla="*/ 0 h 37"/>
                <a:gd name="T2" fmla="*/ 36 w 36"/>
                <a:gd name="T3" fmla="*/ 37 h 37"/>
                <a:gd name="T4" fmla="*/ 0 w 36"/>
                <a:gd name="T5" fmla="*/ 37 h 37"/>
              </a:gdLst>
              <a:ahLst/>
              <a:cxnLst>
                <a:cxn ang="0">
                  <a:pos x="T0" y="T1"/>
                </a:cxn>
                <a:cxn ang="0">
                  <a:pos x="T2" y="T3"/>
                </a:cxn>
                <a:cxn ang="0">
                  <a:pos x="T4" y="T5"/>
                </a:cxn>
              </a:cxnLst>
              <a:rect l="0" t="0" r="r" b="b"/>
              <a:pathLst>
                <a:path w="36" h="37">
                  <a:moveTo>
                    <a:pt x="36" y="0"/>
                  </a:moveTo>
                  <a:lnTo>
                    <a:pt x="36" y="37"/>
                  </a:lnTo>
                  <a:lnTo>
                    <a:pt x="0" y="3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547">
              <a:extLst>
                <a:ext uri="{FF2B5EF4-FFF2-40B4-BE49-F238E27FC236}">
                  <a16:creationId xmlns:a16="http://schemas.microsoft.com/office/drawing/2014/main" id="{B7B15CA4-6DBE-6648-BAC8-A8795A4DF97D}"/>
                </a:ext>
              </a:extLst>
            </p:cNvPr>
            <p:cNvSpPr>
              <a:spLocks/>
            </p:cNvSpPr>
            <p:nvPr/>
          </p:nvSpPr>
          <p:spPr bwMode="auto">
            <a:xfrm>
              <a:off x="5014562" y="1966272"/>
              <a:ext cx="120848" cy="41869"/>
            </a:xfrm>
            <a:custGeom>
              <a:avLst/>
              <a:gdLst>
                <a:gd name="T0" fmla="*/ 0 w 35"/>
                <a:gd name="T1" fmla="*/ 12 h 12"/>
                <a:gd name="T2" fmla="*/ 17 w 35"/>
                <a:gd name="T3" fmla="*/ 0 h 12"/>
                <a:gd name="T4" fmla="*/ 35 w 35"/>
                <a:gd name="T5" fmla="*/ 12 h 12"/>
              </a:gdLst>
              <a:ahLst/>
              <a:cxnLst>
                <a:cxn ang="0">
                  <a:pos x="T0" y="T1"/>
                </a:cxn>
                <a:cxn ang="0">
                  <a:pos x="T2" y="T3"/>
                </a:cxn>
                <a:cxn ang="0">
                  <a:pos x="T4" y="T5"/>
                </a:cxn>
              </a:cxnLst>
              <a:rect l="0" t="0" r="r" b="b"/>
              <a:pathLst>
                <a:path w="35" h="12">
                  <a:moveTo>
                    <a:pt x="0" y="12"/>
                  </a:moveTo>
                  <a:cubicBezTo>
                    <a:pt x="2" y="5"/>
                    <a:pt x="9" y="0"/>
                    <a:pt x="17" y="0"/>
                  </a:cubicBezTo>
                  <a:cubicBezTo>
                    <a:pt x="25" y="0"/>
                    <a:pt x="32" y="5"/>
                    <a:pt x="35" y="1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548">
              <a:extLst>
                <a:ext uri="{FF2B5EF4-FFF2-40B4-BE49-F238E27FC236}">
                  <a16:creationId xmlns:a16="http://schemas.microsoft.com/office/drawing/2014/main" id="{78ADB3D7-9C4D-6243-8266-67298700DED5}"/>
                </a:ext>
              </a:extLst>
            </p:cNvPr>
            <p:cNvSpPr>
              <a:spLocks/>
            </p:cNvSpPr>
            <p:nvPr/>
          </p:nvSpPr>
          <p:spPr bwMode="auto">
            <a:xfrm>
              <a:off x="5018368" y="2049057"/>
              <a:ext cx="34256" cy="35207"/>
            </a:xfrm>
            <a:custGeom>
              <a:avLst/>
              <a:gdLst>
                <a:gd name="T0" fmla="*/ 0 w 36"/>
                <a:gd name="T1" fmla="*/ 37 h 37"/>
                <a:gd name="T2" fmla="*/ 0 w 36"/>
                <a:gd name="T3" fmla="*/ 0 h 37"/>
                <a:gd name="T4" fmla="*/ 36 w 36"/>
                <a:gd name="T5" fmla="*/ 0 h 37"/>
              </a:gdLst>
              <a:ahLst/>
              <a:cxnLst>
                <a:cxn ang="0">
                  <a:pos x="T0" y="T1"/>
                </a:cxn>
                <a:cxn ang="0">
                  <a:pos x="T2" y="T3"/>
                </a:cxn>
                <a:cxn ang="0">
                  <a:pos x="T4" y="T5"/>
                </a:cxn>
              </a:cxnLst>
              <a:rect l="0" t="0" r="r" b="b"/>
              <a:pathLst>
                <a:path w="36" h="37">
                  <a:moveTo>
                    <a:pt x="0" y="37"/>
                  </a:moveTo>
                  <a:lnTo>
                    <a:pt x="0" y="0"/>
                  </a:lnTo>
                  <a:lnTo>
                    <a:pt x="36" y="0"/>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549">
              <a:extLst>
                <a:ext uri="{FF2B5EF4-FFF2-40B4-BE49-F238E27FC236}">
                  <a16:creationId xmlns:a16="http://schemas.microsoft.com/office/drawing/2014/main" id="{5C627036-1BC6-A644-A3CF-CC4822A51C92}"/>
                </a:ext>
              </a:extLst>
            </p:cNvPr>
            <p:cNvSpPr>
              <a:spLocks/>
            </p:cNvSpPr>
            <p:nvPr/>
          </p:nvSpPr>
          <p:spPr bwMode="auto">
            <a:xfrm>
              <a:off x="5018368" y="2049057"/>
              <a:ext cx="120848" cy="41869"/>
            </a:xfrm>
            <a:custGeom>
              <a:avLst/>
              <a:gdLst>
                <a:gd name="T0" fmla="*/ 35 w 35"/>
                <a:gd name="T1" fmla="*/ 0 h 12"/>
                <a:gd name="T2" fmla="*/ 18 w 35"/>
                <a:gd name="T3" fmla="*/ 12 h 12"/>
                <a:gd name="T4" fmla="*/ 0 w 35"/>
                <a:gd name="T5" fmla="*/ 0 h 12"/>
              </a:gdLst>
              <a:ahLst/>
              <a:cxnLst>
                <a:cxn ang="0">
                  <a:pos x="T0" y="T1"/>
                </a:cxn>
                <a:cxn ang="0">
                  <a:pos x="T2" y="T3"/>
                </a:cxn>
                <a:cxn ang="0">
                  <a:pos x="T4" y="T5"/>
                </a:cxn>
              </a:cxnLst>
              <a:rect l="0" t="0" r="r" b="b"/>
              <a:pathLst>
                <a:path w="35" h="12">
                  <a:moveTo>
                    <a:pt x="35" y="0"/>
                  </a:moveTo>
                  <a:cubicBezTo>
                    <a:pt x="32" y="7"/>
                    <a:pt x="26" y="12"/>
                    <a:pt x="18" y="12"/>
                  </a:cubicBezTo>
                  <a:cubicBezTo>
                    <a:pt x="10" y="12"/>
                    <a:pt x="3" y="7"/>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0" name="Group 109">
              <a:extLst>
                <a:ext uri="{FF2B5EF4-FFF2-40B4-BE49-F238E27FC236}">
                  <a16:creationId xmlns:a16="http://schemas.microsoft.com/office/drawing/2014/main" id="{5FE859F9-2245-8F48-BA14-949FC765A62D}"/>
                </a:ext>
              </a:extLst>
            </p:cNvPr>
            <p:cNvGrpSpPr/>
            <p:nvPr/>
          </p:nvGrpSpPr>
          <p:grpSpPr>
            <a:xfrm>
              <a:off x="5683639" y="1800174"/>
              <a:ext cx="337116" cy="262732"/>
              <a:chOff x="9652796" y="3352801"/>
              <a:chExt cx="530626" cy="463549"/>
            </a:xfrm>
          </p:grpSpPr>
          <p:sp>
            <p:nvSpPr>
              <p:cNvPr id="115" name="Freeform 92">
                <a:extLst>
                  <a:ext uri="{FF2B5EF4-FFF2-40B4-BE49-F238E27FC236}">
                    <a16:creationId xmlns:a16="http://schemas.microsoft.com/office/drawing/2014/main" id="{A4B4E5B7-2EAF-294D-8475-75E9AED4FFC5}"/>
                  </a:ext>
                </a:extLst>
              </p:cNvPr>
              <p:cNvSpPr>
                <a:spLocks/>
              </p:cNvSpPr>
              <p:nvPr/>
            </p:nvSpPr>
            <p:spPr bwMode="auto">
              <a:xfrm>
                <a:off x="9652796"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92">
                <a:extLst>
                  <a:ext uri="{FF2B5EF4-FFF2-40B4-BE49-F238E27FC236}">
                    <a16:creationId xmlns:a16="http://schemas.microsoft.com/office/drawing/2014/main" id="{FDA5AA41-EBD6-884F-8DEA-CC5BD6207DC2}"/>
                  </a:ext>
                </a:extLst>
              </p:cNvPr>
              <p:cNvSpPr>
                <a:spLocks/>
              </p:cNvSpPr>
              <p:nvPr/>
            </p:nvSpPr>
            <p:spPr bwMode="auto">
              <a:xfrm flipH="1">
                <a:off x="10093328"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6345C8B5-F78D-4E43-9FC6-30C43296E083}"/>
                </a:ext>
              </a:extLst>
            </p:cNvPr>
            <p:cNvGrpSpPr/>
            <p:nvPr/>
          </p:nvGrpSpPr>
          <p:grpSpPr>
            <a:xfrm>
              <a:off x="5758272" y="1912125"/>
              <a:ext cx="189106" cy="37821"/>
              <a:chOff x="9822656" y="3562350"/>
              <a:chExt cx="297656" cy="59531"/>
            </a:xfrm>
          </p:grpSpPr>
          <p:sp>
            <p:nvSpPr>
              <p:cNvPr id="112" name="Oval 111">
                <a:extLst>
                  <a:ext uri="{FF2B5EF4-FFF2-40B4-BE49-F238E27FC236}">
                    <a16:creationId xmlns:a16="http://schemas.microsoft.com/office/drawing/2014/main" id="{F0903BEB-C540-3041-A637-E086175D12F7}"/>
                  </a:ext>
                </a:extLst>
              </p:cNvPr>
              <p:cNvSpPr/>
              <p:nvPr/>
            </p:nvSpPr>
            <p:spPr>
              <a:xfrm>
                <a:off x="9822656"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6A58087-6D25-BE48-BE7C-42A104494D8D}"/>
                  </a:ext>
                </a:extLst>
              </p:cNvPr>
              <p:cNvSpPr/>
              <p:nvPr/>
            </p:nvSpPr>
            <p:spPr>
              <a:xfrm>
                <a:off x="9941718"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E653558-52F8-AB40-9DF3-1BDA88F59C57}"/>
                  </a:ext>
                </a:extLst>
              </p:cNvPr>
              <p:cNvSpPr/>
              <p:nvPr/>
            </p:nvSpPr>
            <p:spPr>
              <a:xfrm>
                <a:off x="10060781"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Freeform 110">
              <a:extLst>
                <a:ext uri="{FF2B5EF4-FFF2-40B4-BE49-F238E27FC236}">
                  <a16:creationId xmlns:a16="http://schemas.microsoft.com/office/drawing/2014/main" id="{6B0857ED-F33B-D74A-A96C-42B58031760C}"/>
                </a:ext>
              </a:extLst>
            </p:cNvPr>
            <p:cNvSpPr>
              <a:spLocks/>
            </p:cNvSpPr>
            <p:nvPr/>
          </p:nvSpPr>
          <p:spPr bwMode="auto">
            <a:xfrm>
              <a:off x="3167622" y="1902927"/>
              <a:ext cx="253998" cy="190652"/>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1">
              <a:extLst>
                <a:ext uri="{FF2B5EF4-FFF2-40B4-BE49-F238E27FC236}">
                  <a16:creationId xmlns:a16="http://schemas.microsoft.com/office/drawing/2014/main" id="{5BD2EC81-F860-B949-AE49-72D0D7FC653D}"/>
                </a:ext>
              </a:extLst>
            </p:cNvPr>
            <p:cNvSpPr>
              <a:spLocks/>
            </p:cNvSpPr>
            <p:nvPr/>
          </p:nvSpPr>
          <p:spPr bwMode="auto">
            <a:xfrm>
              <a:off x="3203121" y="1769502"/>
              <a:ext cx="183613" cy="13465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2">
              <a:extLst>
                <a:ext uri="{FF2B5EF4-FFF2-40B4-BE49-F238E27FC236}">
                  <a16:creationId xmlns:a16="http://schemas.microsoft.com/office/drawing/2014/main" id="{F2025BBA-BE53-644F-84F8-CE7CC8D18CE3}"/>
                </a:ext>
              </a:extLst>
            </p:cNvPr>
            <p:cNvSpPr>
              <a:spLocks/>
            </p:cNvSpPr>
            <p:nvPr/>
          </p:nvSpPr>
          <p:spPr bwMode="auto">
            <a:xfrm>
              <a:off x="3278402" y="1964744"/>
              <a:ext cx="32438" cy="6518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2" name="Group 121">
              <a:extLst>
                <a:ext uri="{FF2B5EF4-FFF2-40B4-BE49-F238E27FC236}">
                  <a16:creationId xmlns:a16="http://schemas.microsoft.com/office/drawing/2014/main" id="{A9B15BCC-5045-E048-8A5A-AD57590A15A1}"/>
                </a:ext>
              </a:extLst>
            </p:cNvPr>
            <p:cNvGrpSpPr/>
            <p:nvPr/>
          </p:nvGrpSpPr>
          <p:grpSpPr>
            <a:xfrm>
              <a:off x="1611382" y="1876495"/>
              <a:ext cx="139261" cy="141990"/>
              <a:chOff x="1609970" y="2323020"/>
              <a:chExt cx="454890" cy="463804"/>
            </a:xfrm>
          </p:grpSpPr>
          <p:sp>
            <p:nvSpPr>
              <p:cNvPr id="127" name="Freeform 10">
                <a:extLst>
                  <a:ext uri="{FF2B5EF4-FFF2-40B4-BE49-F238E27FC236}">
                    <a16:creationId xmlns:a16="http://schemas.microsoft.com/office/drawing/2014/main" id="{ABF420E0-F8C4-5945-AD4B-C0539EFBF6F9}"/>
                  </a:ext>
                </a:extLst>
              </p:cNvPr>
              <p:cNvSpPr>
                <a:spLocks noChangeArrowheads="1"/>
              </p:cNvSpPr>
              <p:nvPr/>
            </p:nvSpPr>
            <p:spPr bwMode="auto">
              <a:xfrm flipH="1">
                <a:off x="1609970" y="2323020"/>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8" name="Freeform 12">
                <a:extLst>
                  <a:ext uri="{FF2B5EF4-FFF2-40B4-BE49-F238E27FC236}">
                    <a16:creationId xmlns:a16="http://schemas.microsoft.com/office/drawing/2014/main" id="{BD4F963E-368D-7547-BC38-CBB174449D4B}"/>
                  </a:ext>
                </a:extLst>
              </p:cNvPr>
              <p:cNvSpPr>
                <a:spLocks noChangeArrowheads="1"/>
              </p:cNvSpPr>
              <p:nvPr/>
            </p:nvSpPr>
            <p:spPr bwMode="auto">
              <a:xfrm flipH="1">
                <a:off x="1750450" y="2465731"/>
                <a:ext cx="173926" cy="173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23" name="Group 115">
              <a:extLst>
                <a:ext uri="{FF2B5EF4-FFF2-40B4-BE49-F238E27FC236}">
                  <a16:creationId xmlns:a16="http://schemas.microsoft.com/office/drawing/2014/main" id="{3E2CB4AA-4F23-734E-8574-0ED7C96A32CA}"/>
                </a:ext>
              </a:extLst>
            </p:cNvPr>
            <p:cNvGrpSpPr>
              <a:grpSpLocks noChangeAspect="1"/>
            </p:cNvGrpSpPr>
            <p:nvPr/>
          </p:nvGrpSpPr>
          <p:grpSpPr bwMode="auto">
            <a:xfrm>
              <a:off x="1544609" y="1780728"/>
              <a:ext cx="270016" cy="301625"/>
              <a:chOff x="4166" y="1110"/>
              <a:chExt cx="1922" cy="2147"/>
            </a:xfrm>
          </p:grpSpPr>
          <p:sp>
            <p:nvSpPr>
              <p:cNvPr id="124" name="Freeform 116">
                <a:extLst>
                  <a:ext uri="{FF2B5EF4-FFF2-40B4-BE49-F238E27FC236}">
                    <a16:creationId xmlns:a16="http://schemas.microsoft.com/office/drawing/2014/main" id="{5A14BE33-CEB3-0843-A6F0-87CC12BDB479}"/>
                  </a:ext>
                </a:extLst>
              </p:cNvPr>
              <p:cNvSpPr>
                <a:spLocks/>
              </p:cNvSpPr>
              <p:nvPr/>
            </p:nvSpPr>
            <p:spPr bwMode="auto">
              <a:xfrm>
                <a:off x="4176" y="1501"/>
                <a:ext cx="486" cy="355"/>
              </a:xfrm>
              <a:custGeom>
                <a:avLst/>
                <a:gdLst>
                  <a:gd name="T0" fmla="*/ 275 w 275"/>
                  <a:gd name="T1" fmla="*/ 201 h 201"/>
                  <a:gd name="T2" fmla="*/ 0 w 275"/>
                  <a:gd name="T3" fmla="*/ 0 h 201"/>
                  <a:gd name="T4" fmla="*/ 0 w 275"/>
                  <a:gd name="T5" fmla="*/ 0 h 201"/>
                </a:gdLst>
                <a:ahLst/>
                <a:cxnLst>
                  <a:cxn ang="0">
                    <a:pos x="T0" y="T1"/>
                  </a:cxn>
                  <a:cxn ang="0">
                    <a:pos x="T2" y="T3"/>
                  </a:cxn>
                  <a:cxn ang="0">
                    <a:pos x="T4" y="T5"/>
                  </a:cxn>
                </a:cxnLst>
                <a:rect l="0" t="0" r="r" b="b"/>
                <a:pathLst>
                  <a:path w="275" h="201">
                    <a:moveTo>
                      <a:pt x="275" y="201"/>
                    </a:moveTo>
                    <a:cubicBezTo>
                      <a:pt x="111" y="162"/>
                      <a:pt x="0" y="86"/>
                      <a:pt x="0" y="0"/>
                    </a:cubicBez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7">
                <a:extLst>
                  <a:ext uri="{FF2B5EF4-FFF2-40B4-BE49-F238E27FC236}">
                    <a16:creationId xmlns:a16="http://schemas.microsoft.com/office/drawing/2014/main" id="{AF3F8426-ABB2-124A-8539-FBFDEA57DC3D}"/>
                  </a:ext>
                </a:extLst>
              </p:cNvPr>
              <p:cNvSpPr>
                <a:spLocks/>
              </p:cNvSpPr>
              <p:nvPr/>
            </p:nvSpPr>
            <p:spPr bwMode="auto">
              <a:xfrm>
                <a:off x="5625" y="1501"/>
                <a:ext cx="456" cy="348"/>
              </a:xfrm>
              <a:custGeom>
                <a:avLst/>
                <a:gdLst>
                  <a:gd name="T0" fmla="*/ 258 w 258"/>
                  <a:gd name="T1" fmla="*/ 0 h 197"/>
                  <a:gd name="T2" fmla="*/ 0 w 258"/>
                  <a:gd name="T3" fmla="*/ 197 h 197"/>
                </a:gdLst>
                <a:ahLst/>
                <a:cxnLst>
                  <a:cxn ang="0">
                    <a:pos x="T0" y="T1"/>
                  </a:cxn>
                  <a:cxn ang="0">
                    <a:pos x="T2" y="T3"/>
                  </a:cxn>
                </a:cxnLst>
                <a:rect l="0" t="0" r="r" b="b"/>
                <a:pathLst>
                  <a:path w="258" h="197">
                    <a:moveTo>
                      <a:pt x="258" y="0"/>
                    </a:moveTo>
                    <a:cubicBezTo>
                      <a:pt x="258" y="83"/>
                      <a:pt x="155" y="156"/>
                      <a:pt x="0" y="19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8">
                <a:extLst>
                  <a:ext uri="{FF2B5EF4-FFF2-40B4-BE49-F238E27FC236}">
                    <a16:creationId xmlns:a16="http://schemas.microsoft.com/office/drawing/2014/main" id="{7997A168-53FF-1247-8DA7-79C1EAB4E053}"/>
                  </a:ext>
                </a:extLst>
              </p:cNvPr>
              <p:cNvSpPr>
                <a:spLocks/>
              </p:cNvSpPr>
              <p:nvPr/>
            </p:nvSpPr>
            <p:spPr bwMode="auto">
              <a:xfrm>
                <a:off x="4166" y="1110"/>
                <a:ext cx="1922" cy="2147"/>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4"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9" name="Rectangle 128">
              <a:extLst>
                <a:ext uri="{FF2B5EF4-FFF2-40B4-BE49-F238E27FC236}">
                  <a16:creationId xmlns:a16="http://schemas.microsoft.com/office/drawing/2014/main" id="{29C5F282-405D-4749-86A4-27F13F55359A}"/>
                </a:ext>
              </a:extLst>
            </p:cNvPr>
            <p:cNvSpPr/>
            <p:nvPr/>
          </p:nvSpPr>
          <p:spPr>
            <a:xfrm>
              <a:off x="1274120" y="2102328"/>
              <a:ext cx="825126" cy="215444"/>
            </a:xfrm>
            <a:prstGeom prst="rect">
              <a:avLst/>
            </a:prstGeom>
          </p:spPr>
          <p:txBody>
            <a:bodyPr wrap="square">
              <a:spAutoFit/>
            </a:bodyPr>
            <a:lstStyle/>
            <a:p>
              <a:pPr lvl="0" algn="ctr" defTabSz="457200">
                <a:defRPr/>
              </a:pPr>
              <a:r>
                <a:rPr lang="en-US" sz="800" dirty="0">
                  <a:solidFill>
                    <a:schemeClr val="bg1"/>
                  </a:solidFill>
                </a:rPr>
                <a:t>Management</a:t>
              </a:r>
            </a:p>
          </p:txBody>
        </p:sp>
        <p:sp>
          <p:nvSpPr>
            <p:cNvPr id="130" name="Rectangle 129">
              <a:extLst>
                <a:ext uri="{FF2B5EF4-FFF2-40B4-BE49-F238E27FC236}">
                  <a16:creationId xmlns:a16="http://schemas.microsoft.com/office/drawing/2014/main" id="{192D14E3-4657-DA4B-819A-8C93E43DFE3B}"/>
                </a:ext>
              </a:extLst>
            </p:cNvPr>
            <p:cNvSpPr/>
            <p:nvPr/>
          </p:nvSpPr>
          <p:spPr>
            <a:xfrm>
              <a:off x="2098350" y="2102328"/>
              <a:ext cx="825126" cy="215444"/>
            </a:xfrm>
            <a:prstGeom prst="rect">
              <a:avLst/>
            </a:prstGeom>
          </p:spPr>
          <p:txBody>
            <a:bodyPr wrap="square">
              <a:spAutoFit/>
            </a:bodyPr>
            <a:lstStyle/>
            <a:p>
              <a:pPr lvl="0" algn="ctr" defTabSz="457200">
                <a:defRPr/>
              </a:pPr>
              <a:r>
                <a:rPr lang="en-US" sz="800" dirty="0">
                  <a:solidFill>
                    <a:schemeClr val="bg1"/>
                  </a:solidFill>
                </a:rPr>
                <a:t>Optimization</a:t>
              </a:r>
            </a:p>
          </p:txBody>
        </p:sp>
        <p:sp>
          <p:nvSpPr>
            <p:cNvPr id="131" name="Rectangle 130">
              <a:extLst>
                <a:ext uri="{FF2B5EF4-FFF2-40B4-BE49-F238E27FC236}">
                  <a16:creationId xmlns:a16="http://schemas.microsoft.com/office/drawing/2014/main" id="{EBDC35F9-0E65-C840-89C1-8472E2DEAC57}"/>
                </a:ext>
              </a:extLst>
            </p:cNvPr>
            <p:cNvSpPr/>
            <p:nvPr/>
          </p:nvSpPr>
          <p:spPr>
            <a:xfrm>
              <a:off x="2884480" y="2102328"/>
              <a:ext cx="825126" cy="215444"/>
            </a:xfrm>
            <a:prstGeom prst="rect">
              <a:avLst/>
            </a:prstGeom>
          </p:spPr>
          <p:txBody>
            <a:bodyPr wrap="square">
              <a:spAutoFit/>
            </a:bodyPr>
            <a:lstStyle/>
            <a:p>
              <a:pPr lvl="0" algn="ctr" defTabSz="457200">
                <a:defRPr/>
              </a:pPr>
              <a:r>
                <a:rPr lang="en-US" sz="800" dirty="0">
                  <a:solidFill>
                    <a:schemeClr val="bg1"/>
                  </a:solidFill>
                </a:rPr>
                <a:t>Security</a:t>
              </a:r>
            </a:p>
          </p:txBody>
        </p:sp>
        <p:sp>
          <p:nvSpPr>
            <p:cNvPr id="132" name="Rectangle 131">
              <a:extLst>
                <a:ext uri="{FF2B5EF4-FFF2-40B4-BE49-F238E27FC236}">
                  <a16:creationId xmlns:a16="http://schemas.microsoft.com/office/drawing/2014/main" id="{AC2B4620-7D0B-1E41-84DA-2220C0624515}"/>
                </a:ext>
              </a:extLst>
            </p:cNvPr>
            <p:cNvSpPr/>
            <p:nvPr/>
          </p:nvSpPr>
          <p:spPr>
            <a:xfrm>
              <a:off x="3734110" y="2102328"/>
              <a:ext cx="825126" cy="215444"/>
            </a:xfrm>
            <a:prstGeom prst="rect">
              <a:avLst/>
            </a:prstGeom>
          </p:spPr>
          <p:txBody>
            <a:bodyPr wrap="square">
              <a:spAutoFit/>
            </a:bodyPr>
            <a:lstStyle/>
            <a:p>
              <a:pPr lvl="0" algn="ctr" defTabSz="457200">
                <a:defRPr/>
              </a:pPr>
              <a:r>
                <a:rPr lang="en-US" sz="800" dirty="0">
                  <a:solidFill>
                    <a:schemeClr val="bg1"/>
                  </a:solidFill>
                </a:rPr>
                <a:t>Availability</a:t>
              </a:r>
            </a:p>
          </p:txBody>
        </p:sp>
        <p:sp>
          <p:nvSpPr>
            <p:cNvPr id="133" name="Rectangle 132">
              <a:extLst>
                <a:ext uri="{FF2B5EF4-FFF2-40B4-BE49-F238E27FC236}">
                  <a16:creationId xmlns:a16="http://schemas.microsoft.com/office/drawing/2014/main" id="{B0D6EAB1-BBD7-C24E-BE83-D195E928AE49}"/>
                </a:ext>
              </a:extLst>
            </p:cNvPr>
            <p:cNvSpPr/>
            <p:nvPr/>
          </p:nvSpPr>
          <p:spPr>
            <a:xfrm>
              <a:off x="4558340" y="2102328"/>
              <a:ext cx="825126" cy="215444"/>
            </a:xfrm>
            <a:prstGeom prst="rect">
              <a:avLst/>
            </a:prstGeom>
          </p:spPr>
          <p:txBody>
            <a:bodyPr wrap="square">
              <a:spAutoFit/>
            </a:bodyPr>
            <a:lstStyle/>
            <a:p>
              <a:pPr lvl="0" algn="ctr" defTabSz="457200">
                <a:defRPr/>
              </a:pPr>
              <a:r>
                <a:rPr lang="en-US" sz="800" dirty="0">
                  <a:solidFill>
                    <a:schemeClr val="bg1"/>
                  </a:solidFill>
                </a:rPr>
                <a:t>Transactions</a:t>
              </a:r>
            </a:p>
          </p:txBody>
        </p:sp>
        <p:sp>
          <p:nvSpPr>
            <p:cNvPr id="134" name="Rectangle 133">
              <a:extLst>
                <a:ext uri="{FF2B5EF4-FFF2-40B4-BE49-F238E27FC236}">
                  <a16:creationId xmlns:a16="http://schemas.microsoft.com/office/drawing/2014/main" id="{F8CDA881-F377-0A49-ACAC-D05FA47409C8}"/>
                </a:ext>
              </a:extLst>
            </p:cNvPr>
            <p:cNvSpPr/>
            <p:nvPr/>
          </p:nvSpPr>
          <p:spPr>
            <a:xfrm>
              <a:off x="5439720" y="2102328"/>
              <a:ext cx="825126" cy="215444"/>
            </a:xfrm>
            <a:prstGeom prst="rect">
              <a:avLst/>
            </a:prstGeom>
          </p:spPr>
          <p:txBody>
            <a:bodyPr wrap="square">
              <a:spAutoFit/>
            </a:bodyPr>
            <a:lstStyle/>
            <a:p>
              <a:pPr lvl="0" algn="ctr" defTabSz="457200">
                <a:defRPr/>
              </a:pPr>
              <a:r>
                <a:rPr lang="en-US" sz="800" dirty="0">
                  <a:solidFill>
                    <a:schemeClr val="bg1"/>
                  </a:solidFill>
                </a:rPr>
                <a:t>Metadata</a:t>
              </a:r>
            </a:p>
          </p:txBody>
        </p:sp>
        <p:grpSp>
          <p:nvGrpSpPr>
            <p:cNvPr id="136" name="Group 121">
              <a:extLst>
                <a:ext uri="{FF2B5EF4-FFF2-40B4-BE49-F238E27FC236}">
                  <a16:creationId xmlns:a16="http://schemas.microsoft.com/office/drawing/2014/main" id="{EDDB6176-DC6A-8B47-8DC7-C276ED6C354B}"/>
                </a:ext>
              </a:extLst>
            </p:cNvPr>
            <p:cNvGrpSpPr>
              <a:grpSpLocks noChangeAspect="1"/>
            </p:cNvGrpSpPr>
            <p:nvPr/>
          </p:nvGrpSpPr>
          <p:grpSpPr bwMode="auto">
            <a:xfrm>
              <a:off x="4008368" y="1801420"/>
              <a:ext cx="277938" cy="269234"/>
              <a:chOff x="5275" y="1247"/>
              <a:chExt cx="2331" cy="2258"/>
            </a:xfrm>
          </p:grpSpPr>
          <p:sp>
            <p:nvSpPr>
              <p:cNvPr id="138" name="Freeform 122">
                <a:extLst>
                  <a:ext uri="{FF2B5EF4-FFF2-40B4-BE49-F238E27FC236}">
                    <a16:creationId xmlns:a16="http://schemas.microsoft.com/office/drawing/2014/main" id="{CB2AE064-33E1-6E42-8058-0433D1FA2A24}"/>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123">
                <a:extLst>
                  <a:ext uri="{FF2B5EF4-FFF2-40B4-BE49-F238E27FC236}">
                    <a16:creationId xmlns:a16="http://schemas.microsoft.com/office/drawing/2014/main" id="{B0494905-3D2E-5A43-800B-AC6D8293EF4B}"/>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24">
                <a:extLst>
                  <a:ext uri="{FF2B5EF4-FFF2-40B4-BE49-F238E27FC236}">
                    <a16:creationId xmlns:a16="http://schemas.microsoft.com/office/drawing/2014/main" id="{17F2C13B-C5EF-644B-AA0B-2DD8CC42C1BC}"/>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7" name="Freeform 5">
              <a:extLst>
                <a:ext uri="{FF2B5EF4-FFF2-40B4-BE49-F238E27FC236}">
                  <a16:creationId xmlns:a16="http://schemas.microsoft.com/office/drawing/2014/main" id="{B0620BE6-6608-B145-B88D-1AAAE095C0AF}"/>
                </a:ext>
              </a:extLst>
            </p:cNvPr>
            <p:cNvSpPr>
              <a:spLocks/>
            </p:cNvSpPr>
            <p:nvPr/>
          </p:nvSpPr>
          <p:spPr bwMode="auto">
            <a:xfrm>
              <a:off x="3942836" y="1801507"/>
              <a:ext cx="157276" cy="96348"/>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58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Tree>
    <p:extLst>
      <p:ext uri="{BB962C8B-B14F-4D97-AF65-F5344CB8AC3E}">
        <p14:creationId xmlns:p14="http://schemas.microsoft.com/office/powerpoint/2010/main" val="173249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BDAAC68F-9091-FE41-9414-FC70DF3B9985}"/>
              </a:ext>
            </a:extLst>
          </p:cNvPr>
          <p:cNvCxnSpPr>
            <a:cxnSpLocks/>
          </p:cNvCxnSpPr>
          <p:nvPr/>
        </p:nvCxnSpPr>
        <p:spPr>
          <a:xfrm flipV="1">
            <a:off x="6188841" y="2765176"/>
            <a:ext cx="2924474" cy="2731433"/>
          </a:xfrm>
          <a:prstGeom prst="line">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EA061D-AD37-8649-80A2-125996DE3096}"/>
              </a:ext>
            </a:extLst>
          </p:cNvPr>
          <p:cNvCxnSpPr>
            <a:cxnSpLocks/>
          </p:cNvCxnSpPr>
          <p:nvPr/>
        </p:nvCxnSpPr>
        <p:spPr>
          <a:xfrm flipH="1" flipV="1">
            <a:off x="3073592" y="2798432"/>
            <a:ext cx="2929568" cy="2698177"/>
          </a:xfrm>
          <a:prstGeom prst="line">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552307D-C475-E547-8A87-EBDE7A71E42F}"/>
              </a:ext>
            </a:extLst>
          </p:cNvPr>
          <p:cNvCxnSpPr>
            <a:cxnSpLocks/>
          </p:cNvCxnSpPr>
          <p:nvPr/>
        </p:nvCxnSpPr>
        <p:spPr>
          <a:xfrm flipV="1">
            <a:off x="6096001" y="1747035"/>
            <a:ext cx="0" cy="3711118"/>
          </a:xfrm>
          <a:prstGeom prst="line">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ABD70107-978D-B54C-8845-3DA9883C4490}"/>
              </a:ext>
            </a:extLst>
          </p:cNvPr>
          <p:cNvSpPr>
            <a:spLocks noGrp="1"/>
          </p:cNvSpPr>
          <p:nvPr>
            <p:ph type="body" sz="quarter" idx="10"/>
          </p:nvPr>
        </p:nvSpPr>
        <p:spPr>
          <a:xfrm>
            <a:off x="381000" y="512763"/>
            <a:ext cx="11430000" cy="723900"/>
          </a:xfrm>
        </p:spPr>
        <p:txBody>
          <a:bodyPr/>
          <a:lstStyle/>
          <a:p>
            <a:r>
              <a:rPr lang="en-US" dirty="0"/>
              <a:t>Real-World use case</a:t>
            </a:r>
          </a:p>
        </p:txBody>
      </p:sp>
      <p:sp>
        <p:nvSpPr>
          <p:cNvPr id="4" name="Slide Number Placeholder 3">
            <a:extLst>
              <a:ext uri="{FF2B5EF4-FFF2-40B4-BE49-F238E27FC236}">
                <a16:creationId xmlns:a16="http://schemas.microsoft.com/office/drawing/2014/main" id="{9A1BC7B2-89B8-764C-8022-E497E6464679}"/>
              </a:ext>
            </a:extLst>
          </p:cNvPr>
          <p:cNvSpPr>
            <a:spLocks noGrp="1"/>
          </p:cNvSpPr>
          <p:nvPr>
            <p:ph type="sldNum" sz="quarter" idx="4"/>
          </p:nvPr>
        </p:nvSpPr>
        <p:spPr/>
        <p:txBody>
          <a:bodyPr/>
          <a:lstStyle/>
          <a:p>
            <a:fld id="{9A68FE36-BDA6-4A87-8648-115964FC2835}" type="slidenum">
              <a:rPr lang="en-US" smtClean="0"/>
              <a:pPr/>
              <a:t>34</a:t>
            </a:fld>
            <a:endParaRPr lang="en-US" dirty="0"/>
          </a:p>
        </p:txBody>
      </p:sp>
      <p:pic>
        <p:nvPicPr>
          <p:cNvPr id="5" name="Picture 4">
            <a:extLst>
              <a:ext uri="{FF2B5EF4-FFF2-40B4-BE49-F238E27FC236}">
                <a16:creationId xmlns:a16="http://schemas.microsoft.com/office/drawing/2014/main" id="{219E3C2E-88F4-9F45-81C6-F921F7CBFEA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08160" y="1288382"/>
            <a:ext cx="1638299" cy="289111"/>
          </a:xfrm>
          <a:prstGeom prst="rect">
            <a:avLst/>
          </a:prstGeom>
        </p:spPr>
      </p:pic>
      <p:sp>
        <p:nvSpPr>
          <p:cNvPr id="6" name="Freeform 19">
            <a:extLst>
              <a:ext uri="{FF2B5EF4-FFF2-40B4-BE49-F238E27FC236}">
                <a16:creationId xmlns:a16="http://schemas.microsoft.com/office/drawing/2014/main" id="{74575BB0-600A-1C49-88A0-1B485A781A89}"/>
              </a:ext>
            </a:extLst>
          </p:cNvPr>
          <p:cNvSpPr>
            <a:spLocks/>
          </p:cNvSpPr>
          <p:nvPr/>
        </p:nvSpPr>
        <p:spPr bwMode="auto">
          <a:xfrm>
            <a:off x="4281748" y="3739202"/>
            <a:ext cx="3628504" cy="18034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 name="Freeform 19">
            <a:extLst>
              <a:ext uri="{FF2B5EF4-FFF2-40B4-BE49-F238E27FC236}">
                <a16:creationId xmlns:a16="http://schemas.microsoft.com/office/drawing/2014/main" id="{D9DCA566-1B65-F14A-BAA3-C1302D784BF5}"/>
              </a:ext>
            </a:extLst>
          </p:cNvPr>
          <p:cNvSpPr>
            <a:spLocks/>
          </p:cNvSpPr>
          <p:nvPr/>
        </p:nvSpPr>
        <p:spPr bwMode="auto">
          <a:xfrm>
            <a:off x="4588377" y="4044002"/>
            <a:ext cx="3015247" cy="1498638"/>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a:extLst>
              <a:ext uri="{FF2B5EF4-FFF2-40B4-BE49-F238E27FC236}">
                <a16:creationId xmlns:a16="http://schemas.microsoft.com/office/drawing/2014/main" id="{474F8995-D3AD-2847-BE0B-9D636F8F9FD1}"/>
              </a:ext>
            </a:extLst>
          </p:cNvPr>
          <p:cNvGrpSpPr/>
          <p:nvPr/>
        </p:nvGrpSpPr>
        <p:grpSpPr>
          <a:xfrm>
            <a:off x="5458107" y="4700972"/>
            <a:ext cx="520732" cy="577332"/>
            <a:chOff x="10361827" y="4476434"/>
            <a:chExt cx="953526" cy="1057169"/>
          </a:xfrm>
        </p:grpSpPr>
        <p:grpSp>
          <p:nvGrpSpPr>
            <p:cNvPr id="48" name="Group 47">
              <a:extLst>
                <a:ext uri="{FF2B5EF4-FFF2-40B4-BE49-F238E27FC236}">
                  <a16:creationId xmlns:a16="http://schemas.microsoft.com/office/drawing/2014/main" id="{B3EFF026-7EE2-264B-A919-E71DDE48B95D}"/>
                </a:ext>
              </a:extLst>
            </p:cNvPr>
            <p:cNvGrpSpPr/>
            <p:nvPr/>
          </p:nvGrpSpPr>
          <p:grpSpPr>
            <a:xfrm>
              <a:off x="10361827" y="4476434"/>
              <a:ext cx="953526" cy="1057169"/>
              <a:chOff x="10361827" y="4476434"/>
              <a:chExt cx="953526" cy="1057169"/>
            </a:xfrm>
          </p:grpSpPr>
          <p:sp>
            <p:nvSpPr>
              <p:cNvPr id="62" name="Freeform 374">
                <a:extLst>
                  <a:ext uri="{FF2B5EF4-FFF2-40B4-BE49-F238E27FC236}">
                    <a16:creationId xmlns:a16="http://schemas.microsoft.com/office/drawing/2014/main" id="{4DF177A0-D15D-5847-9EBA-C212BD30F9B6}"/>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Freeform 372">
                <a:extLst>
                  <a:ext uri="{FF2B5EF4-FFF2-40B4-BE49-F238E27FC236}">
                    <a16:creationId xmlns:a16="http://schemas.microsoft.com/office/drawing/2014/main" id="{A82E3288-204D-9741-8A51-6BB04E23D6FE}"/>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Freeform 373">
                <a:extLst>
                  <a:ext uri="{FF2B5EF4-FFF2-40B4-BE49-F238E27FC236}">
                    <a16:creationId xmlns:a16="http://schemas.microsoft.com/office/drawing/2014/main" id="{1BB8CC03-7856-DB43-9C8E-5F83194D7B03}"/>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Oval 371">
                <a:extLst>
                  <a:ext uri="{FF2B5EF4-FFF2-40B4-BE49-F238E27FC236}">
                    <a16:creationId xmlns:a16="http://schemas.microsoft.com/office/drawing/2014/main" id="{F7AE8BBE-C7BB-194F-8D81-F568C7A0B1C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49" name="Freeform 88">
              <a:extLst>
                <a:ext uri="{FF2B5EF4-FFF2-40B4-BE49-F238E27FC236}">
                  <a16:creationId xmlns:a16="http://schemas.microsoft.com/office/drawing/2014/main" id="{C153B366-464E-F34F-BD4E-53E034CF2CC4}"/>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89">
              <a:extLst>
                <a:ext uri="{FF2B5EF4-FFF2-40B4-BE49-F238E27FC236}">
                  <a16:creationId xmlns:a16="http://schemas.microsoft.com/office/drawing/2014/main" id="{6AAA016F-94A0-FA47-9C2E-52882BC3E2AC}"/>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0">
              <a:extLst>
                <a:ext uri="{FF2B5EF4-FFF2-40B4-BE49-F238E27FC236}">
                  <a16:creationId xmlns:a16="http://schemas.microsoft.com/office/drawing/2014/main" id="{10C40444-325B-E444-A66B-93707D2055D2}"/>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91">
              <a:extLst>
                <a:ext uri="{FF2B5EF4-FFF2-40B4-BE49-F238E27FC236}">
                  <a16:creationId xmlns:a16="http://schemas.microsoft.com/office/drawing/2014/main" id="{9742C8A9-A13E-3147-87B4-0A023276D68D}"/>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Freeform 92">
              <a:extLst>
                <a:ext uri="{FF2B5EF4-FFF2-40B4-BE49-F238E27FC236}">
                  <a16:creationId xmlns:a16="http://schemas.microsoft.com/office/drawing/2014/main" id="{8FC35560-07D7-0B49-8F9C-686F87C47773}"/>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Freeform 93">
              <a:extLst>
                <a:ext uri="{FF2B5EF4-FFF2-40B4-BE49-F238E27FC236}">
                  <a16:creationId xmlns:a16="http://schemas.microsoft.com/office/drawing/2014/main" id="{C9F723BA-3393-6943-B069-7990ADD2C08B}"/>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Freeform 94">
              <a:extLst>
                <a:ext uri="{FF2B5EF4-FFF2-40B4-BE49-F238E27FC236}">
                  <a16:creationId xmlns:a16="http://schemas.microsoft.com/office/drawing/2014/main" id="{AD3D6023-DA42-B140-B424-744755C8B013}"/>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95">
              <a:extLst>
                <a:ext uri="{FF2B5EF4-FFF2-40B4-BE49-F238E27FC236}">
                  <a16:creationId xmlns:a16="http://schemas.microsoft.com/office/drawing/2014/main" id="{640C8031-44DA-2445-A2F3-B296CBAA073E}"/>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6">
              <a:extLst>
                <a:ext uri="{FF2B5EF4-FFF2-40B4-BE49-F238E27FC236}">
                  <a16:creationId xmlns:a16="http://schemas.microsoft.com/office/drawing/2014/main" id="{6C0174B0-FF5A-9F49-A6A3-ED71992B6EA1}"/>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7">
              <a:extLst>
                <a:ext uri="{FF2B5EF4-FFF2-40B4-BE49-F238E27FC236}">
                  <a16:creationId xmlns:a16="http://schemas.microsoft.com/office/drawing/2014/main" id="{31BA84E1-0060-7644-A72F-9AEF409CC1E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8">
              <a:extLst>
                <a:ext uri="{FF2B5EF4-FFF2-40B4-BE49-F238E27FC236}">
                  <a16:creationId xmlns:a16="http://schemas.microsoft.com/office/drawing/2014/main" id="{65F9E7D8-B274-A449-86EA-E2BBD6068DD6}"/>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9">
              <a:extLst>
                <a:ext uri="{FF2B5EF4-FFF2-40B4-BE49-F238E27FC236}">
                  <a16:creationId xmlns:a16="http://schemas.microsoft.com/office/drawing/2014/main" id="{F91C3F93-4A3C-2F43-B46E-6E216DCC936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100">
              <a:extLst>
                <a:ext uri="{FF2B5EF4-FFF2-40B4-BE49-F238E27FC236}">
                  <a16:creationId xmlns:a16="http://schemas.microsoft.com/office/drawing/2014/main" id="{CB589703-06DE-074A-843E-18881C15736E}"/>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0" name="Group 9">
            <a:extLst>
              <a:ext uri="{FF2B5EF4-FFF2-40B4-BE49-F238E27FC236}">
                <a16:creationId xmlns:a16="http://schemas.microsoft.com/office/drawing/2014/main" id="{1598936C-5017-0D42-8E08-B6A8429CD856}"/>
              </a:ext>
            </a:extLst>
          </p:cNvPr>
          <p:cNvGrpSpPr/>
          <p:nvPr/>
        </p:nvGrpSpPr>
        <p:grpSpPr>
          <a:xfrm>
            <a:off x="6213161" y="4700972"/>
            <a:ext cx="520732" cy="577332"/>
            <a:chOff x="10361827" y="4476434"/>
            <a:chExt cx="953526" cy="1057169"/>
          </a:xfrm>
        </p:grpSpPr>
        <p:grpSp>
          <p:nvGrpSpPr>
            <p:cNvPr id="30" name="Group 29">
              <a:extLst>
                <a:ext uri="{FF2B5EF4-FFF2-40B4-BE49-F238E27FC236}">
                  <a16:creationId xmlns:a16="http://schemas.microsoft.com/office/drawing/2014/main" id="{A8479DEE-1AE0-144E-A675-AD0BEB9BF87D}"/>
                </a:ext>
              </a:extLst>
            </p:cNvPr>
            <p:cNvGrpSpPr/>
            <p:nvPr/>
          </p:nvGrpSpPr>
          <p:grpSpPr>
            <a:xfrm>
              <a:off x="10361827" y="4476434"/>
              <a:ext cx="953526" cy="1057169"/>
              <a:chOff x="10361827" y="4476434"/>
              <a:chExt cx="953526" cy="1057169"/>
            </a:xfrm>
          </p:grpSpPr>
          <p:sp>
            <p:nvSpPr>
              <p:cNvPr id="44" name="Freeform 374">
                <a:extLst>
                  <a:ext uri="{FF2B5EF4-FFF2-40B4-BE49-F238E27FC236}">
                    <a16:creationId xmlns:a16="http://schemas.microsoft.com/office/drawing/2014/main" id="{423BAD1E-182A-344E-9EE1-ECC94CCEC215}"/>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Freeform 372">
                <a:extLst>
                  <a:ext uri="{FF2B5EF4-FFF2-40B4-BE49-F238E27FC236}">
                    <a16:creationId xmlns:a16="http://schemas.microsoft.com/office/drawing/2014/main" id="{16516810-AC10-794A-BA65-DF92858B8C82}"/>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Freeform 373">
                <a:extLst>
                  <a:ext uri="{FF2B5EF4-FFF2-40B4-BE49-F238E27FC236}">
                    <a16:creationId xmlns:a16="http://schemas.microsoft.com/office/drawing/2014/main" id="{7C03DE7A-4166-2E4D-BF6D-D95E0218BE52}"/>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Oval 371">
                <a:extLst>
                  <a:ext uri="{FF2B5EF4-FFF2-40B4-BE49-F238E27FC236}">
                    <a16:creationId xmlns:a16="http://schemas.microsoft.com/office/drawing/2014/main" id="{70FC65F4-EC2A-1E47-B7FF-1A12A2B93313}"/>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1" name="Freeform 88">
              <a:extLst>
                <a:ext uri="{FF2B5EF4-FFF2-40B4-BE49-F238E27FC236}">
                  <a16:creationId xmlns:a16="http://schemas.microsoft.com/office/drawing/2014/main" id="{97688359-D9D4-A647-99A0-EE2C32670C60}"/>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2" name="Freeform 89">
              <a:extLst>
                <a:ext uri="{FF2B5EF4-FFF2-40B4-BE49-F238E27FC236}">
                  <a16:creationId xmlns:a16="http://schemas.microsoft.com/office/drawing/2014/main" id="{C36825EF-7179-F042-85A1-4DB80C90F491}"/>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3" name="Freeform 90">
              <a:extLst>
                <a:ext uri="{FF2B5EF4-FFF2-40B4-BE49-F238E27FC236}">
                  <a16:creationId xmlns:a16="http://schemas.microsoft.com/office/drawing/2014/main" id="{BDD7B66B-DE72-9644-8CE8-1F5AF87ED02D}"/>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4" name="Freeform 91">
              <a:extLst>
                <a:ext uri="{FF2B5EF4-FFF2-40B4-BE49-F238E27FC236}">
                  <a16:creationId xmlns:a16="http://schemas.microsoft.com/office/drawing/2014/main" id="{88419433-85B5-114A-ADC0-875C3EEB17D8}"/>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5" name="Freeform 92">
              <a:extLst>
                <a:ext uri="{FF2B5EF4-FFF2-40B4-BE49-F238E27FC236}">
                  <a16:creationId xmlns:a16="http://schemas.microsoft.com/office/drawing/2014/main" id="{3AEA4B0A-518A-3448-B6BD-40D6689A03C6}"/>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6" name="Freeform 93">
              <a:extLst>
                <a:ext uri="{FF2B5EF4-FFF2-40B4-BE49-F238E27FC236}">
                  <a16:creationId xmlns:a16="http://schemas.microsoft.com/office/drawing/2014/main" id="{47D1D394-6A68-B245-8143-3BC5BAA0A04B}"/>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7" name="Freeform 94">
              <a:extLst>
                <a:ext uri="{FF2B5EF4-FFF2-40B4-BE49-F238E27FC236}">
                  <a16:creationId xmlns:a16="http://schemas.microsoft.com/office/drawing/2014/main" id="{7C8BBE19-3387-BC4C-836D-40633CA6CA8D}"/>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95">
              <a:extLst>
                <a:ext uri="{FF2B5EF4-FFF2-40B4-BE49-F238E27FC236}">
                  <a16:creationId xmlns:a16="http://schemas.microsoft.com/office/drawing/2014/main" id="{AD4AF449-99B4-494F-AB96-D8263197E3EA}"/>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6">
              <a:extLst>
                <a:ext uri="{FF2B5EF4-FFF2-40B4-BE49-F238E27FC236}">
                  <a16:creationId xmlns:a16="http://schemas.microsoft.com/office/drawing/2014/main" id="{BE39F2C0-3A7D-8646-86AA-ABC763218074}"/>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Freeform 97">
              <a:extLst>
                <a:ext uri="{FF2B5EF4-FFF2-40B4-BE49-F238E27FC236}">
                  <a16:creationId xmlns:a16="http://schemas.microsoft.com/office/drawing/2014/main" id="{C63C6C1F-D6F5-9B4F-806D-52828AA67062}"/>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98">
              <a:extLst>
                <a:ext uri="{FF2B5EF4-FFF2-40B4-BE49-F238E27FC236}">
                  <a16:creationId xmlns:a16="http://schemas.microsoft.com/office/drawing/2014/main" id="{D3DA05FB-A7D7-D74F-AE7A-2CB1B4D4AB5F}"/>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9">
              <a:extLst>
                <a:ext uri="{FF2B5EF4-FFF2-40B4-BE49-F238E27FC236}">
                  <a16:creationId xmlns:a16="http://schemas.microsoft.com/office/drawing/2014/main" id="{CCFB0B0C-253F-CE43-B947-2B9DC88B41D0}"/>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100">
              <a:extLst>
                <a:ext uri="{FF2B5EF4-FFF2-40B4-BE49-F238E27FC236}">
                  <a16:creationId xmlns:a16="http://schemas.microsoft.com/office/drawing/2014/main" id="{0838793A-EF45-5748-A0B8-1F98A5970BD4}"/>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1" name="Group 10">
            <a:extLst>
              <a:ext uri="{FF2B5EF4-FFF2-40B4-BE49-F238E27FC236}">
                <a16:creationId xmlns:a16="http://schemas.microsoft.com/office/drawing/2014/main" id="{6BDAB96A-8838-8543-8886-2C4F4C8AA63F}"/>
              </a:ext>
            </a:extLst>
          </p:cNvPr>
          <p:cNvGrpSpPr/>
          <p:nvPr/>
        </p:nvGrpSpPr>
        <p:grpSpPr>
          <a:xfrm>
            <a:off x="5748214" y="4712046"/>
            <a:ext cx="696073" cy="771732"/>
            <a:chOff x="10361827" y="4476434"/>
            <a:chExt cx="953526" cy="1057169"/>
          </a:xfrm>
        </p:grpSpPr>
        <p:grpSp>
          <p:nvGrpSpPr>
            <p:cNvPr id="12" name="Group 11">
              <a:extLst>
                <a:ext uri="{FF2B5EF4-FFF2-40B4-BE49-F238E27FC236}">
                  <a16:creationId xmlns:a16="http://schemas.microsoft.com/office/drawing/2014/main" id="{521EF7F4-7904-0748-A9DA-A93BD21871B3}"/>
                </a:ext>
              </a:extLst>
            </p:cNvPr>
            <p:cNvGrpSpPr/>
            <p:nvPr/>
          </p:nvGrpSpPr>
          <p:grpSpPr>
            <a:xfrm>
              <a:off x="10361827" y="4476434"/>
              <a:ext cx="953526" cy="1057169"/>
              <a:chOff x="10361827" y="4476434"/>
              <a:chExt cx="953526" cy="1057169"/>
            </a:xfrm>
          </p:grpSpPr>
          <p:sp>
            <p:nvSpPr>
              <p:cNvPr id="26" name="Freeform 374">
                <a:extLst>
                  <a:ext uri="{FF2B5EF4-FFF2-40B4-BE49-F238E27FC236}">
                    <a16:creationId xmlns:a16="http://schemas.microsoft.com/office/drawing/2014/main" id="{F3305C2E-F144-5040-B248-60AA3A6EB397}"/>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Freeform 373">
                <a:extLst>
                  <a:ext uri="{FF2B5EF4-FFF2-40B4-BE49-F238E27FC236}">
                    <a16:creationId xmlns:a16="http://schemas.microsoft.com/office/drawing/2014/main" id="{813542D6-F9F7-A14C-BF3A-ABCFAB238140}"/>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Oval 371">
                <a:extLst>
                  <a:ext uri="{FF2B5EF4-FFF2-40B4-BE49-F238E27FC236}">
                    <a16:creationId xmlns:a16="http://schemas.microsoft.com/office/drawing/2014/main" id="{C79E6807-3523-5740-B00D-19849C1A9D5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372">
                <a:extLst>
                  <a:ext uri="{FF2B5EF4-FFF2-40B4-BE49-F238E27FC236}">
                    <a16:creationId xmlns:a16="http://schemas.microsoft.com/office/drawing/2014/main" id="{1E454FA9-0556-4B4B-B08B-E00B50E678C4}"/>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Freeform 88">
              <a:extLst>
                <a:ext uri="{FF2B5EF4-FFF2-40B4-BE49-F238E27FC236}">
                  <a16:creationId xmlns:a16="http://schemas.microsoft.com/office/drawing/2014/main" id="{B3E21A28-32EA-C449-96D7-68E4B43ADA98}"/>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4" name="Freeform 89">
              <a:extLst>
                <a:ext uri="{FF2B5EF4-FFF2-40B4-BE49-F238E27FC236}">
                  <a16:creationId xmlns:a16="http://schemas.microsoft.com/office/drawing/2014/main" id="{B56B640E-804E-7B42-AA67-D75DCE5780D8}"/>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Freeform 90">
              <a:extLst>
                <a:ext uri="{FF2B5EF4-FFF2-40B4-BE49-F238E27FC236}">
                  <a16:creationId xmlns:a16="http://schemas.microsoft.com/office/drawing/2014/main" id="{EB349B9A-45CD-B04F-9079-06ECC04383AC}"/>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91">
              <a:extLst>
                <a:ext uri="{FF2B5EF4-FFF2-40B4-BE49-F238E27FC236}">
                  <a16:creationId xmlns:a16="http://schemas.microsoft.com/office/drawing/2014/main" id="{6B2A4C59-56AA-D546-B0A4-05F5C699826A}"/>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Freeform 92">
              <a:extLst>
                <a:ext uri="{FF2B5EF4-FFF2-40B4-BE49-F238E27FC236}">
                  <a16:creationId xmlns:a16="http://schemas.microsoft.com/office/drawing/2014/main" id="{351404D6-A260-8D46-B79E-C3D04BDA8E0B}"/>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 name="Freeform 93">
              <a:extLst>
                <a:ext uri="{FF2B5EF4-FFF2-40B4-BE49-F238E27FC236}">
                  <a16:creationId xmlns:a16="http://schemas.microsoft.com/office/drawing/2014/main" id="{E0125139-858F-044D-8177-BF8E707B048F}"/>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 name="Freeform 94">
              <a:extLst>
                <a:ext uri="{FF2B5EF4-FFF2-40B4-BE49-F238E27FC236}">
                  <a16:creationId xmlns:a16="http://schemas.microsoft.com/office/drawing/2014/main" id="{E40F5FED-C9CF-D443-91C2-BE57AD628F56}"/>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 name="Freeform 95">
              <a:extLst>
                <a:ext uri="{FF2B5EF4-FFF2-40B4-BE49-F238E27FC236}">
                  <a16:creationId xmlns:a16="http://schemas.microsoft.com/office/drawing/2014/main" id="{7EDE80C3-DEC3-E44E-AA1A-AE11BE140953}"/>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1" name="Freeform 96">
              <a:extLst>
                <a:ext uri="{FF2B5EF4-FFF2-40B4-BE49-F238E27FC236}">
                  <a16:creationId xmlns:a16="http://schemas.microsoft.com/office/drawing/2014/main" id="{130DD129-A542-A940-BD6E-A7126AD595CC}"/>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 name="Freeform 97">
              <a:extLst>
                <a:ext uri="{FF2B5EF4-FFF2-40B4-BE49-F238E27FC236}">
                  <a16:creationId xmlns:a16="http://schemas.microsoft.com/office/drawing/2014/main" id="{2F93DF40-E700-E54B-AB4B-6000F17D2882}"/>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3" name="Freeform 98">
              <a:extLst>
                <a:ext uri="{FF2B5EF4-FFF2-40B4-BE49-F238E27FC236}">
                  <a16:creationId xmlns:a16="http://schemas.microsoft.com/office/drawing/2014/main" id="{CCAD9304-B409-654A-99E7-1FED68C8495B}"/>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4" name="Freeform 99">
              <a:extLst>
                <a:ext uri="{FF2B5EF4-FFF2-40B4-BE49-F238E27FC236}">
                  <a16:creationId xmlns:a16="http://schemas.microsoft.com/office/drawing/2014/main" id="{74FFCF03-9C66-0941-8174-9C0142FB330C}"/>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 name="Freeform 100">
              <a:extLst>
                <a:ext uri="{FF2B5EF4-FFF2-40B4-BE49-F238E27FC236}">
                  <a16:creationId xmlns:a16="http://schemas.microsoft.com/office/drawing/2014/main" id="{A47D77BD-5B7C-0346-BF3F-2997E5CB61F0}"/>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cxnSp>
        <p:nvCxnSpPr>
          <p:cNvPr id="66" name="Straight Connector 65">
            <a:extLst>
              <a:ext uri="{FF2B5EF4-FFF2-40B4-BE49-F238E27FC236}">
                <a16:creationId xmlns:a16="http://schemas.microsoft.com/office/drawing/2014/main" id="{3570E7CE-53C6-3941-89F4-D6527942F18D}"/>
              </a:ext>
            </a:extLst>
          </p:cNvPr>
          <p:cNvCxnSpPr>
            <a:cxnSpLocks/>
          </p:cNvCxnSpPr>
          <p:nvPr/>
        </p:nvCxnSpPr>
        <p:spPr>
          <a:xfrm>
            <a:off x="1437503" y="5542640"/>
            <a:ext cx="9316995"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1C218FA8-8653-EF45-9371-23241B67C5D4}"/>
              </a:ext>
            </a:extLst>
          </p:cNvPr>
          <p:cNvGrpSpPr/>
          <p:nvPr/>
        </p:nvGrpSpPr>
        <p:grpSpPr>
          <a:xfrm>
            <a:off x="6315356" y="1743474"/>
            <a:ext cx="4371734" cy="1723969"/>
            <a:chOff x="6315356" y="1743474"/>
            <a:chExt cx="4371734" cy="1723969"/>
          </a:xfrm>
        </p:grpSpPr>
        <p:grpSp>
          <p:nvGrpSpPr>
            <p:cNvPr id="72" name="Group 71">
              <a:extLst>
                <a:ext uri="{FF2B5EF4-FFF2-40B4-BE49-F238E27FC236}">
                  <a16:creationId xmlns:a16="http://schemas.microsoft.com/office/drawing/2014/main" id="{DF3F3078-BB5A-8F47-8949-CD23BD3DDDC3}"/>
                </a:ext>
              </a:extLst>
            </p:cNvPr>
            <p:cNvGrpSpPr/>
            <p:nvPr/>
          </p:nvGrpSpPr>
          <p:grpSpPr>
            <a:xfrm>
              <a:off x="9742837" y="1743474"/>
              <a:ext cx="944253" cy="437184"/>
              <a:chOff x="1867657" y="3955068"/>
              <a:chExt cx="944253" cy="437184"/>
            </a:xfrm>
          </p:grpSpPr>
          <p:grpSp>
            <p:nvGrpSpPr>
              <p:cNvPr id="89" name="Group 88">
                <a:extLst>
                  <a:ext uri="{FF2B5EF4-FFF2-40B4-BE49-F238E27FC236}">
                    <a16:creationId xmlns:a16="http://schemas.microsoft.com/office/drawing/2014/main" id="{2D3CB5FB-1D73-8240-8123-8CC541B8967A}"/>
                  </a:ext>
                </a:extLst>
              </p:cNvPr>
              <p:cNvGrpSpPr/>
              <p:nvPr/>
            </p:nvGrpSpPr>
            <p:grpSpPr>
              <a:xfrm>
                <a:off x="1867657" y="3955068"/>
                <a:ext cx="246483" cy="437184"/>
                <a:chOff x="2822796" y="4723548"/>
                <a:chExt cx="360875" cy="640080"/>
              </a:xfrm>
            </p:grpSpPr>
            <p:sp>
              <p:nvSpPr>
                <p:cNvPr id="102" name="Freeform 254">
                  <a:extLst>
                    <a:ext uri="{FF2B5EF4-FFF2-40B4-BE49-F238E27FC236}">
                      <a16:creationId xmlns:a16="http://schemas.microsoft.com/office/drawing/2014/main" id="{A45D422D-ED93-714A-A9E3-0B3A1C54DFB0}"/>
                    </a:ext>
                  </a:extLst>
                </p:cNvPr>
                <p:cNvSpPr>
                  <a:spLocks/>
                </p:cNvSpPr>
                <p:nvPr/>
              </p:nvSpPr>
              <p:spPr bwMode="auto">
                <a:xfrm>
                  <a:off x="2822796" y="4723548"/>
                  <a:ext cx="360875" cy="640080"/>
                </a:xfrm>
                <a:custGeom>
                  <a:avLst/>
                  <a:gdLst>
                    <a:gd name="T0" fmla="*/ 0 w 52"/>
                    <a:gd name="T1" fmla="*/ 8 h 92"/>
                    <a:gd name="T2" fmla="*/ 8 w 52"/>
                    <a:gd name="T3" fmla="*/ 0 h 92"/>
                    <a:gd name="T4" fmla="*/ 44 w 52"/>
                    <a:gd name="T5" fmla="*/ 0 h 92"/>
                    <a:gd name="T6" fmla="*/ 52 w 52"/>
                    <a:gd name="T7" fmla="*/ 8 h 92"/>
                    <a:gd name="T8" fmla="*/ 52 w 52"/>
                    <a:gd name="T9" fmla="*/ 84 h 92"/>
                    <a:gd name="T10" fmla="*/ 44 w 52"/>
                    <a:gd name="T11" fmla="*/ 92 h 92"/>
                    <a:gd name="T12" fmla="*/ 8 w 52"/>
                    <a:gd name="T13" fmla="*/ 92 h 92"/>
                    <a:gd name="T14" fmla="*/ 0 w 52"/>
                    <a:gd name="T15" fmla="*/ 84 h 92"/>
                    <a:gd name="T16" fmla="*/ 0 w 52"/>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3" name="Line 255">
                  <a:extLst>
                    <a:ext uri="{FF2B5EF4-FFF2-40B4-BE49-F238E27FC236}">
                      <a16:creationId xmlns:a16="http://schemas.microsoft.com/office/drawing/2014/main" id="{4428B3A3-447E-9046-9D72-19F56959BC18}"/>
                    </a:ext>
                  </a:extLst>
                </p:cNvPr>
                <p:cNvSpPr>
                  <a:spLocks noChangeShapeType="1"/>
                </p:cNvSpPr>
                <p:nvPr/>
              </p:nvSpPr>
              <p:spPr bwMode="auto">
                <a:xfrm>
                  <a:off x="2822796" y="4835610"/>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4" name="Line 256">
                  <a:extLst>
                    <a:ext uri="{FF2B5EF4-FFF2-40B4-BE49-F238E27FC236}">
                      <a16:creationId xmlns:a16="http://schemas.microsoft.com/office/drawing/2014/main" id="{948A430B-0F08-614F-8B33-7B1AED45568D}"/>
                    </a:ext>
                  </a:extLst>
                </p:cNvPr>
                <p:cNvSpPr>
                  <a:spLocks noChangeShapeType="1"/>
                </p:cNvSpPr>
                <p:nvPr/>
              </p:nvSpPr>
              <p:spPr bwMode="auto">
                <a:xfrm>
                  <a:off x="2822796" y="5251566"/>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5" name="Line 257">
                  <a:extLst>
                    <a:ext uri="{FF2B5EF4-FFF2-40B4-BE49-F238E27FC236}">
                      <a16:creationId xmlns:a16="http://schemas.microsoft.com/office/drawing/2014/main" id="{5F5595C1-DAA9-8C4D-930A-6AEF4D193BCA}"/>
                    </a:ext>
                  </a:extLst>
                </p:cNvPr>
                <p:cNvSpPr>
                  <a:spLocks noChangeShapeType="1"/>
                </p:cNvSpPr>
                <p:nvPr/>
              </p:nvSpPr>
              <p:spPr bwMode="auto">
                <a:xfrm flipH="1">
                  <a:off x="2934857" y="5308546"/>
                  <a:ext cx="138653"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6" name="Freeform 258">
                  <a:extLst>
                    <a:ext uri="{FF2B5EF4-FFF2-40B4-BE49-F238E27FC236}">
                      <a16:creationId xmlns:a16="http://schemas.microsoft.com/office/drawing/2014/main" id="{27464C9C-B046-8F4E-9A9C-D5DEDAFC2FF3}"/>
                    </a:ext>
                  </a:extLst>
                </p:cNvPr>
                <p:cNvSpPr>
                  <a:spLocks/>
                </p:cNvSpPr>
                <p:nvPr/>
              </p:nvSpPr>
              <p:spPr bwMode="auto">
                <a:xfrm>
                  <a:off x="2989938" y="4765334"/>
                  <a:ext cx="26591" cy="28491"/>
                </a:xfrm>
                <a:custGeom>
                  <a:avLst/>
                  <a:gdLst>
                    <a:gd name="T0" fmla="*/ 2 w 4"/>
                    <a:gd name="T1" fmla="*/ 0 h 4"/>
                    <a:gd name="T2" fmla="*/ 4 w 4"/>
                    <a:gd name="T3" fmla="*/ 2 h 4"/>
                    <a:gd name="T4" fmla="*/ 4 w 4"/>
                    <a:gd name="T5" fmla="*/ 2 h 4"/>
                    <a:gd name="T6" fmla="*/ 2 w 4"/>
                    <a:gd name="T7" fmla="*/ 4 h 4"/>
                    <a:gd name="T8" fmla="*/ 2 w 4"/>
                    <a:gd name="T9" fmla="*/ 4 h 4"/>
                    <a:gd name="T10" fmla="*/ 0 w 4"/>
                    <a:gd name="T11" fmla="*/ 2 h 4"/>
                    <a:gd name="T12" fmla="*/ 0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90" name="Group 89">
                <a:extLst>
                  <a:ext uri="{FF2B5EF4-FFF2-40B4-BE49-F238E27FC236}">
                    <a16:creationId xmlns:a16="http://schemas.microsoft.com/office/drawing/2014/main" id="{289A254B-3658-EB40-941E-78A00B10B3EA}"/>
                  </a:ext>
                </a:extLst>
              </p:cNvPr>
              <p:cNvGrpSpPr/>
              <p:nvPr/>
            </p:nvGrpSpPr>
            <p:grpSpPr>
              <a:xfrm>
                <a:off x="2212654" y="3955068"/>
                <a:ext cx="246483" cy="437184"/>
                <a:chOff x="2822796" y="4723548"/>
                <a:chExt cx="360875" cy="640080"/>
              </a:xfrm>
            </p:grpSpPr>
            <p:sp>
              <p:nvSpPr>
                <p:cNvPr id="97" name="Freeform 254">
                  <a:extLst>
                    <a:ext uri="{FF2B5EF4-FFF2-40B4-BE49-F238E27FC236}">
                      <a16:creationId xmlns:a16="http://schemas.microsoft.com/office/drawing/2014/main" id="{98180252-5990-A14A-84EC-B2A2D1BA17E6}"/>
                    </a:ext>
                  </a:extLst>
                </p:cNvPr>
                <p:cNvSpPr>
                  <a:spLocks/>
                </p:cNvSpPr>
                <p:nvPr/>
              </p:nvSpPr>
              <p:spPr bwMode="auto">
                <a:xfrm>
                  <a:off x="2822796" y="4723548"/>
                  <a:ext cx="360875" cy="640080"/>
                </a:xfrm>
                <a:custGeom>
                  <a:avLst/>
                  <a:gdLst>
                    <a:gd name="T0" fmla="*/ 0 w 52"/>
                    <a:gd name="T1" fmla="*/ 8 h 92"/>
                    <a:gd name="T2" fmla="*/ 8 w 52"/>
                    <a:gd name="T3" fmla="*/ 0 h 92"/>
                    <a:gd name="T4" fmla="*/ 44 w 52"/>
                    <a:gd name="T5" fmla="*/ 0 h 92"/>
                    <a:gd name="T6" fmla="*/ 52 w 52"/>
                    <a:gd name="T7" fmla="*/ 8 h 92"/>
                    <a:gd name="T8" fmla="*/ 52 w 52"/>
                    <a:gd name="T9" fmla="*/ 84 h 92"/>
                    <a:gd name="T10" fmla="*/ 44 w 52"/>
                    <a:gd name="T11" fmla="*/ 92 h 92"/>
                    <a:gd name="T12" fmla="*/ 8 w 52"/>
                    <a:gd name="T13" fmla="*/ 92 h 92"/>
                    <a:gd name="T14" fmla="*/ 0 w 52"/>
                    <a:gd name="T15" fmla="*/ 84 h 92"/>
                    <a:gd name="T16" fmla="*/ 0 w 52"/>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8" name="Line 255">
                  <a:extLst>
                    <a:ext uri="{FF2B5EF4-FFF2-40B4-BE49-F238E27FC236}">
                      <a16:creationId xmlns:a16="http://schemas.microsoft.com/office/drawing/2014/main" id="{BF944052-2558-0743-A072-701D66687CC5}"/>
                    </a:ext>
                  </a:extLst>
                </p:cNvPr>
                <p:cNvSpPr>
                  <a:spLocks noChangeShapeType="1"/>
                </p:cNvSpPr>
                <p:nvPr/>
              </p:nvSpPr>
              <p:spPr bwMode="auto">
                <a:xfrm>
                  <a:off x="2822796" y="4835610"/>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9" name="Line 256">
                  <a:extLst>
                    <a:ext uri="{FF2B5EF4-FFF2-40B4-BE49-F238E27FC236}">
                      <a16:creationId xmlns:a16="http://schemas.microsoft.com/office/drawing/2014/main" id="{B72A2FE4-28CC-5742-A217-29C067D70D2C}"/>
                    </a:ext>
                  </a:extLst>
                </p:cNvPr>
                <p:cNvSpPr>
                  <a:spLocks noChangeShapeType="1"/>
                </p:cNvSpPr>
                <p:nvPr/>
              </p:nvSpPr>
              <p:spPr bwMode="auto">
                <a:xfrm>
                  <a:off x="2822796" y="5251566"/>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0" name="Line 257">
                  <a:extLst>
                    <a:ext uri="{FF2B5EF4-FFF2-40B4-BE49-F238E27FC236}">
                      <a16:creationId xmlns:a16="http://schemas.microsoft.com/office/drawing/2014/main" id="{C14EE0C8-63B0-5045-ABA4-C643A2847D15}"/>
                    </a:ext>
                  </a:extLst>
                </p:cNvPr>
                <p:cNvSpPr>
                  <a:spLocks noChangeShapeType="1"/>
                </p:cNvSpPr>
                <p:nvPr/>
              </p:nvSpPr>
              <p:spPr bwMode="auto">
                <a:xfrm flipH="1">
                  <a:off x="2934857" y="5308546"/>
                  <a:ext cx="138653"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1" name="Freeform 258">
                  <a:extLst>
                    <a:ext uri="{FF2B5EF4-FFF2-40B4-BE49-F238E27FC236}">
                      <a16:creationId xmlns:a16="http://schemas.microsoft.com/office/drawing/2014/main" id="{59FF872D-5F28-4845-907B-25A32ABD59DC}"/>
                    </a:ext>
                  </a:extLst>
                </p:cNvPr>
                <p:cNvSpPr>
                  <a:spLocks/>
                </p:cNvSpPr>
                <p:nvPr/>
              </p:nvSpPr>
              <p:spPr bwMode="auto">
                <a:xfrm>
                  <a:off x="2989938" y="4765334"/>
                  <a:ext cx="26591" cy="28491"/>
                </a:xfrm>
                <a:custGeom>
                  <a:avLst/>
                  <a:gdLst>
                    <a:gd name="T0" fmla="*/ 2 w 4"/>
                    <a:gd name="T1" fmla="*/ 0 h 4"/>
                    <a:gd name="T2" fmla="*/ 4 w 4"/>
                    <a:gd name="T3" fmla="*/ 2 h 4"/>
                    <a:gd name="T4" fmla="*/ 4 w 4"/>
                    <a:gd name="T5" fmla="*/ 2 h 4"/>
                    <a:gd name="T6" fmla="*/ 2 w 4"/>
                    <a:gd name="T7" fmla="*/ 4 h 4"/>
                    <a:gd name="T8" fmla="*/ 2 w 4"/>
                    <a:gd name="T9" fmla="*/ 4 h 4"/>
                    <a:gd name="T10" fmla="*/ 0 w 4"/>
                    <a:gd name="T11" fmla="*/ 2 h 4"/>
                    <a:gd name="T12" fmla="*/ 0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91" name="Group 90">
                <a:extLst>
                  <a:ext uri="{FF2B5EF4-FFF2-40B4-BE49-F238E27FC236}">
                    <a16:creationId xmlns:a16="http://schemas.microsoft.com/office/drawing/2014/main" id="{D3876DFA-6BD3-C149-AA66-92C712631CE2}"/>
                  </a:ext>
                </a:extLst>
              </p:cNvPr>
              <p:cNvGrpSpPr/>
              <p:nvPr/>
            </p:nvGrpSpPr>
            <p:grpSpPr>
              <a:xfrm>
                <a:off x="2565427" y="3955068"/>
                <a:ext cx="246483" cy="437184"/>
                <a:chOff x="2822796" y="4723548"/>
                <a:chExt cx="360875" cy="640080"/>
              </a:xfrm>
            </p:grpSpPr>
            <p:sp>
              <p:nvSpPr>
                <p:cNvPr id="92" name="Freeform 254">
                  <a:extLst>
                    <a:ext uri="{FF2B5EF4-FFF2-40B4-BE49-F238E27FC236}">
                      <a16:creationId xmlns:a16="http://schemas.microsoft.com/office/drawing/2014/main" id="{CCCAA2C2-0BEC-3746-8416-6F5CDBC69C37}"/>
                    </a:ext>
                  </a:extLst>
                </p:cNvPr>
                <p:cNvSpPr>
                  <a:spLocks/>
                </p:cNvSpPr>
                <p:nvPr/>
              </p:nvSpPr>
              <p:spPr bwMode="auto">
                <a:xfrm>
                  <a:off x="2822796" y="4723548"/>
                  <a:ext cx="360875" cy="640080"/>
                </a:xfrm>
                <a:custGeom>
                  <a:avLst/>
                  <a:gdLst>
                    <a:gd name="T0" fmla="*/ 0 w 52"/>
                    <a:gd name="T1" fmla="*/ 8 h 92"/>
                    <a:gd name="T2" fmla="*/ 8 w 52"/>
                    <a:gd name="T3" fmla="*/ 0 h 92"/>
                    <a:gd name="T4" fmla="*/ 44 w 52"/>
                    <a:gd name="T5" fmla="*/ 0 h 92"/>
                    <a:gd name="T6" fmla="*/ 52 w 52"/>
                    <a:gd name="T7" fmla="*/ 8 h 92"/>
                    <a:gd name="T8" fmla="*/ 52 w 52"/>
                    <a:gd name="T9" fmla="*/ 84 h 92"/>
                    <a:gd name="T10" fmla="*/ 44 w 52"/>
                    <a:gd name="T11" fmla="*/ 92 h 92"/>
                    <a:gd name="T12" fmla="*/ 8 w 52"/>
                    <a:gd name="T13" fmla="*/ 92 h 92"/>
                    <a:gd name="T14" fmla="*/ 0 w 52"/>
                    <a:gd name="T15" fmla="*/ 84 h 92"/>
                    <a:gd name="T16" fmla="*/ 0 w 52"/>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3" name="Line 255">
                  <a:extLst>
                    <a:ext uri="{FF2B5EF4-FFF2-40B4-BE49-F238E27FC236}">
                      <a16:creationId xmlns:a16="http://schemas.microsoft.com/office/drawing/2014/main" id="{9C55E577-74F1-1540-A43E-2221A7F0143C}"/>
                    </a:ext>
                  </a:extLst>
                </p:cNvPr>
                <p:cNvSpPr>
                  <a:spLocks noChangeShapeType="1"/>
                </p:cNvSpPr>
                <p:nvPr/>
              </p:nvSpPr>
              <p:spPr bwMode="auto">
                <a:xfrm>
                  <a:off x="2822796" y="4835610"/>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4" name="Line 256">
                  <a:extLst>
                    <a:ext uri="{FF2B5EF4-FFF2-40B4-BE49-F238E27FC236}">
                      <a16:creationId xmlns:a16="http://schemas.microsoft.com/office/drawing/2014/main" id="{3EAB8060-82E1-2F49-83AB-F62DB9FD1A74}"/>
                    </a:ext>
                  </a:extLst>
                </p:cNvPr>
                <p:cNvSpPr>
                  <a:spLocks noChangeShapeType="1"/>
                </p:cNvSpPr>
                <p:nvPr/>
              </p:nvSpPr>
              <p:spPr bwMode="auto">
                <a:xfrm>
                  <a:off x="2822796" y="5251566"/>
                  <a:ext cx="360875"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5" name="Line 257">
                  <a:extLst>
                    <a:ext uri="{FF2B5EF4-FFF2-40B4-BE49-F238E27FC236}">
                      <a16:creationId xmlns:a16="http://schemas.microsoft.com/office/drawing/2014/main" id="{F9C9513A-EE40-5547-ADEA-B9ABF08D7B56}"/>
                    </a:ext>
                  </a:extLst>
                </p:cNvPr>
                <p:cNvSpPr>
                  <a:spLocks noChangeShapeType="1"/>
                </p:cNvSpPr>
                <p:nvPr/>
              </p:nvSpPr>
              <p:spPr bwMode="auto">
                <a:xfrm flipH="1">
                  <a:off x="2934857" y="5308546"/>
                  <a:ext cx="138653" cy="0"/>
                </a:xfrm>
                <a:prstGeom prst="line">
                  <a:avLst/>
                </a:pr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96" name="Freeform 258">
                  <a:extLst>
                    <a:ext uri="{FF2B5EF4-FFF2-40B4-BE49-F238E27FC236}">
                      <a16:creationId xmlns:a16="http://schemas.microsoft.com/office/drawing/2014/main" id="{E75CA87B-89BD-F446-B6BC-5841CA81E171}"/>
                    </a:ext>
                  </a:extLst>
                </p:cNvPr>
                <p:cNvSpPr>
                  <a:spLocks/>
                </p:cNvSpPr>
                <p:nvPr/>
              </p:nvSpPr>
              <p:spPr bwMode="auto">
                <a:xfrm>
                  <a:off x="2989938" y="4765334"/>
                  <a:ext cx="26591" cy="28491"/>
                </a:xfrm>
                <a:custGeom>
                  <a:avLst/>
                  <a:gdLst>
                    <a:gd name="T0" fmla="*/ 2 w 4"/>
                    <a:gd name="T1" fmla="*/ 0 h 4"/>
                    <a:gd name="T2" fmla="*/ 4 w 4"/>
                    <a:gd name="T3" fmla="*/ 2 h 4"/>
                    <a:gd name="T4" fmla="*/ 4 w 4"/>
                    <a:gd name="T5" fmla="*/ 2 h 4"/>
                    <a:gd name="T6" fmla="*/ 2 w 4"/>
                    <a:gd name="T7" fmla="*/ 4 h 4"/>
                    <a:gd name="T8" fmla="*/ 2 w 4"/>
                    <a:gd name="T9" fmla="*/ 4 h 4"/>
                    <a:gd name="T10" fmla="*/ 0 w 4"/>
                    <a:gd name="T11" fmla="*/ 2 h 4"/>
                    <a:gd name="T12" fmla="*/ 0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sp>
          <p:nvSpPr>
            <p:cNvPr id="73" name="TextBox 72">
              <a:extLst>
                <a:ext uri="{FF2B5EF4-FFF2-40B4-BE49-F238E27FC236}">
                  <a16:creationId xmlns:a16="http://schemas.microsoft.com/office/drawing/2014/main" id="{7AA65812-E4CC-8747-BA45-A0F246CBB2D3}"/>
                </a:ext>
              </a:extLst>
            </p:cNvPr>
            <p:cNvSpPr txBox="1"/>
            <p:nvPr/>
          </p:nvSpPr>
          <p:spPr>
            <a:xfrm>
              <a:off x="6315356" y="1840232"/>
              <a:ext cx="164085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ea typeface="+mn-ea"/>
                  <a:cs typeface="+mn-cs"/>
                </a:rPr>
                <a:t>Continuous</a:t>
              </a:r>
              <a:br>
                <a:rPr kumimoji="0" lang="en-US" sz="1400" b="1" i="0" u="none" strike="noStrike" kern="1200" cap="none" spc="0" normalizeH="0" baseline="0" noProof="0" dirty="0">
                  <a:ln>
                    <a:noFill/>
                  </a:ln>
                  <a:solidFill>
                    <a:schemeClr val="tx2"/>
                  </a:solidFill>
                  <a:effectLst/>
                  <a:uLnTx/>
                  <a:uFillTx/>
                  <a:ea typeface="+mn-ea"/>
                  <a:cs typeface="+mn-cs"/>
                </a:rPr>
              </a:br>
              <a:r>
                <a:rPr kumimoji="0" lang="en-US" sz="1400" b="1" i="0" u="none" strike="noStrike" kern="1200" cap="none" spc="0" normalizeH="0" baseline="0" noProof="0" dirty="0">
                  <a:ln>
                    <a:noFill/>
                  </a:ln>
                  <a:solidFill>
                    <a:schemeClr val="tx2"/>
                  </a:solidFill>
                  <a:effectLst/>
                  <a:uLnTx/>
                  <a:uFillTx/>
                  <a:ea typeface="+mn-ea"/>
                  <a:cs typeface="+mn-cs"/>
                </a:rPr>
                <a:t>Loading (4TB/day)</a:t>
              </a:r>
            </a:p>
          </p:txBody>
        </p:sp>
        <p:grpSp>
          <p:nvGrpSpPr>
            <p:cNvPr id="74" name="Group 73">
              <a:extLst>
                <a:ext uri="{FF2B5EF4-FFF2-40B4-BE49-F238E27FC236}">
                  <a16:creationId xmlns:a16="http://schemas.microsoft.com/office/drawing/2014/main" id="{B65F29DD-8BBC-1D42-8E8F-996DF3B66C9C}"/>
                </a:ext>
              </a:extLst>
            </p:cNvPr>
            <p:cNvGrpSpPr/>
            <p:nvPr/>
          </p:nvGrpSpPr>
          <p:grpSpPr>
            <a:xfrm>
              <a:off x="8524473" y="1754944"/>
              <a:ext cx="345041" cy="441426"/>
              <a:chOff x="3633709" y="4075488"/>
              <a:chExt cx="417499" cy="509166"/>
            </a:xfrm>
          </p:grpSpPr>
          <p:sp>
            <p:nvSpPr>
              <p:cNvPr id="87" name="Freeform 374">
                <a:extLst>
                  <a:ext uri="{FF2B5EF4-FFF2-40B4-BE49-F238E27FC236}">
                    <a16:creationId xmlns:a16="http://schemas.microsoft.com/office/drawing/2014/main" id="{33768C25-CD9B-DA4B-9A21-42940269717C}"/>
                  </a:ext>
                </a:extLst>
              </p:cNvPr>
              <p:cNvSpPr>
                <a:spLocks/>
              </p:cNvSpPr>
              <p:nvPr/>
            </p:nvSpPr>
            <p:spPr bwMode="auto">
              <a:xfrm>
                <a:off x="3633709" y="4173660"/>
                <a:ext cx="417499" cy="410994"/>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254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mn-ea"/>
                  <a:cs typeface="+mn-cs"/>
                </a:endParaRPr>
              </a:p>
            </p:txBody>
          </p:sp>
          <p:sp>
            <p:nvSpPr>
              <p:cNvPr id="88" name="Oval 371">
                <a:extLst>
                  <a:ext uri="{FF2B5EF4-FFF2-40B4-BE49-F238E27FC236}">
                    <a16:creationId xmlns:a16="http://schemas.microsoft.com/office/drawing/2014/main" id="{7AFE0F59-AC92-3343-BDCC-C02160367601}"/>
                  </a:ext>
                </a:extLst>
              </p:cNvPr>
              <p:cNvSpPr>
                <a:spLocks noChangeArrowheads="1"/>
              </p:cNvSpPr>
              <p:nvPr/>
            </p:nvSpPr>
            <p:spPr bwMode="auto">
              <a:xfrm>
                <a:off x="3633709" y="4075488"/>
                <a:ext cx="417499" cy="194681"/>
              </a:xfrm>
              <a:prstGeom prst="ellipse">
                <a:avLst/>
              </a:prstGeom>
              <a:solidFill>
                <a:schemeClr val="bg1"/>
              </a:solidFill>
              <a:ln w="254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mn-ea"/>
                  <a:cs typeface="+mn-cs"/>
                </a:endParaRPr>
              </a:p>
            </p:txBody>
          </p:sp>
        </p:grpSp>
        <p:cxnSp>
          <p:nvCxnSpPr>
            <p:cNvPr id="75" name="Straight Arrow Connector 74">
              <a:extLst>
                <a:ext uri="{FF2B5EF4-FFF2-40B4-BE49-F238E27FC236}">
                  <a16:creationId xmlns:a16="http://schemas.microsoft.com/office/drawing/2014/main" id="{2889CF47-501F-CF4A-8872-F6CD31D58D40}"/>
                </a:ext>
              </a:extLst>
            </p:cNvPr>
            <p:cNvCxnSpPr/>
            <p:nvPr/>
          </p:nvCxnSpPr>
          <p:spPr>
            <a:xfrm flipH="1">
              <a:off x="7867948" y="1975657"/>
              <a:ext cx="478971" cy="0"/>
            </a:xfrm>
            <a:prstGeom prst="straightConnector1">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F64F0D-C831-7D45-8906-87D90AB739E4}"/>
                </a:ext>
              </a:extLst>
            </p:cNvPr>
            <p:cNvCxnSpPr/>
            <p:nvPr/>
          </p:nvCxnSpPr>
          <p:spPr>
            <a:xfrm flipH="1">
              <a:off x="9047067" y="1975657"/>
              <a:ext cx="478971" cy="0"/>
            </a:xfrm>
            <a:prstGeom prst="straightConnector1">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89BAF3B-67A7-6D4E-AB7D-F5671F6EC411}"/>
                </a:ext>
              </a:extLst>
            </p:cNvPr>
            <p:cNvSpPr txBox="1"/>
            <p:nvPr/>
          </p:nvSpPr>
          <p:spPr>
            <a:xfrm>
              <a:off x="8615493" y="1969214"/>
              <a:ext cx="187552" cy="184666"/>
            </a:xfrm>
            <a:prstGeom prst="rect">
              <a:avLst/>
            </a:prstGeom>
            <a:noFill/>
          </p:spPr>
          <p:txBody>
            <a:bodyPr wrap="none" lIns="0" tIns="0" rIns="0" bIns="0" rtlCol="0">
              <a:spAutoFit/>
            </a:bodyPr>
            <a:lstStyle>
              <a:defPPr>
                <a:defRPr lang="en-US"/>
              </a:defPPr>
              <a:lvl1pPr algn="ctr">
                <a:defRPr sz="12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4"/>
                  </a:solidFill>
                  <a:effectLst/>
                  <a:uLnTx/>
                  <a:uFillTx/>
                  <a:ea typeface="+mn-ea"/>
                  <a:cs typeface="+mn-cs"/>
                </a:rPr>
                <a:t>S3</a:t>
              </a:r>
            </a:p>
          </p:txBody>
        </p:sp>
        <p:sp>
          <p:nvSpPr>
            <p:cNvPr id="78" name="TextBox 77">
              <a:extLst>
                <a:ext uri="{FF2B5EF4-FFF2-40B4-BE49-F238E27FC236}">
                  <a16:creationId xmlns:a16="http://schemas.microsoft.com/office/drawing/2014/main" id="{61140BA7-9CF3-DA48-B4EF-D52C60B93D4C}"/>
                </a:ext>
              </a:extLst>
            </p:cNvPr>
            <p:cNvSpPr txBox="1"/>
            <p:nvPr/>
          </p:nvSpPr>
          <p:spPr>
            <a:xfrm>
              <a:off x="8317882" y="2259350"/>
              <a:ext cx="758221" cy="184666"/>
            </a:xfrm>
            <a:prstGeom prst="rect">
              <a:avLst/>
            </a:prstGeom>
            <a:noFill/>
          </p:spPr>
          <p:txBody>
            <a:bodyPr wrap="none" lIns="0" tIns="0" rIns="0" bIns="0" rtlCol="0">
              <a:spAutoFit/>
            </a:bodyPr>
            <a:lstStyle>
              <a:defPPr>
                <a:defRPr lang="en-US"/>
              </a:defPPr>
              <a:lvl1pPr algn="r">
                <a:defRPr sz="1200">
                  <a:solidFill>
                    <a:schemeClr val="tx1">
                      <a:lumMod val="50000"/>
                      <a:lumOff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lumOff val="50000"/>
                    </a:srgbClr>
                  </a:solidFill>
                  <a:effectLst/>
                  <a:uLnTx/>
                  <a:uFillTx/>
                  <a:ea typeface="+mn-ea"/>
                  <a:cs typeface="+mn-cs"/>
                </a:rPr>
                <a:t>&lt;5min SLA</a:t>
              </a:r>
            </a:p>
          </p:txBody>
        </p:sp>
        <p:sp>
          <p:nvSpPr>
            <p:cNvPr id="79" name="TextBox 78">
              <a:extLst>
                <a:ext uri="{FF2B5EF4-FFF2-40B4-BE49-F238E27FC236}">
                  <a16:creationId xmlns:a16="http://schemas.microsoft.com/office/drawing/2014/main" id="{4AE4ACCC-1C2C-4143-8D36-68A63A400CC3}"/>
                </a:ext>
              </a:extLst>
            </p:cNvPr>
            <p:cNvSpPr txBox="1"/>
            <p:nvPr/>
          </p:nvSpPr>
          <p:spPr>
            <a:xfrm>
              <a:off x="6597064" y="3159666"/>
              <a:ext cx="105579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ea typeface="+mn-ea"/>
                  <a:cs typeface="+mn-cs"/>
                </a:rPr>
                <a:t>Medium</a:t>
              </a:r>
            </a:p>
          </p:txBody>
        </p:sp>
        <p:grpSp>
          <p:nvGrpSpPr>
            <p:cNvPr id="80" name="Group 79">
              <a:extLst>
                <a:ext uri="{FF2B5EF4-FFF2-40B4-BE49-F238E27FC236}">
                  <a16:creationId xmlns:a16="http://schemas.microsoft.com/office/drawing/2014/main" id="{F7989D2D-CC43-A843-9A0A-B97B2C011119}"/>
                </a:ext>
              </a:extLst>
            </p:cNvPr>
            <p:cNvGrpSpPr/>
            <p:nvPr/>
          </p:nvGrpSpPr>
          <p:grpSpPr>
            <a:xfrm>
              <a:off x="6791867" y="2758438"/>
              <a:ext cx="679031" cy="275016"/>
              <a:chOff x="2189835" y="3656139"/>
              <a:chExt cx="1190625" cy="482218"/>
            </a:xfrm>
          </p:grpSpPr>
          <p:sp>
            <p:nvSpPr>
              <p:cNvPr id="81" name="Rectangle: Rounded Corners 187">
                <a:extLst>
                  <a:ext uri="{FF2B5EF4-FFF2-40B4-BE49-F238E27FC236}">
                    <a16:creationId xmlns:a16="http://schemas.microsoft.com/office/drawing/2014/main" id="{35253612-0FBE-7B4D-8020-D6E63BF46D06}"/>
                  </a:ext>
                </a:extLst>
              </p:cNvPr>
              <p:cNvSpPr/>
              <p:nvPr/>
            </p:nvSpPr>
            <p:spPr>
              <a:xfrm>
                <a:off x="2189835" y="3656139"/>
                <a:ext cx="1190625" cy="482218"/>
              </a:xfrm>
              <a:prstGeom prst="roundRect">
                <a:avLst>
                  <a:gd name="adj" fmla="val 108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82" name="Group 81">
                <a:extLst>
                  <a:ext uri="{FF2B5EF4-FFF2-40B4-BE49-F238E27FC236}">
                    <a16:creationId xmlns:a16="http://schemas.microsoft.com/office/drawing/2014/main" id="{01FF4C40-51A9-ED4C-AF6D-F8AAEC7F7F64}"/>
                  </a:ext>
                </a:extLst>
              </p:cNvPr>
              <p:cNvGrpSpPr/>
              <p:nvPr/>
            </p:nvGrpSpPr>
            <p:grpSpPr>
              <a:xfrm>
                <a:off x="2394622" y="3816094"/>
                <a:ext cx="766762" cy="152400"/>
                <a:chOff x="3000375" y="4672806"/>
                <a:chExt cx="766762" cy="152400"/>
              </a:xfrm>
              <a:solidFill>
                <a:srgbClr val="7030A0"/>
              </a:solidFill>
            </p:grpSpPr>
            <p:sp>
              <p:nvSpPr>
                <p:cNvPr id="83" name="Rectangle 82">
                  <a:extLst>
                    <a:ext uri="{FF2B5EF4-FFF2-40B4-BE49-F238E27FC236}">
                      <a16:creationId xmlns:a16="http://schemas.microsoft.com/office/drawing/2014/main" id="{EC1C0442-EFCD-FD45-9F91-1B10DB5BD25D}"/>
                    </a:ext>
                  </a:extLst>
                </p:cNvPr>
                <p:cNvSpPr/>
                <p:nvPr/>
              </p:nvSpPr>
              <p:spPr>
                <a:xfrm>
                  <a:off x="3000375"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84" name="Rectangle 83">
                  <a:extLst>
                    <a:ext uri="{FF2B5EF4-FFF2-40B4-BE49-F238E27FC236}">
                      <a16:creationId xmlns:a16="http://schemas.microsoft.com/office/drawing/2014/main" id="{ECB8F10D-98D7-7448-8761-D3AF61F435EA}"/>
                    </a:ext>
                  </a:extLst>
                </p:cNvPr>
                <p:cNvSpPr/>
                <p:nvPr/>
              </p:nvSpPr>
              <p:spPr>
                <a:xfrm>
                  <a:off x="3205162"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85" name="Rectangle 84">
                  <a:extLst>
                    <a:ext uri="{FF2B5EF4-FFF2-40B4-BE49-F238E27FC236}">
                      <a16:creationId xmlns:a16="http://schemas.microsoft.com/office/drawing/2014/main" id="{9494E2D9-FFD7-5E4C-ACA1-ED1711D2112B}"/>
                    </a:ext>
                  </a:extLst>
                </p:cNvPr>
                <p:cNvSpPr/>
                <p:nvPr/>
              </p:nvSpPr>
              <p:spPr>
                <a:xfrm>
                  <a:off x="3409949"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86" name="Rectangle 85">
                  <a:extLst>
                    <a:ext uri="{FF2B5EF4-FFF2-40B4-BE49-F238E27FC236}">
                      <a16:creationId xmlns:a16="http://schemas.microsoft.com/office/drawing/2014/main" id="{13767804-41AA-1140-BB87-3BB920FBC5F8}"/>
                    </a:ext>
                  </a:extLst>
                </p:cNvPr>
                <p:cNvSpPr/>
                <p:nvPr/>
              </p:nvSpPr>
              <p:spPr>
                <a:xfrm>
                  <a:off x="3614737" y="4672806"/>
                  <a:ext cx="1524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grpSp>
      <p:grpSp>
        <p:nvGrpSpPr>
          <p:cNvPr id="107" name="Group 106">
            <a:extLst>
              <a:ext uri="{FF2B5EF4-FFF2-40B4-BE49-F238E27FC236}">
                <a16:creationId xmlns:a16="http://schemas.microsoft.com/office/drawing/2014/main" id="{9E644D56-9AD9-4F47-A451-CB4686E7682E}"/>
              </a:ext>
            </a:extLst>
          </p:cNvPr>
          <p:cNvGrpSpPr/>
          <p:nvPr/>
        </p:nvGrpSpPr>
        <p:grpSpPr>
          <a:xfrm>
            <a:off x="8291751" y="3574048"/>
            <a:ext cx="2058434" cy="1618342"/>
            <a:chOff x="8291751" y="3574048"/>
            <a:chExt cx="2058434" cy="1618342"/>
          </a:xfrm>
        </p:grpSpPr>
        <p:sp>
          <p:nvSpPr>
            <p:cNvPr id="108" name="TextBox 107">
              <a:extLst>
                <a:ext uri="{FF2B5EF4-FFF2-40B4-BE49-F238E27FC236}">
                  <a16:creationId xmlns:a16="http://schemas.microsoft.com/office/drawing/2014/main" id="{164EE642-BB93-1247-AB0C-781FA5DC3619}"/>
                </a:ext>
              </a:extLst>
            </p:cNvPr>
            <p:cNvSpPr txBox="1"/>
            <p:nvPr/>
          </p:nvSpPr>
          <p:spPr>
            <a:xfrm>
              <a:off x="9274570" y="3574048"/>
              <a:ext cx="107561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ea typeface="+mn-ea"/>
                  <a:cs typeface="+mn-cs"/>
                </a:rPr>
                <a:t>ETL &amp;</a:t>
              </a:r>
              <a:br>
                <a:rPr kumimoji="0" lang="en-US" sz="1400" b="1" i="0" u="none" strike="noStrike" kern="1200" cap="none" spc="0" normalizeH="0" baseline="0" noProof="0" dirty="0">
                  <a:ln>
                    <a:noFill/>
                  </a:ln>
                  <a:solidFill>
                    <a:schemeClr val="tx2"/>
                  </a:solidFill>
                  <a:effectLst/>
                  <a:uLnTx/>
                  <a:uFillTx/>
                  <a:ea typeface="+mn-ea"/>
                  <a:cs typeface="+mn-cs"/>
                </a:rPr>
              </a:br>
              <a:r>
                <a:rPr kumimoji="0" lang="en-US" sz="1400" b="1" i="0" u="none" strike="noStrike" kern="1200" cap="none" spc="0" normalizeH="0" baseline="0" noProof="0" dirty="0">
                  <a:ln>
                    <a:noFill/>
                  </a:ln>
                  <a:solidFill>
                    <a:schemeClr val="tx2"/>
                  </a:solidFill>
                  <a:effectLst/>
                  <a:uLnTx/>
                  <a:uFillTx/>
                  <a:ea typeface="+mn-ea"/>
                  <a:cs typeface="+mn-cs"/>
                </a:rPr>
                <a:t>Maintenance</a:t>
              </a:r>
            </a:p>
          </p:txBody>
        </p:sp>
        <p:sp>
          <p:nvSpPr>
            <p:cNvPr id="109" name="TextBox 108">
              <a:extLst>
                <a:ext uri="{FF2B5EF4-FFF2-40B4-BE49-F238E27FC236}">
                  <a16:creationId xmlns:a16="http://schemas.microsoft.com/office/drawing/2014/main" id="{9B7EC8F0-1D0B-9B4D-92EA-536651820E40}"/>
                </a:ext>
              </a:extLst>
            </p:cNvPr>
            <p:cNvSpPr txBox="1"/>
            <p:nvPr/>
          </p:nvSpPr>
          <p:spPr>
            <a:xfrm>
              <a:off x="8291751" y="4884613"/>
              <a:ext cx="105579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ea typeface="+mn-ea"/>
                  <a:cs typeface="+mn-cs"/>
                </a:rPr>
                <a:t>Large</a:t>
              </a:r>
            </a:p>
          </p:txBody>
        </p:sp>
        <p:grpSp>
          <p:nvGrpSpPr>
            <p:cNvPr id="110" name="Group 109">
              <a:extLst>
                <a:ext uri="{FF2B5EF4-FFF2-40B4-BE49-F238E27FC236}">
                  <a16:creationId xmlns:a16="http://schemas.microsoft.com/office/drawing/2014/main" id="{F2F7047B-A4D7-764A-B880-AD15D404C442}"/>
                </a:ext>
              </a:extLst>
            </p:cNvPr>
            <p:cNvGrpSpPr/>
            <p:nvPr/>
          </p:nvGrpSpPr>
          <p:grpSpPr>
            <a:xfrm>
              <a:off x="8480132" y="4290059"/>
              <a:ext cx="679031" cy="404557"/>
              <a:chOff x="2189835" y="3429000"/>
              <a:chExt cx="1190625" cy="709357"/>
            </a:xfrm>
          </p:grpSpPr>
          <p:sp>
            <p:nvSpPr>
              <p:cNvPr id="111" name="Rectangle: Rounded Corners 199">
                <a:extLst>
                  <a:ext uri="{FF2B5EF4-FFF2-40B4-BE49-F238E27FC236}">
                    <a16:creationId xmlns:a16="http://schemas.microsoft.com/office/drawing/2014/main" id="{7B6CBD2A-7FC5-2744-A11B-09767219E3FC}"/>
                  </a:ext>
                </a:extLst>
              </p:cNvPr>
              <p:cNvSpPr/>
              <p:nvPr/>
            </p:nvSpPr>
            <p:spPr>
              <a:xfrm>
                <a:off x="2189835" y="3429000"/>
                <a:ext cx="1190625" cy="709357"/>
              </a:xfrm>
              <a:prstGeom prst="roundRect">
                <a:avLst>
                  <a:gd name="adj" fmla="val 108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112" name="Group 111">
                <a:extLst>
                  <a:ext uri="{FF2B5EF4-FFF2-40B4-BE49-F238E27FC236}">
                    <a16:creationId xmlns:a16="http://schemas.microsoft.com/office/drawing/2014/main" id="{26CDB78C-98D2-474D-B4A4-5480C383827C}"/>
                  </a:ext>
                </a:extLst>
              </p:cNvPr>
              <p:cNvGrpSpPr/>
              <p:nvPr/>
            </p:nvGrpSpPr>
            <p:grpSpPr>
              <a:xfrm>
                <a:off x="2394622" y="3816094"/>
                <a:ext cx="766762" cy="152400"/>
                <a:chOff x="3000375" y="4672806"/>
                <a:chExt cx="766762" cy="152400"/>
              </a:xfrm>
              <a:solidFill>
                <a:srgbClr val="7030A0"/>
              </a:solidFill>
            </p:grpSpPr>
            <p:sp>
              <p:nvSpPr>
                <p:cNvPr id="118" name="Rectangle 117">
                  <a:extLst>
                    <a:ext uri="{FF2B5EF4-FFF2-40B4-BE49-F238E27FC236}">
                      <a16:creationId xmlns:a16="http://schemas.microsoft.com/office/drawing/2014/main" id="{A562FC7F-1E4A-AE44-90C6-AB446CF69FF1}"/>
                    </a:ext>
                  </a:extLst>
                </p:cNvPr>
                <p:cNvSpPr/>
                <p:nvPr/>
              </p:nvSpPr>
              <p:spPr>
                <a:xfrm>
                  <a:off x="3000375"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19" name="Rectangle 118">
                  <a:extLst>
                    <a:ext uri="{FF2B5EF4-FFF2-40B4-BE49-F238E27FC236}">
                      <a16:creationId xmlns:a16="http://schemas.microsoft.com/office/drawing/2014/main" id="{0FBEACC6-C52B-F746-A85B-2E6772C371A3}"/>
                    </a:ext>
                  </a:extLst>
                </p:cNvPr>
                <p:cNvSpPr/>
                <p:nvPr/>
              </p:nvSpPr>
              <p:spPr>
                <a:xfrm>
                  <a:off x="3205162"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20" name="Rectangle 119">
                  <a:extLst>
                    <a:ext uri="{FF2B5EF4-FFF2-40B4-BE49-F238E27FC236}">
                      <a16:creationId xmlns:a16="http://schemas.microsoft.com/office/drawing/2014/main" id="{1DC24856-BD91-CF46-A7A3-B08ABF2950F8}"/>
                    </a:ext>
                  </a:extLst>
                </p:cNvPr>
                <p:cNvSpPr/>
                <p:nvPr/>
              </p:nvSpPr>
              <p:spPr>
                <a:xfrm>
                  <a:off x="3409949"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21" name="Rectangle 120">
                  <a:extLst>
                    <a:ext uri="{FF2B5EF4-FFF2-40B4-BE49-F238E27FC236}">
                      <a16:creationId xmlns:a16="http://schemas.microsoft.com/office/drawing/2014/main" id="{3458A520-4D7C-B647-9623-9DCAF7963FDB}"/>
                    </a:ext>
                  </a:extLst>
                </p:cNvPr>
                <p:cNvSpPr/>
                <p:nvPr/>
              </p:nvSpPr>
              <p:spPr>
                <a:xfrm>
                  <a:off x="3614737"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nvGrpSpPr>
              <p:cNvPr id="113" name="Group 112">
                <a:extLst>
                  <a:ext uri="{FF2B5EF4-FFF2-40B4-BE49-F238E27FC236}">
                    <a16:creationId xmlns:a16="http://schemas.microsoft.com/office/drawing/2014/main" id="{AD3CC554-1F13-2048-BAEA-B4519B8D5B96}"/>
                  </a:ext>
                </a:extLst>
              </p:cNvPr>
              <p:cNvGrpSpPr/>
              <p:nvPr/>
            </p:nvGrpSpPr>
            <p:grpSpPr>
              <a:xfrm>
                <a:off x="2394622" y="3614388"/>
                <a:ext cx="766762" cy="152400"/>
                <a:chOff x="3000375" y="4672806"/>
                <a:chExt cx="766762" cy="152400"/>
              </a:xfrm>
              <a:solidFill>
                <a:srgbClr val="7030A0"/>
              </a:solidFill>
            </p:grpSpPr>
            <p:sp>
              <p:nvSpPr>
                <p:cNvPr id="114" name="Rectangle 113">
                  <a:extLst>
                    <a:ext uri="{FF2B5EF4-FFF2-40B4-BE49-F238E27FC236}">
                      <a16:creationId xmlns:a16="http://schemas.microsoft.com/office/drawing/2014/main" id="{7E3033E3-7239-EF42-AF62-BBBE7B8A7D3A}"/>
                    </a:ext>
                  </a:extLst>
                </p:cNvPr>
                <p:cNvSpPr/>
                <p:nvPr/>
              </p:nvSpPr>
              <p:spPr>
                <a:xfrm>
                  <a:off x="3000375"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15" name="Rectangle 114">
                  <a:extLst>
                    <a:ext uri="{FF2B5EF4-FFF2-40B4-BE49-F238E27FC236}">
                      <a16:creationId xmlns:a16="http://schemas.microsoft.com/office/drawing/2014/main" id="{99D0BAEE-472D-5C43-AE9C-FE977C4AAC3E}"/>
                    </a:ext>
                  </a:extLst>
                </p:cNvPr>
                <p:cNvSpPr/>
                <p:nvPr/>
              </p:nvSpPr>
              <p:spPr>
                <a:xfrm>
                  <a:off x="3205162"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16" name="Rectangle 115">
                  <a:extLst>
                    <a:ext uri="{FF2B5EF4-FFF2-40B4-BE49-F238E27FC236}">
                      <a16:creationId xmlns:a16="http://schemas.microsoft.com/office/drawing/2014/main" id="{A6F1F93A-D0F3-DF49-A50C-F20E7B4A8CC8}"/>
                    </a:ext>
                  </a:extLst>
                </p:cNvPr>
                <p:cNvSpPr/>
                <p:nvPr/>
              </p:nvSpPr>
              <p:spPr>
                <a:xfrm>
                  <a:off x="3409949"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17" name="Rectangle 116">
                  <a:extLst>
                    <a:ext uri="{FF2B5EF4-FFF2-40B4-BE49-F238E27FC236}">
                      <a16:creationId xmlns:a16="http://schemas.microsoft.com/office/drawing/2014/main" id="{3BE71EF9-9067-6148-BA4A-9476FAF6099B}"/>
                    </a:ext>
                  </a:extLst>
                </p:cNvPr>
                <p:cNvSpPr/>
                <p:nvPr/>
              </p:nvSpPr>
              <p:spPr>
                <a:xfrm>
                  <a:off x="3614737" y="4672806"/>
                  <a:ext cx="1524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grpSp>
      <p:grpSp>
        <p:nvGrpSpPr>
          <p:cNvPr id="122" name="Group 121">
            <a:extLst>
              <a:ext uri="{FF2B5EF4-FFF2-40B4-BE49-F238E27FC236}">
                <a16:creationId xmlns:a16="http://schemas.microsoft.com/office/drawing/2014/main" id="{D9FD708A-2B02-1D47-9D38-FB6EF2B2EA67}"/>
              </a:ext>
            </a:extLst>
          </p:cNvPr>
          <p:cNvGrpSpPr/>
          <p:nvPr/>
        </p:nvGrpSpPr>
        <p:grpSpPr>
          <a:xfrm>
            <a:off x="1770893" y="3444508"/>
            <a:ext cx="2152216" cy="1740262"/>
            <a:chOff x="1770893" y="3444508"/>
            <a:chExt cx="2152216" cy="1740262"/>
          </a:xfrm>
        </p:grpSpPr>
        <p:sp>
          <p:nvSpPr>
            <p:cNvPr id="123" name="TextBox 122">
              <a:extLst>
                <a:ext uri="{FF2B5EF4-FFF2-40B4-BE49-F238E27FC236}">
                  <a16:creationId xmlns:a16="http://schemas.microsoft.com/office/drawing/2014/main" id="{5B816B83-E178-1646-939B-9DD71E599DD5}"/>
                </a:ext>
              </a:extLst>
            </p:cNvPr>
            <p:cNvSpPr txBox="1"/>
            <p:nvPr/>
          </p:nvSpPr>
          <p:spPr>
            <a:xfrm>
              <a:off x="2867317" y="4876993"/>
              <a:ext cx="105579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ea typeface="+mn-ea"/>
                  <a:cs typeface="+mn-cs"/>
                </a:rPr>
                <a:t>2X-Large</a:t>
              </a:r>
            </a:p>
          </p:txBody>
        </p:sp>
        <p:grpSp>
          <p:nvGrpSpPr>
            <p:cNvPr id="124" name="Group 123">
              <a:extLst>
                <a:ext uri="{FF2B5EF4-FFF2-40B4-BE49-F238E27FC236}">
                  <a16:creationId xmlns:a16="http://schemas.microsoft.com/office/drawing/2014/main" id="{AF8D837E-E2A9-C24E-AE7A-6E51CACF7E75}"/>
                </a:ext>
              </a:extLst>
            </p:cNvPr>
            <p:cNvGrpSpPr/>
            <p:nvPr/>
          </p:nvGrpSpPr>
          <p:grpSpPr>
            <a:xfrm>
              <a:off x="3055698" y="4180523"/>
              <a:ext cx="679031" cy="514092"/>
              <a:chOff x="2189835" y="3236939"/>
              <a:chExt cx="1190625" cy="901418"/>
            </a:xfrm>
          </p:grpSpPr>
          <p:sp>
            <p:nvSpPr>
              <p:cNvPr id="137" name="Rectangle: Rounded Corners 115">
                <a:extLst>
                  <a:ext uri="{FF2B5EF4-FFF2-40B4-BE49-F238E27FC236}">
                    <a16:creationId xmlns:a16="http://schemas.microsoft.com/office/drawing/2014/main" id="{998E02BD-2610-B24C-83F5-7BB8793A7105}"/>
                  </a:ext>
                </a:extLst>
              </p:cNvPr>
              <p:cNvSpPr/>
              <p:nvPr/>
            </p:nvSpPr>
            <p:spPr>
              <a:xfrm>
                <a:off x="2189835" y="3236939"/>
                <a:ext cx="1190625" cy="901418"/>
              </a:xfrm>
              <a:prstGeom prst="roundRect">
                <a:avLst>
                  <a:gd name="adj" fmla="val 108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138" name="Group 137">
                <a:extLst>
                  <a:ext uri="{FF2B5EF4-FFF2-40B4-BE49-F238E27FC236}">
                    <a16:creationId xmlns:a16="http://schemas.microsoft.com/office/drawing/2014/main" id="{F8BC3CE9-7C5F-BC41-BEF5-E7F46A232AE5}"/>
                  </a:ext>
                </a:extLst>
              </p:cNvPr>
              <p:cNvGrpSpPr/>
              <p:nvPr/>
            </p:nvGrpSpPr>
            <p:grpSpPr>
              <a:xfrm>
                <a:off x="2394622" y="3816094"/>
                <a:ext cx="766762" cy="152400"/>
                <a:chOff x="3000375" y="4672806"/>
                <a:chExt cx="766762" cy="152400"/>
              </a:xfrm>
              <a:solidFill>
                <a:srgbClr val="7030A0"/>
              </a:solidFill>
            </p:grpSpPr>
            <p:sp>
              <p:nvSpPr>
                <p:cNvPr id="148" name="Rectangle 147">
                  <a:extLst>
                    <a:ext uri="{FF2B5EF4-FFF2-40B4-BE49-F238E27FC236}">
                      <a16:creationId xmlns:a16="http://schemas.microsoft.com/office/drawing/2014/main" id="{DB2E4E69-8EE2-E447-BF91-2EF14DC8B2B5}"/>
                    </a:ext>
                  </a:extLst>
                </p:cNvPr>
                <p:cNvSpPr/>
                <p:nvPr/>
              </p:nvSpPr>
              <p:spPr>
                <a:xfrm>
                  <a:off x="3000375"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49" name="Rectangle 148">
                  <a:extLst>
                    <a:ext uri="{FF2B5EF4-FFF2-40B4-BE49-F238E27FC236}">
                      <a16:creationId xmlns:a16="http://schemas.microsoft.com/office/drawing/2014/main" id="{48377A74-D73F-8140-AD8C-63DC1F5C9365}"/>
                    </a:ext>
                  </a:extLst>
                </p:cNvPr>
                <p:cNvSpPr/>
                <p:nvPr/>
              </p:nvSpPr>
              <p:spPr>
                <a:xfrm>
                  <a:off x="3205162"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50" name="Rectangle 149">
                  <a:extLst>
                    <a:ext uri="{FF2B5EF4-FFF2-40B4-BE49-F238E27FC236}">
                      <a16:creationId xmlns:a16="http://schemas.microsoft.com/office/drawing/2014/main" id="{0EF5DC1C-C518-1342-9B58-BBA00B406ECA}"/>
                    </a:ext>
                  </a:extLst>
                </p:cNvPr>
                <p:cNvSpPr/>
                <p:nvPr/>
              </p:nvSpPr>
              <p:spPr>
                <a:xfrm>
                  <a:off x="3409949"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51" name="Rectangle 150">
                  <a:extLst>
                    <a:ext uri="{FF2B5EF4-FFF2-40B4-BE49-F238E27FC236}">
                      <a16:creationId xmlns:a16="http://schemas.microsoft.com/office/drawing/2014/main" id="{6DD59FEB-5FF1-8F46-9CC5-2F6D6194F467}"/>
                    </a:ext>
                  </a:extLst>
                </p:cNvPr>
                <p:cNvSpPr/>
                <p:nvPr/>
              </p:nvSpPr>
              <p:spPr>
                <a:xfrm>
                  <a:off x="3614737"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nvGrpSpPr>
              <p:cNvPr id="139" name="Group 138">
                <a:extLst>
                  <a:ext uri="{FF2B5EF4-FFF2-40B4-BE49-F238E27FC236}">
                    <a16:creationId xmlns:a16="http://schemas.microsoft.com/office/drawing/2014/main" id="{60B3CFD8-C1C4-C345-805F-2B70C7AADE88}"/>
                  </a:ext>
                </a:extLst>
              </p:cNvPr>
              <p:cNvGrpSpPr/>
              <p:nvPr/>
            </p:nvGrpSpPr>
            <p:grpSpPr>
              <a:xfrm>
                <a:off x="2394622" y="3405623"/>
                <a:ext cx="766762" cy="361165"/>
                <a:chOff x="3000375" y="4464041"/>
                <a:chExt cx="766762" cy="361165"/>
              </a:xfrm>
              <a:solidFill>
                <a:srgbClr val="7030A0"/>
              </a:solidFill>
            </p:grpSpPr>
            <p:sp>
              <p:nvSpPr>
                <p:cNvPr id="140" name="Rectangle 139">
                  <a:extLst>
                    <a:ext uri="{FF2B5EF4-FFF2-40B4-BE49-F238E27FC236}">
                      <a16:creationId xmlns:a16="http://schemas.microsoft.com/office/drawing/2014/main" id="{EAB41550-A384-AA46-8690-AC69A940500C}"/>
                    </a:ext>
                  </a:extLst>
                </p:cNvPr>
                <p:cNvSpPr/>
                <p:nvPr/>
              </p:nvSpPr>
              <p:spPr>
                <a:xfrm>
                  <a:off x="3000375"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41" name="Rectangle 140">
                  <a:extLst>
                    <a:ext uri="{FF2B5EF4-FFF2-40B4-BE49-F238E27FC236}">
                      <a16:creationId xmlns:a16="http://schemas.microsoft.com/office/drawing/2014/main" id="{D3E4B72B-A5C0-944F-B343-ACC2A45AED85}"/>
                    </a:ext>
                  </a:extLst>
                </p:cNvPr>
                <p:cNvSpPr/>
                <p:nvPr/>
              </p:nvSpPr>
              <p:spPr>
                <a:xfrm>
                  <a:off x="3205162"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42" name="Rectangle 141">
                  <a:extLst>
                    <a:ext uri="{FF2B5EF4-FFF2-40B4-BE49-F238E27FC236}">
                      <a16:creationId xmlns:a16="http://schemas.microsoft.com/office/drawing/2014/main" id="{2F76A6AD-3B55-C445-8D2C-F3753C2B9FFA}"/>
                    </a:ext>
                  </a:extLst>
                </p:cNvPr>
                <p:cNvSpPr/>
                <p:nvPr/>
              </p:nvSpPr>
              <p:spPr>
                <a:xfrm>
                  <a:off x="3409949"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43" name="Rectangle 142">
                  <a:extLst>
                    <a:ext uri="{FF2B5EF4-FFF2-40B4-BE49-F238E27FC236}">
                      <a16:creationId xmlns:a16="http://schemas.microsoft.com/office/drawing/2014/main" id="{0D09D022-16DA-7345-861D-B5630EAAC5EF}"/>
                    </a:ext>
                  </a:extLst>
                </p:cNvPr>
                <p:cNvSpPr/>
                <p:nvPr/>
              </p:nvSpPr>
              <p:spPr>
                <a:xfrm>
                  <a:off x="3614737" y="4672806"/>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44" name="Rectangle 143">
                  <a:extLst>
                    <a:ext uri="{FF2B5EF4-FFF2-40B4-BE49-F238E27FC236}">
                      <a16:creationId xmlns:a16="http://schemas.microsoft.com/office/drawing/2014/main" id="{A863E361-4082-5E4E-8CA1-A721E12E6B97}"/>
                    </a:ext>
                  </a:extLst>
                </p:cNvPr>
                <p:cNvSpPr/>
                <p:nvPr/>
              </p:nvSpPr>
              <p:spPr>
                <a:xfrm>
                  <a:off x="3000375"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45" name="Rectangle 144">
                  <a:extLst>
                    <a:ext uri="{FF2B5EF4-FFF2-40B4-BE49-F238E27FC236}">
                      <a16:creationId xmlns:a16="http://schemas.microsoft.com/office/drawing/2014/main" id="{FBF4537F-7CC7-F04E-8B7F-9F64BA63D93D}"/>
                    </a:ext>
                  </a:extLst>
                </p:cNvPr>
                <p:cNvSpPr/>
                <p:nvPr/>
              </p:nvSpPr>
              <p:spPr>
                <a:xfrm>
                  <a:off x="3205162"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46" name="Rectangle 145">
                  <a:extLst>
                    <a:ext uri="{FF2B5EF4-FFF2-40B4-BE49-F238E27FC236}">
                      <a16:creationId xmlns:a16="http://schemas.microsoft.com/office/drawing/2014/main" id="{55306136-FBF5-EF48-B744-81940A648394}"/>
                    </a:ext>
                  </a:extLst>
                </p:cNvPr>
                <p:cNvSpPr/>
                <p:nvPr/>
              </p:nvSpPr>
              <p:spPr>
                <a:xfrm>
                  <a:off x="3409949"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47" name="Rectangle 146">
                  <a:extLst>
                    <a:ext uri="{FF2B5EF4-FFF2-40B4-BE49-F238E27FC236}">
                      <a16:creationId xmlns:a16="http://schemas.microsoft.com/office/drawing/2014/main" id="{28937DB3-7975-494E-87C7-6F7925A38606}"/>
                    </a:ext>
                  </a:extLst>
                </p:cNvPr>
                <p:cNvSpPr/>
                <p:nvPr/>
              </p:nvSpPr>
              <p:spPr>
                <a:xfrm>
                  <a:off x="3614737" y="4464041"/>
                  <a:ext cx="1524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grpSp>
          <p:nvGrpSpPr>
            <p:cNvPr id="125" name="Group 124">
              <a:extLst>
                <a:ext uri="{FF2B5EF4-FFF2-40B4-BE49-F238E27FC236}">
                  <a16:creationId xmlns:a16="http://schemas.microsoft.com/office/drawing/2014/main" id="{3AE7AEBD-2BC1-DE4F-8328-FECF299B678D}"/>
                </a:ext>
              </a:extLst>
            </p:cNvPr>
            <p:cNvGrpSpPr/>
            <p:nvPr/>
          </p:nvGrpSpPr>
          <p:grpSpPr>
            <a:xfrm>
              <a:off x="1770893" y="3444508"/>
              <a:ext cx="1083630" cy="964773"/>
              <a:chOff x="1580393" y="3444508"/>
              <a:chExt cx="1083630" cy="964773"/>
            </a:xfrm>
          </p:grpSpPr>
          <p:sp>
            <p:nvSpPr>
              <p:cNvPr id="126" name="TextBox 125">
                <a:extLst>
                  <a:ext uri="{FF2B5EF4-FFF2-40B4-BE49-F238E27FC236}">
                    <a16:creationId xmlns:a16="http://schemas.microsoft.com/office/drawing/2014/main" id="{872788DC-B192-EB4B-8D34-003C7E860778}"/>
                  </a:ext>
                </a:extLst>
              </p:cNvPr>
              <p:cNvSpPr txBox="1"/>
              <p:nvPr/>
            </p:nvSpPr>
            <p:spPr>
              <a:xfrm>
                <a:off x="1580393" y="3444508"/>
                <a:ext cx="1083630"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ea typeface="+mn-ea"/>
                    <a:cs typeface="+mn-cs"/>
                  </a:rPr>
                  <a:t>Reporting</a:t>
                </a:r>
                <a:br>
                  <a:rPr kumimoji="0" lang="en-US" sz="1400" b="1" i="0" u="none" strike="noStrike" kern="1200" cap="none" spc="0" normalizeH="0" baseline="0" noProof="0" dirty="0">
                    <a:ln>
                      <a:noFill/>
                    </a:ln>
                    <a:solidFill>
                      <a:schemeClr val="tx2"/>
                    </a:solidFill>
                    <a:effectLst/>
                    <a:uLnTx/>
                    <a:uFillTx/>
                    <a:ea typeface="+mn-ea"/>
                    <a:cs typeface="+mn-cs"/>
                  </a:rPr>
                </a:br>
                <a:r>
                  <a:rPr kumimoji="0" lang="en-US" sz="1400" b="1" i="0" u="none" strike="noStrike" kern="1200" cap="none" spc="0" normalizeH="0" baseline="0" noProof="0" dirty="0">
                    <a:ln>
                      <a:noFill/>
                    </a:ln>
                    <a:solidFill>
                      <a:schemeClr val="tx2"/>
                    </a:solidFill>
                    <a:effectLst/>
                    <a:uLnTx/>
                    <a:uFillTx/>
                    <a:ea typeface="+mn-ea"/>
                    <a:cs typeface="+mn-cs"/>
                  </a:rPr>
                  <a:t>(Segmented)</a:t>
                </a:r>
              </a:p>
            </p:txBody>
          </p:sp>
          <p:grpSp>
            <p:nvGrpSpPr>
              <p:cNvPr id="127" name="Group 126">
                <a:extLst>
                  <a:ext uri="{FF2B5EF4-FFF2-40B4-BE49-F238E27FC236}">
                    <a16:creationId xmlns:a16="http://schemas.microsoft.com/office/drawing/2014/main" id="{79D3344E-A939-7D4C-8F9F-93F00F512052}"/>
                  </a:ext>
                </a:extLst>
              </p:cNvPr>
              <p:cNvGrpSpPr/>
              <p:nvPr/>
            </p:nvGrpSpPr>
            <p:grpSpPr>
              <a:xfrm>
                <a:off x="1745572" y="4003769"/>
                <a:ext cx="753270" cy="405512"/>
                <a:chOff x="9593262" y="4603844"/>
                <a:chExt cx="753270" cy="405512"/>
              </a:xfrm>
            </p:grpSpPr>
            <p:grpSp>
              <p:nvGrpSpPr>
                <p:cNvPr id="128" name="Group 8">
                  <a:extLst>
                    <a:ext uri="{FF2B5EF4-FFF2-40B4-BE49-F238E27FC236}">
                      <a16:creationId xmlns:a16="http://schemas.microsoft.com/office/drawing/2014/main" id="{2F3B0CF8-EBA4-6647-A2FE-20B0FCB6A0B3}"/>
                    </a:ext>
                  </a:extLst>
                </p:cNvPr>
                <p:cNvGrpSpPr>
                  <a:grpSpLocks noChangeAspect="1"/>
                </p:cNvGrpSpPr>
                <p:nvPr/>
              </p:nvGrpSpPr>
              <p:grpSpPr bwMode="auto">
                <a:xfrm>
                  <a:off x="9776618" y="4622007"/>
                  <a:ext cx="387490" cy="387349"/>
                  <a:chOff x="2462" y="786"/>
                  <a:chExt cx="2753" cy="2752"/>
                </a:xfrm>
              </p:grpSpPr>
              <p:sp>
                <p:nvSpPr>
                  <p:cNvPr id="135" name="Freeform 9">
                    <a:extLst>
                      <a:ext uri="{FF2B5EF4-FFF2-40B4-BE49-F238E27FC236}">
                        <a16:creationId xmlns:a16="http://schemas.microsoft.com/office/drawing/2014/main" id="{C27FB759-F7E8-DC4D-9547-5A91358BCD57}"/>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6" name="Oval 10">
                    <a:extLst>
                      <a:ext uri="{FF2B5EF4-FFF2-40B4-BE49-F238E27FC236}">
                        <a16:creationId xmlns:a16="http://schemas.microsoft.com/office/drawing/2014/main" id="{96D5C5AC-348A-EC4E-BE9E-328F7A52D5B6}"/>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29" name="Group 8">
                  <a:extLst>
                    <a:ext uri="{FF2B5EF4-FFF2-40B4-BE49-F238E27FC236}">
                      <a16:creationId xmlns:a16="http://schemas.microsoft.com/office/drawing/2014/main" id="{34BEFA91-55E0-AA46-84B9-4CEC30427769}"/>
                    </a:ext>
                  </a:extLst>
                </p:cNvPr>
                <p:cNvGrpSpPr>
                  <a:grpSpLocks noChangeAspect="1"/>
                </p:cNvGrpSpPr>
                <p:nvPr/>
              </p:nvGrpSpPr>
              <p:grpSpPr bwMode="auto">
                <a:xfrm>
                  <a:off x="10083799" y="4603844"/>
                  <a:ext cx="262733" cy="262637"/>
                  <a:chOff x="2462" y="786"/>
                  <a:chExt cx="2753" cy="2752"/>
                </a:xfrm>
              </p:grpSpPr>
              <p:sp>
                <p:nvSpPr>
                  <p:cNvPr id="133" name="Freeform 9">
                    <a:extLst>
                      <a:ext uri="{FF2B5EF4-FFF2-40B4-BE49-F238E27FC236}">
                        <a16:creationId xmlns:a16="http://schemas.microsoft.com/office/drawing/2014/main" id="{1BEE6D87-F25C-6044-A741-19BE1ABFE90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4" name="Oval 10">
                    <a:extLst>
                      <a:ext uri="{FF2B5EF4-FFF2-40B4-BE49-F238E27FC236}">
                        <a16:creationId xmlns:a16="http://schemas.microsoft.com/office/drawing/2014/main" id="{A8268ECC-93BB-8743-A035-BFED04832989}"/>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30" name="Group 8">
                  <a:extLst>
                    <a:ext uri="{FF2B5EF4-FFF2-40B4-BE49-F238E27FC236}">
                      <a16:creationId xmlns:a16="http://schemas.microsoft.com/office/drawing/2014/main" id="{61E75904-5977-0E4A-8457-707538A235DE}"/>
                    </a:ext>
                  </a:extLst>
                </p:cNvPr>
                <p:cNvGrpSpPr>
                  <a:grpSpLocks noChangeAspect="1"/>
                </p:cNvGrpSpPr>
                <p:nvPr/>
              </p:nvGrpSpPr>
              <p:grpSpPr bwMode="auto">
                <a:xfrm>
                  <a:off x="9593262" y="4603844"/>
                  <a:ext cx="262733" cy="262637"/>
                  <a:chOff x="2462" y="786"/>
                  <a:chExt cx="2753" cy="2752"/>
                </a:xfrm>
              </p:grpSpPr>
              <p:sp>
                <p:nvSpPr>
                  <p:cNvPr id="131" name="Freeform 9">
                    <a:extLst>
                      <a:ext uri="{FF2B5EF4-FFF2-40B4-BE49-F238E27FC236}">
                        <a16:creationId xmlns:a16="http://schemas.microsoft.com/office/drawing/2014/main" id="{BD6402A0-1142-D948-AE1C-FBD7393024F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2" name="Oval 10">
                    <a:extLst>
                      <a:ext uri="{FF2B5EF4-FFF2-40B4-BE49-F238E27FC236}">
                        <a16:creationId xmlns:a16="http://schemas.microsoft.com/office/drawing/2014/main" id="{8CD008EE-3059-7147-8BBF-FAC275BE1FF0}"/>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grpSp>
      <p:grpSp>
        <p:nvGrpSpPr>
          <p:cNvPr id="152" name="Group 151">
            <a:extLst>
              <a:ext uri="{FF2B5EF4-FFF2-40B4-BE49-F238E27FC236}">
                <a16:creationId xmlns:a16="http://schemas.microsoft.com/office/drawing/2014/main" id="{8813391A-EBB2-6F41-8EC9-2673FBD21F50}"/>
              </a:ext>
            </a:extLst>
          </p:cNvPr>
          <p:cNvGrpSpPr/>
          <p:nvPr/>
        </p:nvGrpSpPr>
        <p:grpSpPr>
          <a:xfrm>
            <a:off x="3494600" y="1717121"/>
            <a:ext cx="2278040" cy="1752138"/>
            <a:chOff x="3494600" y="1717121"/>
            <a:chExt cx="2278040" cy="1752138"/>
          </a:xfrm>
        </p:grpSpPr>
        <p:sp>
          <p:nvSpPr>
            <p:cNvPr id="153" name="TextBox 152">
              <a:extLst>
                <a:ext uri="{FF2B5EF4-FFF2-40B4-BE49-F238E27FC236}">
                  <a16:creationId xmlns:a16="http://schemas.microsoft.com/office/drawing/2014/main" id="{BA243D03-BF15-864A-BD32-339A97B921EF}"/>
                </a:ext>
              </a:extLst>
            </p:cNvPr>
            <p:cNvSpPr txBox="1"/>
            <p:nvPr/>
          </p:nvSpPr>
          <p:spPr>
            <a:xfrm>
              <a:off x="3494600" y="1840232"/>
              <a:ext cx="934551"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ea typeface="+mn-ea"/>
                  <a:cs typeface="+mn-cs"/>
                </a:rPr>
                <a:t>Interactive</a:t>
              </a:r>
              <a:br>
                <a:rPr kumimoji="0" lang="en-US" sz="1400" b="1" i="0" u="none" strike="noStrike" kern="1200" cap="none" spc="0" normalizeH="0" baseline="0" noProof="0" dirty="0">
                  <a:ln>
                    <a:noFill/>
                  </a:ln>
                  <a:solidFill>
                    <a:schemeClr val="tx2"/>
                  </a:solidFill>
                  <a:effectLst/>
                  <a:uLnTx/>
                  <a:uFillTx/>
                  <a:ea typeface="+mn-ea"/>
                  <a:cs typeface="+mn-cs"/>
                </a:rPr>
              </a:br>
              <a:r>
                <a:rPr kumimoji="0" lang="en-US" sz="1400" b="1" i="0" u="none" strike="noStrike" kern="1200" cap="none" spc="0" normalizeH="0" baseline="0" noProof="0" dirty="0">
                  <a:ln>
                    <a:noFill/>
                  </a:ln>
                  <a:solidFill>
                    <a:schemeClr val="tx2"/>
                  </a:solidFill>
                  <a:effectLst/>
                  <a:uLnTx/>
                  <a:uFillTx/>
                  <a:ea typeface="+mn-ea"/>
                  <a:cs typeface="+mn-cs"/>
                </a:rPr>
                <a:t>Dashboard</a:t>
              </a:r>
            </a:p>
          </p:txBody>
        </p:sp>
        <p:sp>
          <p:nvSpPr>
            <p:cNvPr id="154" name="TextBox 153">
              <a:extLst>
                <a:ext uri="{FF2B5EF4-FFF2-40B4-BE49-F238E27FC236}">
                  <a16:creationId xmlns:a16="http://schemas.microsoft.com/office/drawing/2014/main" id="{F95EAB47-B3EA-4548-A1FD-87E259D4B899}"/>
                </a:ext>
              </a:extLst>
            </p:cNvPr>
            <p:cNvSpPr txBox="1"/>
            <p:nvPr/>
          </p:nvSpPr>
          <p:spPr>
            <a:xfrm>
              <a:off x="4695362" y="1717121"/>
              <a:ext cx="644407" cy="553998"/>
            </a:xfrm>
            <a:prstGeom prst="rect">
              <a:avLst/>
            </a:prstGeom>
            <a:noFill/>
          </p:spPr>
          <p:txBody>
            <a:bodyPr wrap="none" lIns="0" tIns="0" rIns="0" bIns="0" rtlCol="0">
              <a:spAutoFit/>
            </a:bodyPr>
            <a:lstStyle>
              <a:defPPr>
                <a:defRPr lang="en-US"/>
              </a:defPPr>
              <a:lvl1pPr algn="r">
                <a:defRPr sz="1200">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lumOff val="50000"/>
                    </a:srgbClr>
                  </a:solidFill>
                  <a:effectLst/>
                  <a:uLnTx/>
                  <a:uFillTx/>
                  <a:ea typeface="+mn-ea"/>
                  <a:cs typeface="+mn-cs"/>
                </a:rPr>
                <a:t>50% &lt; 1s</a:t>
              </a:r>
              <a:br>
                <a:rPr kumimoji="0" lang="en-US" sz="1200" b="0" i="0" u="none" strike="noStrike" kern="1200" cap="none" spc="0" normalizeH="0" baseline="0" noProof="0" dirty="0">
                  <a:ln>
                    <a:noFill/>
                  </a:ln>
                  <a:solidFill>
                    <a:srgbClr val="000000">
                      <a:lumMod val="50000"/>
                      <a:lumOff val="50000"/>
                    </a:srgbClr>
                  </a:solidFill>
                  <a:effectLst/>
                  <a:uLnTx/>
                  <a:uFillTx/>
                  <a:ea typeface="+mn-ea"/>
                  <a:cs typeface="+mn-cs"/>
                </a:rPr>
              </a:br>
              <a:r>
                <a:rPr kumimoji="0" lang="en-US" sz="1200" b="0" i="0" u="none" strike="noStrike" kern="1200" cap="none" spc="0" normalizeH="0" baseline="0" noProof="0" dirty="0">
                  <a:ln>
                    <a:noFill/>
                  </a:ln>
                  <a:solidFill>
                    <a:srgbClr val="000000">
                      <a:lumMod val="50000"/>
                      <a:lumOff val="50000"/>
                    </a:srgbClr>
                  </a:solidFill>
                  <a:effectLst/>
                  <a:uLnTx/>
                  <a:uFillTx/>
                  <a:ea typeface="+mn-ea"/>
                  <a:cs typeface="+mn-cs"/>
                </a:rPr>
                <a:t>85% &lt; 2s</a:t>
              </a:r>
              <a:br>
                <a:rPr kumimoji="0" lang="en-US" sz="1200" b="0" i="0" u="none" strike="noStrike" kern="1200" cap="none" spc="0" normalizeH="0" baseline="0" noProof="0" dirty="0">
                  <a:ln>
                    <a:noFill/>
                  </a:ln>
                  <a:solidFill>
                    <a:srgbClr val="000000">
                      <a:lumMod val="50000"/>
                      <a:lumOff val="50000"/>
                    </a:srgbClr>
                  </a:solidFill>
                  <a:effectLst/>
                  <a:uLnTx/>
                  <a:uFillTx/>
                  <a:ea typeface="+mn-ea"/>
                  <a:cs typeface="+mn-cs"/>
                </a:rPr>
              </a:br>
              <a:r>
                <a:rPr kumimoji="0" lang="en-US" sz="1200" b="0" i="0" u="none" strike="noStrike" kern="1200" cap="none" spc="0" normalizeH="0" baseline="0" noProof="0" dirty="0">
                  <a:ln>
                    <a:noFill/>
                  </a:ln>
                  <a:solidFill>
                    <a:srgbClr val="000000">
                      <a:lumMod val="50000"/>
                      <a:lumOff val="50000"/>
                    </a:srgbClr>
                  </a:solidFill>
                  <a:effectLst/>
                  <a:uLnTx/>
                  <a:uFillTx/>
                  <a:ea typeface="+mn-ea"/>
                  <a:cs typeface="+mn-cs"/>
                </a:rPr>
                <a:t>95% &lt; 5s</a:t>
              </a:r>
            </a:p>
          </p:txBody>
        </p:sp>
        <p:sp>
          <p:nvSpPr>
            <p:cNvPr id="155" name="TextBox 154">
              <a:extLst>
                <a:ext uri="{FF2B5EF4-FFF2-40B4-BE49-F238E27FC236}">
                  <a16:creationId xmlns:a16="http://schemas.microsoft.com/office/drawing/2014/main" id="{DE4EE286-7255-7049-8291-DD566A8B67C1}"/>
                </a:ext>
              </a:extLst>
            </p:cNvPr>
            <p:cNvSpPr txBox="1"/>
            <p:nvPr/>
          </p:nvSpPr>
          <p:spPr>
            <a:xfrm>
              <a:off x="4262490" y="3161482"/>
              <a:ext cx="15101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ea typeface="+mn-ea"/>
                  <a:cs typeface="+mn-cs"/>
                </a:rPr>
                <a:t>Virtual Warehouse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ea typeface="+mn-ea"/>
                  <a:cs typeface="+mn-cs"/>
                </a:rPr>
                <a:t>Auto Scale – X-Large x 5</a:t>
              </a:r>
            </a:p>
          </p:txBody>
        </p:sp>
        <p:grpSp>
          <p:nvGrpSpPr>
            <p:cNvPr id="156" name="Group 155">
              <a:extLst>
                <a:ext uri="{FF2B5EF4-FFF2-40B4-BE49-F238E27FC236}">
                  <a16:creationId xmlns:a16="http://schemas.microsoft.com/office/drawing/2014/main" id="{A4CD8F0B-4E2B-4041-B8EC-AB89F4902695}"/>
                </a:ext>
              </a:extLst>
            </p:cNvPr>
            <p:cNvGrpSpPr/>
            <p:nvPr/>
          </p:nvGrpSpPr>
          <p:grpSpPr>
            <a:xfrm>
              <a:off x="4678050" y="2393867"/>
              <a:ext cx="679031" cy="639587"/>
              <a:chOff x="1100623" y="1492250"/>
              <a:chExt cx="896265" cy="844202"/>
            </a:xfrm>
          </p:grpSpPr>
          <p:sp>
            <p:nvSpPr>
              <p:cNvPr id="167" name="Rectangle: Rounded Corners 148">
                <a:extLst>
                  <a:ext uri="{FF2B5EF4-FFF2-40B4-BE49-F238E27FC236}">
                    <a16:creationId xmlns:a16="http://schemas.microsoft.com/office/drawing/2014/main" id="{E2A309F6-0CC1-8043-A6CD-70DEA84518CA}"/>
                  </a:ext>
                </a:extLst>
              </p:cNvPr>
              <p:cNvSpPr/>
              <p:nvPr/>
            </p:nvSpPr>
            <p:spPr>
              <a:xfrm>
                <a:off x="1100623" y="1492250"/>
                <a:ext cx="896265" cy="844202"/>
              </a:xfrm>
              <a:prstGeom prst="roundRect">
                <a:avLst>
                  <a:gd name="adj" fmla="val 9391"/>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168" name="Group 167">
                <a:extLst>
                  <a:ext uri="{FF2B5EF4-FFF2-40B4-BE49-F238E27FC236}">
                    <a16:creationId xmlns:a16="http://schemas.microsoft.com/office/drawing/2014/main" id="{DB392D8C-AC4C-7A4F-BD56-FE2A622C7E25}"/>
                  </a:ext>
                </a:extLst>
              </p:cNvPr>
              <p:cNvGrpSpPr/>
              <p:nvPr/>
            </p:nvGrpSpPr>
            <p:grpSpPr>
              <a:xfrm>
                <a:off x="1254780" y="2093862"/>
                <a:ext cx="577194" cy="114722"/>
                <a:chOff x="3000375" y="4672806"/>
                <a:chExt cx="766762" cy="152400"/>
              </a:xfrm>
              <a:solidFill>
                <a:srgbClr val="7030A0"/>
              </a:solidFill>
            </p:grpSpPr>
            <p:sp>
              <p:nvSpPr>
                <p:cNvPr id="184" name="Rectangle 183">
                  <a:extLst>
                    <a:ext uri="{FF2B5EF4-FFF2-40B4-BE49-F238E27FC236}">
                      <a16:creationId xmlns:a16="http://schemas.microsoft.com/office/drawing/2014/main" id="{BE6E7180-301C-DE45-87B9-10FE4D20F47A}"/>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85" name="Rectangle 184">
                  <a:extLst>
                    <a:ext uri="{FF2B5EF4-FFF2-40B4-BE49-F238E27FC236}">
                      <a16:creationId xmlns:a16="http://schemas.microsoft.com/office/drawing/2014/main" id="{DF0E9195-C7B1-104F-8B22-55D91853B0C6}"/>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86" name="Rectangle 185">
                  <a:extLst>
                    <a:ext uri="{FF2B5EF4-FFF2-40B4-BE49-F238E27FC236}">
                      <a16:creationId xmlns:a16="http://schemas.microsoft.com/office/drawing/2014/main" id="{69A807CD-CEBC-734A-ABBE-554333CAC54F}"/>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87" name="Rectangle 186">
                  <a:extLst>
                    <a:ext uri="{FF2B5EF4-FFF2-40B4-BE49-F238E27FC236}">
                      <a16:creationId xmlns:a16="http://schemas.microsoft.com/office/drawing/2014/main" id="{89C0E4F3-B9C6-3A44-A1A8-7B1DAB984AC1}"/>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nvGrpSpPr>
              <p:cNvPr id="169" name="Group 168">
                <a:extLst>
                  <a:ext uri="{FF2B5EF4-FFF2-40B4-BE49-F238E27FC236}">
                    <a16:creationId xmlns:a16="http://schemas.microsoft.com/office/drawing/2014/main" id="{DA57E2F9-BFB6-E14B-B431-3FC1091DEECF}"/>
                  </a:ext>
                </a:extLst>
              </p:cNvPr>
              <p:cNvGrpSpPr/>
              <p:nvPr/>
            </p:nvGrpSpPr>
            <p:grpSpPr>
              <a:xfrm>
                <a:off x="1254780" y="1942024"/>
                <a:ext cx="577194" cy="114722"/>
                <a:chOff x="3000375" y="4672806"/>
                <a:chExt cx="766762" cy="152400"/>
              </a:xfrm>
              <a:solidFill>
                <a:srgbClr val="7030A0"/>
              </a:solidFill>
            </p:grpSpPr>
            <p:sp>
              <p:nvSpPr>
                <p:cNvPr id="180" name="Rectangle 179">
                  <a:extLst>
                    <a:ext uri="{FF2B5EF4-FFF2-40B4-BE49-F238E27FC236}">
                      <a16:creationId xmlns:a16="http://schemas.microsoft.com/office/drawing/2014/main" id="{AC8E37BC-458B-5B46-9E1C-9177ABC2AE52}"/>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81" name="Rectangle 180">
                  <a:extLst>
                    <a:ext uri="{FF2B5EF4-FFF2-40B4-BE49-F238E27FC236}">
                      <a16:creationId xmlns:a16="http://schemas.microsoft.com/office/drawing/2014/main" id="{0A430D4D-10A4-B749-8CA5-2FCD3E741BD3}"/>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82" name="Rectangle 181">
                  <a:extLst>
                    <a:ext uri="{FF2B5EF4-FFF2-40B4-BE49-F238E27FC236}">
                      <a16:creationId xmlns:a16="http://schemas.microsoft.com/office/drawing/2014/main" id="{716E7484-E207-9C4D-9487-CA75BA0C88B8}"/>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83" name="Rectangle 182">
                  <a:extLst>
                    <a:ext uri="{FF2B5EF4-FFF2-40B4-BE49-F238E27FC236}">
                      <a16:creationId xmlns:a16="http://schemas.microsoft.com/office/drawing/2014/main" id="{A6AA9518-A7AE-B648-BD21-029CFA113CA8}"/>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nvGrpSpPr>
              <p:cNvPr id="170" name="Group 169">
                <a:extLst>
                  <a:ext uri="{FF2B5EF4-FFF2-40B4-BE49-F238E27FC236}">
                    <a16:creationId xmlns:a16="http://schemas.microsoft.com/office/drawing/2014/main" id="{F9D2674D-791C-D84D-855D-D33CE6C59C49}"/>
                  </a:ext>
                </a:extLst>
              </p:cNvPr>
              <p:cNvGrpSpPr/>
              <p:nvPr/>
            </p:nvGrpSpPr>
            <p:grpSpPr>
              <a:xfrm>
                <a:off x="1254780" y="1789062"/>
                <a:ext cx="577194" cy="114722"/>
                <a:chOff x="3000375" y="4672806"/>
                <a:chExt cx="766762" cy="152400"/>
              </a:xfrm>
              <a:solidFill>
                <a:srgbClr val="7030A0"/>
              </a:solidFill>
            </p:grpSpPr>
            <p:sp>
              <p:nvSpPr>
                <p:cNvPr id="176" name="Rectangle 175">
                  <a:extLst>
                    <a:ext uri="{FF2B5EF4-FFF2-40B4-BE49-F238E27FC236}">
                      <a16:creationId xmlns:a16="http://schemas.microsoft.com/office/drawing/2014/main" id="{9598C070-82B1-7B42-9BFA-3AE024CC4A3C}"/>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77" name="Rectangle 176">
                  <a:extLst>
                    <a:ext uri="{FF2B5EF4-FFF2-40B4-BE49-F238E27FC236}">
                      <a16:creationId xmlns:a16="http://schemas.microsoft.com/office/drawing/2014/main" id="{FF9F0DC1-2DDF-A545-AF9B-4000A54DF904}"/>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78" name="Rectangle 177">
                  <a:extLst>
                    <a:ext uri="{FF2B5EF4-FFF2-40B4-BE49-F238E27FC236}">
                      <a16:creationId xmlns:a16="http://schemas.microsoft.com/office/drawing/2014/main" id="{59A12288-C5CA-0A40-BD8F-F93A3CCCF747}"/>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79" name="Rectangle 178">
                  <a:extLst>
                    <a:ext uri="{FF2B5EF4-FFF2-40B4-BE49-F238E27FC236}">
                      <a16:creationId xmlns:a16="http://schemas.microsoft.com/office/drawing/2014/main" id="{DB296208-436A-7041-9E08-C75B89ACC42D}"/>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nvGrpSpPr>
              <p:cNvPr id="171" name="Group 170">
                <a:extLst>
                  <a:ext uri="{FF2B5EF4-FFF2-40B4-BE49-F238E27FC236}">
                    <a16:creationId xmlns:a16="http://schemas.microsoft.com/office/drawing/2014/main" id="{B65B7750-3932-684A-A6F5-F560C36D3058}"/>
                  </a:ext>
                </a:extLst>
              </p:cNvPr>
              <p:cNvGrpSpPr/>
              <p:nvPr/>
            </p:nvGrpSpPr>
            <p:grpSpPr>
              <a:xfrm>
                <a:off x="1254780" y="1637224"/>
                <a:ext cx="577194" cy="114722"/>
                <a:chOff x="3000375" y="4672806"/>
                <a:chExt cx="766762" cy="152400"/>
              </a:xfrm>
              <a:solidFill>
                <a:srgbClr val="7030A0"/>
              </a:solidFill>
            </p:grpSpPr>
            <p:sp>
              <p:nvSpPr>
                <p:cNvPr id="172" name="Rectangle 171">
                  <a:extLst>
                    <a:ext uri="{FF2B5EF4-FFF2-40B4-BE49-F238E27FC236}">
                      <a16:creationId xmlns:a16="http://schemas.microsoft.com/office/drawing/2014/main" id="{C451BC3B-5686-AE43-95CF-AA8DA93A99BA}"/>
                    </a:ext>
                  </a:extLst>
                </p:cNvPr>
                <p:cNvSpPr/>
                <p:nvPr/>
              </p:nvSpPr>
              <p:spPr>
                <a:xfrm>
                  <a:off x="3000375"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73" name="Rectangle 172">
                  <a:extLst>
                    <a:ext uri="{FF2B5EF4-FFF2-40B4-BE49-F238E27FC236}">
                      <a16:creationId xmlns:a16="http://schemas.microsoft.com/office/drawing/2014/main" id="{3AD02F09-20FB-9444-A9DE-BF69B8A8984C}"/>
                    </a:ext>
                  </a:extLst>
                </p:cNvPr>
                <p:cNvSpPr/>
                <p:nvPr/>
              </p:nvSpPr>
              <p:spPr>
                <a:xfrm>
                  <a:off x="3205162"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74" name="Rectangle 173">
                  <a:extLst>
                    <a:ext uri="{FF2B5EF4-FFF2-40B4-BE49-F238E27FC236}">
                      <a16:creationId xmlns:a16="http://schemas.microsoft.com/office/drawing/2014/main" id="{FE07E004-104D-B14E-A1AA-241088F0C962}"/>
                    </a:ext>
                  </a:extLst>
                </p:cNvPr>
                <p:cNvSpPr/>
                <p:nvPr/>
              </p:nvSpPr>
              <p:spPr>
                <a:xfrm>
                  <a:off x="3409949"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75" name="Rectangle 174">
                  <a:extLst>
                    <a:ext uri="{FF2B5EF4-FFF2-40B4-BE49-F238E27FC236}">
                      <a16:creationId xmlns:a16="http://schemas.microsoft.com/office/drawing/2014/main" id="{B3380044-791E-0348-97AD-1A4C2E8EABD4}"/>
                    </a:ext>
                  </a:extLst>
                </p:cNvPr>
                <p:cNvSpPr/>
                <p:nvPr/>
              </p:nvSpPr>
              <p:spPr>
                <a:xfrm>
                  <a:off x="3614737" y="4672806"/>
                  <a:ext cx="1524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grpSp>
          <p:nvGrpSpPr>
            <p:cNvPr id="157" name="Group 156">
              <a:extLst>
                <a:ext uri="{FF2B5EF4-FFF2-40B4-BE49-F238E27FC236}">
                  <a16:creationId xmlns:a16="http://schemas.microsoft.com/office/drawing/2014/main" id="{734EE6A0-1EEE-5447-8F6A-B2F6962CBAE9}"/>
                </a:ext>
              </a:extLst>
            </p:cNvPr>
            <p:cNvGrpSpPr/>
            <p:nvPr/>
          </p:nvGrpSpPr>
          <p:grpSpPr>
            <a:xfrm>
              <a:off x="3594858" y="2525489"/>
              <a:ext cx="753270" cy="405512"/>
              <a:chOff x="9593262" y="4603844"/>
              <a:chExt cx="753270" cy="405512"/>
            </a:xfrm>
          </p:grpSpPr>
          <p:grpSp>
            <p:nvGrpSpPr>
              <p:cNvPr id="158" name="Group 8">
                <a:extLst>
                  <a:ext uri="{FF2B5EF4-FFF2-40B4-BE49-F238E27FC236}">
                    <a16:creationId xmlns:a16="http://schemas.microsoft.com/office/drawing/2014/main" id="{5A10F723-47EF-BF45-B27F-07EEB2CEAD19}"/>
                  </a:ext>
                </a:extLst>
              </p:cNvPr>
              <p:cNvGrpSpPr>
                <a:grpSpLocks noChangeAspect="1"/>
              </p:cNvGrpSpPr>
              <p:nvPr/>
            </p:nvGrpSpPr>
            <p:grpSpPr bwMode="auto">
              <a:xfrm>
                <a:off x="9776618" y="4622007"/>
                <a:ext cx="387490" cy="387349"/>
                <a:chOff x="2462" y="786"/>
                <a:chExt cx="2753" cy="2752"/>
              </a:xfrm>
            </p:grpSpPr>
            <p:sp>
              <p:nvSpPr>
                <p:cNvPr id="165" name="Freeform 9">
                  <a:extLst>
                    <a:ext uri="{FF2B5EF4-FFF2-40B4-BE49-F238E27FC236}">
                      <a16:creationId xmlns:a16="http://schemas.microsoft.com/office/drawing/2014/main" id="{9D89F687-09E7-8D42-AB0F-1BE773D480F3}"/>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6" name="Oval 10">
                  <a:extLst>
                    <a:ext uri="{FF2B5EF4-FFF2-40B4-BE49-F238E27FC236}">
                      <a16:creationId xmlns:a16="http://schemas.microsoft.com/office/drawing/2014/main" id="{051AC92E-1F42-0B40-BC8D-35065A19A641}"/>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59" name="Group 8">
                <a:extLst>
                  <a:ext uri="{FF2B5EF4-FFF2-40B4-BE49-F238E27FC236}">
                    <a16:creationId xmlns:a16="http://schemas.microsoft.com/office/drawing/2014/main" id="{CD3DB0DD-29E5-E44A-9DA4-4BE58B3A22D4}"/>
                  </a:ext>
                </a:extLst>
              </p:cNvPr>
              <p:cNvGrpSpPr>
                <a:grpSpLocks noChangeAspect="1"/>
              </p:cNvGrpSpPr>
              <p:nvPr/>
            </p:nvGrpSpPr>
            <p:grpSpPr bwMode="auto">
              <a:xfrm>
                <a:off x="10083799" y="4603844"/>
                <a:ext cx="262733" cy="262637"/>
                <a:chOff x="2462" y="786"/>
                <a:chExt cx="2753" cy="2752"/>
              </a:xfrm>
            </p:grpSpPr>
            <p:sp>
              <p:nvSpPr>
                <p:cNvPr id="163" name="Freeform 9">
                  <a:extLst>
                    <a:ext uri="{FF2B5EF4-FFF2-40B4-BE49-F238E27FC236}">
                      <a16:creationId xmlns:a16="http://schemas.microsoft.com/office/drawing/2014/main" id="{5EA191BB-6C3D-1149-B51E-621F5BB05070}"/>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4" name="Oval 10">
                  <a:extLst>
                    <a:ext uri="{FF2B5EF4-FFF2-40B4-BE49-F238E27FC236}">
                      <a16:creationId xmlns:a16="http://schemas.microsoft.com/office/drawing/2014/main" id="{E96F9BB0-F198-104C-B4B7-11B08DBD596C}"/>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60" name="Group 8">
                <a:extLst>
                  <a:ext uri="{FF2B5EF4-FFF2-40B4-BE49-F238E27FC236}">
                    <a16:creationId xmlns:a16="http://schemas.microsoft.com/office/drawing/2014/main" id="{659012B3-5B18-9D40-B5F4-1E58E7F8886E}"/>
                  </a:ext>
                </a:extLst>
              </p:cNvPr>
              <p:cNvGrpSpPr>
                <a:grpSpLocks noChangeAspect="1"/>
              </p:cNvGrpSpPr>
              <p:nvPr/>
            </p:nvGrpSpPr>
            <p:grpSpPr bwMode="auto">
              <a:xfrm>
                <a:off x="9593262" y="4603844"/>
                <a:ext cx="262733" cy="262637"/>
                <a:chOff x="2462" y="786"/>
                <a:chExt cx="2753" cy="2752"/>
              </a:xfrm>
            </p:grpSpPr>
            <p:sp>
              <p:nvSpPr>
                <p:cNvPr id="161" name="Freeform 9">
                  <a:extLst>
                    <a:ext uri="{FF2B5EF4-FFF2-40B4-BE49-F238E27FC236}">
                      <a16:creationId xmlns:a16="http://schemas.microsoft.com/office/drawing/2014/main" id="{4E6331A3-5AFE-B243-A616-2E8CB4A0B02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2" name="Oval 10">
                  <a:extLst>
                    <a:ext uri="{FF2B5EF4-FFF2-40B4-BE49-F238E27FC236}">
                      <a16:creationId xmlns:a16="http://schemas.microsoft.com/office/drawing/2014/main" id="{7FE83D3C-10BC-7A4A-8291-85AD105C1E46}"/>
                    </a:ext>
                  </a:extLst>
                </p:cNvPr>
                <p:cNvSpPr>
                  <a:spLocks noChangeArrowheads="1"/>
                </p:cNvSpPr>
                <p:nvPr/>
              </p:nvSpPr>
              <p:spPr bwMode="auto">
                <a:xfrm>
                  <a:off x="3083" y="786"/>
                  <a:ext cx="1510" cy="151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sp>
        <p:nvSpPr>
          <p:cNvPr id="188" name="TextBox 187">
            <a:extLst>
              <a:ext uri="{FF2B5EF4-FFF2-40B4-BE49-F238E27FC236}">
                <a16:creationId xmlns:a16="http://schemas.microsoft.com/office/drawing/2014/main" id="{4BB28D2C-1F92-9C4D-8793-1FC46475486C}"/>
              </a:ext>
            </a:extLst>
          </p:cNvPr>
          <p:cNvSpPr txBox="1"/>
          <p:nvPr/>
        </p:nvSpPr>
        <p:spPr>
          <a:xfrm>
            <a:off x="5240324" y="5703180"/>
            <a:ext cx="1711353" cy="7551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B5E8">
                    <a:lumMod val="75000"/>
                  </a:srgbClr>
                </a:solidFill>
                <a:effectLst/>
                <a:uLnTx/>
                <a:uFillTx/>
                <a:ea typeface="+mn-ea"/>
                <a:cs typeface="+mn-cs"/>
              </a:rPr>
              <a:t>4 trillion rows</a:t>
            </a:r>
            <a:br>
              <a:rPr kumimoji="0" lang="en-US" sz="1200" b="0" i="0" u="none" strike="noStrike" kern="1200" cap="none" spc="0" normalizeH="0" baseline="0" noProof="0" dirty="0">
                <a:ln>
                  <a:noFill/>
                </a:ln>
                <a:solidFill>
                  <a:srgbClr val="29B5E8">
                    <a:lumMod val="75000"/>
                  </a:srgbClr>
                </a:solidFill>
                <a:effectLst/>
                <a:uLnTx/>
                <a:uFillTx/>
                <a:ea typeface="+mn-ea"/>
                <a:cs typeface="+mn-cs"/>
              </a:rPr>
            </a:br>
            <a:r>
              <a:rPr kumimoji="0" lang="en-US" sz="1200" b="0" i="0" u="none" strike="noStrike" kern="1200" cap="none" spc="0" normalizeH="0" baseline="0" noProof="0" dirty="0">
                <a:ln>
                  <a:noFill/>
                </a:ln>
                <a:solidFill>
                  <a:srgbClr val="29B5E8">
                    <a:lumMod val="75000"/>
                  </a:srgbClr>
                </a:solidFill>
                <a:effectLst/>
                <a:uLnTx/>
                <a:uFillTx/>
                <a:ea typeface="+mn-ea"/>
                <a:cs typeface="+mn-cs"/>
              </a:rPr>
              <a:t>3+ petabyte </a:t>
            </a:r>
            <a:r>
              <a:rPr lang="en-US" sz="1200" dirty="0">
                <a:solidFill>
                  <a:srgbClr val="29B5E8">
                    <a:lumMod val="75000"/>
                  </a:srgbClr>
                </a:solidFill>
              </a:rPr>
              <a:t>r</a:t>
            </a:r>
            <a:r>
              <a:rPr kumimoji="0" lang="en-US" sz="1200" b="0" i="0" u="none" strike="noStrike" kern="1200" cap="none" spc="0" normalizeH="0" baseline="0" noProof="0" dirty="0">
                <a:ln>
                  <a:noFill/>
                </a:ln>
                <a:solidFill>
                  <a:srgbClr val="29B5E8">
                    <a:lumMod val="75000"/>
                  </a:srgbClr>
                </a:solidFill>
                <a:effectLst/>
                <a:uLnTx/>
                <a:uFillTx/>
                <a:ea typeface="+mn-ea"/>
                <a:cs typeface="+mn-cs"/>
              </a:rPr>
              <a:t>aw </a:t>
            </a:r>
            <a:r>
              <a:rPr lang="en-US" sz="1200" dirty="0">
                <a:solidFill>
                  <a:srgbClr val="29B5E8">
                    <a:lumMod val="75000"/>
                  </a:srgbClr>
                </a:solidFill>
              </a:rPr>
              <a:t>a</a:t>
            </a:r>
            <a:r>
              <a:rPr kumimoji="0" lang="en-US" sz="1200" b="0" i="0" u="none" strike="noStrike" kern="1200" cap="none" spc="0" normalizeH="0" baseline="0" noProof="0" dirty="0" err="1">
                <a:ln>
                  <a:noFill/>
                </a:ln>
                <a:solidFill>
                  <a:srgbClr val="29B5E8">
                    <a:lumMod val="75000"/>
                  </a:srgbClr>
                </a:solidFill>
                <a:effectLst/>
                <a:uLnTx/>
                <a:uFillTx/>
                <a:ea typeface="+mn-ea"/>
                <a:cs typeface="+mn-cs"/>
              </a:rPr>
              <a:t>ata</a:t>
            </a:r>
            <a:endParaRPr kumimoji="0" lang="en-US" sz="1200" b="0" i="0" u="none" strike="noStrike" kern="1200" cap="none" spc="0" normalizeH="0" baseline="0" noProof="0" dirty="0">
              <a:ln>
                <a:noFill/>
              </a:ln>
              <a:solidFill>
                <a:srgbClr val="29B5E8">
                  <a:lumMod val="75000"/>
                </a:srgbClr>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B5E8">
                    <a:lumMod val="75000"/>
                  </a:srgbClr>
                </a:solidFill>
                <a:effectLst/>
                <a:uLnTx/>
                <a:uFillTx/>
                <a:ea typeface="+mn-ea"/>
                <a:cs typeface="+mn-cs"/>
              </a:rPr>
              <a:t>8x compression ratio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B5E8">
                    <a:lumMod val="75000"/>
                  </a:srgbClr>
                </a:solidFill>
                <a:effectLst/>
                <a:uLnTx/>
                <a:uFillTx/>
                <a:ea typeface="+mn-ea"/>
                <a:cs typeface="+mn-cs"/>
              </a:rPr>
              <a:t>25M micro partitions</a:t>
            </a:r>
          </a:p>
        </p:txBody>
      </p:sp>
      <p:sp>
        <p:nvSpPr>
          <p:cNvPr id="189" name="Arrow: Down 110">
            <a:extLst>
              <a:ext uri="{FF2B5EF4-FFF2-40B4-BE49-F238E27FC236}">
                <a16:creationId xmlns:a16="http://schemas.microsoft.com/office/drawing/2014/main" id="{CC4B63E4-789F-2240-82E7-F5E7BA7B210D}"/>
              </a:ext>
            </a:extLst>
          </p:cNvPr>
          <p:cNvSpPr/>
          <p:nvPr/>
        </p:nvSpPr>
        <p:spPr>
          <a:xfrm rot="7057661">
            <a:off x="4519427" y="4614432"/>
            <a:ext cx="306443" cy="40357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85000"/>
                </a:schemeClr>
              </a:solidFill>
              <a:effectLst/>
              <a:uLnTx/>
              <a:uFillTx/>
              <a:ea typeface="+mn-ea"/>
              <a:cs typeface="+mn-cs"/>
            </a:endParaRPr>
          </a:p>
        </p:txBody>
      </p:sp>
      <p:sp>
        <p:nvSpPr>
          <p:cNvPr id="190" name="Arrow: Down 112">
            <a:extLst>
              <a:ext uri="{FF2B5EF4-FFF2-40B4-BE49-F238E27FC236}">
                <a16:creationId xmlns:a16="http://schemas.microsoft.com/office/drawing/2014/main" id="{F39836A0-41A0-6A41-BB97-CC5F12616B09}"/>
              </a:ext>
            </a:extLst>
          </p:cNvPr>
          <p:cNvSpPr/>
          <p:nvPr/>
        </p:nvSpPr>
        <p:spPr>
          <a:xfrm rot="9359874">
            <a:off x="5324050" y="3853184"/>
            <a:ext cx="306443" cy="427965"/>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85000"/>
                </a:schemeClr>
              </a:solidFill>
              <a:effectLst/>
              <a:uLnTx/>
              <a:uFillTx/>
              <a:ea typeface="+mn-ea"/>
              <a:cs typeface="+mn-cs"/>
            </a:endParaRPr>
          </a:p>
        </p:txBody>
      </p:sp>
      <p:sp>
        <p:nvSpPr>
          <p:cNvPr id="191" name="Arrow: Down 113">
            <a:extLst>
              <a:ext uri="{FF2B5EF4-FFF2-40B4-BE49-F238E27FC236}">
                <a16:creationId xmlns:a16="http://schemas.microsoft.com/office/drawing/2014/main" id="{F4563B5C-BB61-0744-B701-CD6D86A1BF9E}"/>
              </a:ext>
            </a:extLst>
          </p:cNvPr>
          <p:cNvSpPr/>
          <p:nvPr/>
        </p:nvSpPr>
        <p:spPr>
          <a:xfrm rot="12556653">
            <a:off x="6646137" y="3901841"/>
            <a:ext cx="306443" cy="424208"/>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85000"/>
                </a:schemeClr>
              </a:solidFill>
              <a:effectLst/>
              <a:uLnTx/>
              <a:uFillTx/>
              <a:ea typeface="+mn-ea"/>
              <a:cs typeface="+mn-cs"/>
            </a:endParaRPr>
          </a:p>
        </p:txBody>
      </p:sp>
      <p:sp>
        <p:nvSpPr>
          <p:cNvPr id="192" name="Arrow: Up-Down 114">
            <a:extLst>
              <a:ext uri="{FF2B5EF4-FFF2-40B4-BE49-F238E27FC236}">
                <a16:creationId xmlns:a16="http://schemas.microsoft.com/office/drawing/2014/main" id="{8F969922-73C8-FA4F-8D62-9FB296DF63BF}"/>
              </a:ext>
            </a:extLst>
          </p:cNvPr>
          <p:cNvSpPr/>
          <p:nvPr/>
        </p:nvSpPr>
        <p:spPr>
          <a:xfrm rot="14542339" flipH="1">
            <a:off x="7298331" y="4574730"/>
            <a:ext cx="306443" cy="526555"/>
          </a:xfrm>
          <a:prstGeom prst="up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85000"/>
                </a:schemeClr>
              </a:solidFill>
              <a:effectLst/>
              <a:uLnTx/>
              <a:uFillTx/>
              <a:ea typeface="+mn-ea"/>
              <a:cs typeface="+mn-cs"/>
            </a:endParaRPr>
          </a:p>
        </p:txBody>
      </p:sp>
      <p:sp>
        <p:nvSpPr>
          <p:cNvPr id="193" name="TextBox 192">
            <a:extLst>
              <a:ext uri="{FF2B5EF4-FFF2-40B4-BE49-F238E27FC236}">
                <a16:creationId xmlns:a16="http://schemas.microsoft.com/office/drawing/2014/main" id="{42AEA533-66A7-0A43-9E58-ACEDE97F33EA}"/>
              </a:ext>
            </a:extLst>
          </p:cNvPr>
          <p:cNvSpPr txBox="1"/>
          <p:nvPr/>
        </p:nvSpPr>
        <p:spPr>
          <a:xfrm>
            <a:off x="5689094" y="4447648"/>
            <a:ext cx="813813"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venir Heavy" panose="02000503020000020003" pitchFamily="2" charset="0"/>
                <a:ea typeface="+mn-ea"/>
                <a:cs typeface="+mn-cs"/>
              </a:rPr>
              <a:t>Prod DB</a:t>
            </a:r>
          </a:p>
        </p:txBody>
      </p:sp>
    </p:spTree>
    <p:extLst>
      <p:ext uri="{BB962C8B-B14F-4D97-AF65-F5344CB8AC3E}">
        <p14:creationId xmlns:p14="http://schemas.microsoft.com/office/powerpoint/2010/main" val="330788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500"/>
                                        <p:tgtEl>
                                          <p:spTgt spid="152"/>
                                        </p:tgtEl>
                                      </p:cBhvr>
                                    </p:animEffect>
                                  </p:childTnLst>
                                </p:cTn>
                              </p:par>
                              <p:par>
                                <p:cTn id="23" presetID="22" presetClass="entr" presetSubtype="4"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wipe(down)">
                                      <p:cBhvr>
                                        <p:cTn id="25" dur="500"/>
                                        <p:tgtEl>
                                          <p:spTgt spid="69"/>
                                        </p:tgtEl>
                                      </p:cBhvr>
                                    </p:animEffect>
                                  </p:childTnLst>
                                </p:cTn>
                              </p:par>
                              <p:par>
                                <p:cTn id="26" presetID="22" presetClass="entr" presetSubtype="4"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down)">
                                      <p:cBhvr>
                                        <p:cTn id="28" dur="500"/>
                                        <p:tgtEl>
                                          <p:spTgt spid="70"/>
                                        </p:tgtEl>
                                      </p:cBhvr>
                                    </p:animEffect>
                                  </p:childTnLst>
                                </p:cTn>
                              </p:par>
                              <p:par>
                                <p:cTn id="29" presetID="22" presetClass="entr" presetSubtype="4"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down)">
                                      <p:cBhvr>
                                        <p:cTn id="31" dur="500"/>
                                        <p:tgtEl>
                                          <p:spTgt spid="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9"/>
                                        </p:tgtEl>
                                        <p:attrNameLst>
                                          <p:attrName>style.visibility</p:attrName>
                                        </p:attrNameLst>
                                      </p:cBhvr>
                                      <p:to>
                                        <p:strVal val="visible"/>
                                      </p:to>
                                    </p:set>
                                    <p:animEffect transition="in" filter="fade">
                                      <p:cBhvr>
                                        <p:cTn id="34" dur="500"/>
                                        <p:tgtEl>
                                          <p:spTgt spid="1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0"/>
                                        </p:tgtEl>
                                        <p:attrNameLst>
                                          <p:attrName>style.visibility</p:attrName>
                                        </p:attrNameLst>
                                      </p:cBhvr>
                                      <p:to>
                                        <p:strVal val="visible"/>
                                      </p:to>
                                    </p:set>
                                    <p:animEffect transition="in" filter="fade">
                                      <p:cBhvr>
                                        <p:cTn id="37" dur="500"/>
                                        <p:tgtEl>
                                          <p:spTgt spid="19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1"/>
                                        </p:tgtEl>
                                        <p:attrNameLst>
                                          <p:attrName>style.visibility</p:attrName>
                                        </p:attrNameLst>
                                      </p:cBhvr>
                                      <p:to>
                                        <p:strVal val="visible"/>
                                      </p:to>
                                    </p:set>
                                    <p:animEffect transition="in" filter="fade">
                                      <p:cBhvr>
                                        <p:cTn id="40" dur="500"/>
                                        <p:tgtEl>
                                          <p:spTgt spid="1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2"/>
                                        </p:tgtEl>
                                        <p:attrNameLst>
                                          <p:attrName>style.visibility</p:attrName>
                                        </p:attrNameLst>
                                      </p:cBhvr>
                                      <p:to>
                                        <p:strVal val="visible"/>
                                      </p:to>
                                    </p:set>
                                    <p:animEffect transition="in" filter="fade">
                                      <p:cBhvr>
                                        <p:cTn id="43"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190" grpId="0" animBg="1"/>
      <p:bldP spid="191" grpId="0" animBg="1"/>
      <p:bldP spid="19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BD4F25-497F-DB49-B43B-62568B060268}"/>
              </a:ext>
            </a:extLst>
          </p:cNvPr>
          <p:cNvSpPr>
            <a:spLocks noGrp="1"/>
          </p:cNvSpPr>
          <p:nvPr>
            <p:ph type="body" sz="quarter" idx="10"/>
          </p:nvPr>
        </p:nvSpPr>
        <p:spPr/>
        <p:txBody>
          <a:bodyPr/>
          <a:lstStyle/>
          <a:p>
            <a:r>
              <a:rPr lang="en-US" dirty="0"/>
              <a:t>Adaptive Caching</a:t>
            </a:r>
          </a:p>
        </p:txBody>
      </p:sp>
    </p:spTree>
    <p:extLst>
      <p:ext uri="{BB962C8B-B14F-4D97-AF65-F5344CB8AC3E}">
        <p14:creationId xmlns:p14="http://schemas.microsoft.com/office/powerpoint/2010/main" val="216463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a:xfrm>
            <a:off x="381000" y="512763"/>
            <a:ext cx="11430000" cy="723900"/>
          </a:xfrm>
        </p:spPr>
        <p:txBody>
          <a:bodyPr/>
          <a:lstStyle/>
          <a:p>
            <a:r>
              <a:rPr lang="en-US"/>
              <a:t>Adaptive caching</a:t>
            </a:r>
            <a:endParaRPr lang="en-US" dirty="0"/>
          </a:p>
        </p:txBody>
      </p:sp>
      <p:grpSp>
        <p:nvGrpSpPr>
          <p:cNvPr id="9" name="Group 4">
            <a:extLst>
              <a:ext uri="{FF2B5EF4-FFF2-40B4-BE49-F238E27FC236}">
                <a16:creationId xmlns:a16="http://schemas.microsoft.com/office/drawing/2014/main" id="{60CFE2C0-3B51-D147-A82B-F8148BE00E7B}"/>
              </a:ext>
            </a:extLst>
          </p:cNvPr>
          <p:cNvGrpSpPr>
            <a:grpSpLocks noChangeAspect="1"/>
          </p:cNvGrpSpPr>
          <p:nvPr/>
        </p:nvGrpSpPr>
        <p:grpSpPr bwMode="auto">
          <a:xfrm>
            <a:off x="5531946" y="1469318"/>
            <a:ext cx="3916681" cy="995046"/>
            <a:chOff x="1135" y="1527"/>
            <a:chExt cx="5408" cy="1015"/>
          </a:xfrm>
          <a:noFill/>
        </p:grpSpPr>
        <p:sp>
          <p:nvSpPr>
            <p:cNvPr id="10" name="Freeform 5">
              <a:extLst>
                <a:ext uri="{FF2B5EF4-FFF2-40B4-BE49-F238E27FC236}">
                  <a16:creationId xmlns:a16="http://schemas.microsoft.com/office/drawing/2014/main" id="{F821FC1F-16B9-A24E-AD43-514E1EC1C298}"/>
                </a:ext>
              </a:extLst>
            </p:cNvPr>
            <p:cNvSpPr>
              <a:spLocks/>
            </p:cNvSpPr>
            <p:nvPr/>
          </p:nvSpPr>
          <p:spPr bwMode="auto">
            <a:xfrm>
              <a:off x="1135" y="1527"/>
              <a:ext cx="5408" cy="1015"/>
            </a:xfrm>
            <a:custGeom>
              <a:avLst/>
              <a:gdLst>
                <a:gd name="T0" fmla="*/ 0 w 3065"/>
                <a:gd name="T1" fmla="*/ 565 h 571"/>
                <a:gd name="T2" fmla="*/ 162 w 3065"/>
                <a:gd name="T3" fmla="*/ 480 h 571"/>
                <a:gd name="T4" fmla="*/ 3065 w 3065"/>
                <a:gd name="T5" fmla="*/ 571 h 571"/>
                <a:gd name="T6" fmla="*/ 3065 w 3065"/>
                <a:gd name="T7" fmla="*/ 571 h 571"/>
              </a:gdLst>
              <a:ahLst/>
              <a:cxnLst>
                <a:cxn ang="0">
                  <a:pos x="T0" y="T1"/>
                </a:cxn>
                <a:cxn ang="0">
                  <a:pos x="T2" y="T3"/>
                </a:cxn>
                <a:cxn ang="0">
                  <a:pos x="T4" y="T5"/>
                </a:cxn>
                <a:cxn ang="0">
                  <a:pos x="T6" y="T7"/>
                </a:cxn>
              </a:cxnLst>
              <a:rect l="0" t="0" r="r" b="b"/>
              <a:pathLst>
                <a:path w="3065" h="571">
                  <a:moveTo>
                    <a:pt x="0" y="565"/>
                  </a:moveTo>
                  <a:cubicBezTo>
                    <a:pt x="162" y="480"/>
                    <a:pt x="162" y="480"/>
                    <a:pt x="162" y="480"/>
                  </a:cubicBezTo>
                  <a:cubicBezTo>
                    <a:pt x="1079" y="0"/>
                    <a:pt x="2180" y="34"/>
                    <a:pt x="3065" y="571"/>
                  </a:cubicBezTo>
                  <a:cubicBezTo>
                    <a:pt x="3065" y="571"/>
                    <a:pt x="3065" y="571"/>
                    <a:pt x="3065" y="571"/>
                  </a:cubicBezTo>
                </a:path>
              </a:pathLst>
            </a:custGeom>
            <a:ln w="31750" cap="sq">
              <a:solidFill>
                <a:schemeClr val="tx1">
                  <a:lumMod val="25000"/>
                  <a:lumOff val="75000"/>
                  <a:alpha val="50000"/>
                </a:schemeClr>
              </a:solidFill>
              <a:prstDash val="sysDash"/>
              <a:miter lim="800000"/>
              <a:headEnd type="triangle"/>
              <a:tailEnd type="triangl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19F2D98D-F427-1143-B09C-A2D26708F4F3}"/>
                </a:ext>
              </a:extLst>
            </p:cNvPr>
            <p:cNvSpPr>
              <a:spLocks/>
            </p:cNvSpPr>
            <p:nvPr/>
          </p:nvSpPr>
          <p:spPr bwMode="auto">
            <a:xfrm>
              <a:off x="1135" y="1527"/>
              <a:ext cx="5408" cy="1015"/>
            </a:xfrm>
            <a:custGeom>
              <a:avLst/>
              <a:gdLst>
                <a:gd name="T0" fmla="*/ 0 w 3065"/>
                <a:gd name="T1" fmla="*/ 565 h 571"/>
                <a:gd name="T2" fmla="*/ 162 w 3065"/>
                <a:gd name="T3" fmla="*/ 480 h 571"/>
                <a:gd name="T4" fmla="*/ 3065 w 3065"/>
                <a:gd name="T5" fmla="*/ 571 h 571"/>
                <a:gd name="T6" fmla="*/ 3065 w 3065"/>
                <a:gd name="T7" fmla="*/ 571 h 571"/>
              </a:gdLst>
              <a:ahLst/>
              <a:cxnLst>
                <a:cxn ang="0">
                  <a:pos x="T0" y="T1"/>
                </a:cxn>
                <a:cxn ang="0">
                  <a:pos x="T2" y="T3"/>
                </a:cxn>
                <a:cxn ang="0">
                  <a:pos x="T4" y="T5"/>
                </a:cxn>
                <a:cxn ang="0">
                  <a:pos x="T6" y="T7"/>
                </a:cxn>
              </a:cxnLst>
              <a:rect l="0" t="0" r="r" b="b"/>
              <a:pathLst>
                <a:path w="3065" h="571">
                  <a:moveTo>
                    <a:pt x="0" y="565"/>
                  </a:moveTo>
                  <a:cubicBezTo>
                    <a:pt x="162" y="480"/>
                    <a:pt x="162" y="480"/>
                    <a:pt x="162" y="480"/>
                  </a:cubicBezTo>
                  <a:cubicBezTo>
                    <a:pt x="1079" y="0"/>
                    <a:pt x="2180" y="34"/>
                    <a:pt x="3065" y="571"/>
                  </a:cubicBezTo>
                  <a:cubicBezTo>
                    <a:pt x="3065" y="571"/>
                    <a:pt x="3065" y="571"/>
                    <a:pt x="3065" y="571"/>
                  </a:cubicBezTo>
                </a:path>
              </a:pathLst>
            </a:custGeom>
            <a:ln w="31750" cap="sq">
              <a:solidFill>
                <a:schemeClr val="tx1">
                  <a:lumMod val="25000"/>
                  <a:lumOff val="75000"/>
                  <a:alpha val="50000"/>
                </a:schemeClr>
              </a:solidFill>
              <a:prstDash val="sysDash"/>
              <a:miter lim="800000"/>
              <a:headEnd type="triangle"/>
              <a:tailEnd type="triangl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grpSp>
      <p:sp>
        <p:nvSpPr>
          <p:cNvPr id="14" name="Freeform 5">
            <a:extLst>
              <a:ext uri="{FF2B5EF4-FFF2-40B4-BE49-F238E27FC236}">
                <a16:creationId xmlns:a16="http://schemas.microsoft.com/office/drawing/2014/main" id="{9413B9E9-C223-9D44-B94B-1590ACEB9E23}"/>
              </a:ext>
            </a:extLst>
          </p:cNvPr>
          <p:cNvSpPr>
            <a:spLocks/>
          </p:cNvSpPr>
          <p:nvPr/>
        </p:nvSpPr>
        <p:spPr bwMode="auto">
          <a:xfrm>
            <a:off x="672289" y="835367"/>
            <a:ext cx="1376363" cy="842718"/>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Shape 101">
            <a:extLst>
              <a:ext uri="{FF2B5EF4-FFF2-40B4-BE49-F238E27FC236}">
                <a16:creationId xmlns:a16="http://schemas.microsoft.com/office/drawing/2014/main" id="{43DB4CDF-D18B-460E-8A17-781501E919ED}"/>
              </a:ext>
            </a:extLst>
          </p:cNvPr>
          <p:cNvSpPr>
            <a:spLocks/>
          </p:cNvSpPr>
          <p:nvPr/>
        </p:nvSpPr>
        <p:spPr bwMode="auto">
          <a:xfrm>
            <a:off x="0" y="1919385"/>
            <a:ext cx="560827" cy="596900"/>
          </a:xfrm>
          <a:custGeom>
            <a:avLst/>
            <a:gdLst>
              <a:gd name="connsiteX0" fmla="*/ 150976 w 560827"/>
              <a:gd name="connsiteY0" fmla="*/ 0 h 596900"/>
              <a:gd name="connsiteX1" fmla="*/ 438967 w 560827"/>
              <a:gd name="connsiteY1" fmla="*/ 286054 h 596900"/>
              <a:gd name="connsiteX2" fmla="*/ 560827 w 560827"/>
              <a:gd name="connsiteY2" fmla="*/ 439570 h 596900"/>
              <a:gd name="connsiteX3" fmla="*/ 403741 w 560827"/>
              <a:gd name="connsiteY3" fmla="*/ 596900 h 596900"/>
              <a:gd name="connsiteX4" fmla="*/ 86417 w 560827"/>
              <a:gd name="connsiteY4" fmla="*/ 596900 h 596900"/>
              <a:gd name="connsiteX5" fmla="*/ 0 w 560827"/>
              <a:gd name="connsiteY5" fmla="*/ 596900 h 596900"/>
              <a:gd name="connsiteX6" fmla="*/ 0 w 560827"/>
              <a:gd name="connsiteY6" fmla="*/ 43192 h 596900"/>
              <a:gd name="connsiteX7" fmla="*/ 2518 w 560827"/>
              <a:gd name="connsiteY7" fmla="*/ 41180 h 596900"/>
              <a:gd name="connsiteX8" fmla="*/ 150976 w 560827"/>
              <a:gd name="connsiteY8"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827" h="596900">
                <a:moveTo>
                  <a:pt x="150976" y="0"/>
                </a:moveTo>
                <a:cubicBezTo>
                  <a:pt x="309014" y="0"/>
                  <a:pt x="437539" y="127771"/>
                  <a:pt x="438967" y="286054"/>
                </a:cubicBezTo>
                <a:cubicBezTo>
                  <a:pt x="508941" y="302264"/>
                  <a:pt x="560827" y="364719"/>
                  <a:pt x="560827" y="439570"/>
                </a:cubicBezTo>
                <a:cubicBezTo>
                  <a:pt x="560827" y="526340"/>
                  <a:pt x="490377" y="596900"/>
                  <a:pt x="403741" y="596900"/>
                </a:cubicBezTo>
                <a:cubicBezTo>
                  <a:pt x="394221" y="596900"/>
                  <a:pt x="240825" y="596900"/>
                  <a:pt x="86417" y="596900"/>
                </a:cubicBezTo>
                <a:lnTo>
                  <a:pt x="0" y="596900"/>
                </a:lnTo>
                <a:lnTo>
                  <a:pt x="0" y="43192"/>
                </a:lnTo>
                <a:lnTo>
                  <a:pt x="2518" y="41180"/>
                </a:lnTo>
                <a:cubicBezTo>
                  <a:pt x="45896" y="15018"/>
                  <a:pt x="96710" y="0"/>
                  <a:pt x="150976" y="0"/>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7" name="Freeform 5">
            <a:extLst>
              <a:ext uri="{FF2B5EF4-FFF2-40B4-BE49-F238E27FC236}">
                <a16:creationId xmlns:a16="http://schemas.microsoft.com/office/drawing/2014/main" id="{9B165D09-FDD6-DA48-8965-F313E782072C}"/>
              </a:ext>
            </a:extLst>
          </p:cNvPr>
          <p:cNvSpPr>
            <a:spLocks/>
          </p:cNvSpPr>
          <p:nvPr/>
        </p:nvSpPr>
        <p:spPr bwMode="auto">
          <a:xfrm>
            <a:off x="3352997" y="1535935"/>
            <a:ext cx="974883" cy="596900"/>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9C4DF545-CC67-204E-BC6F-AE46349EFAAF}"/>
              </a:ext>
            </a:extLst>
          </p:cNvPr>
          <p:cNvSpPr>
            <a:spLocks/>
          </p:cNvSpPr>
          <p:nvPr/>
        </p:nvSpPr>
        <p:spPr bwMode="auto">
          <a:xfrm>
            <a:off x="2781498" y="1369841"/>
            <a:ext cx="623888" cy="381993"/>
          </a:xfrm>
          <a:custGeom>
            <a:avLst/>
            <a:gdLst>
              <a:gd name="T0" fmla="*/ 1718 w 2048"/>
              <a:gd name="T1" fmla="*/ 1252 h 1252"/>
              <a:gd name="T2" fmla="*/ 2048 w 2048"/>
              <a:gd name="T3" fmla="*/ 922 h 1252"/>
              <a:gd name="T4" fmla="*/ 1792 w 2048"/>
              <a:gd name="T5" fmla="*/ 600 h 1252"/>
              <a:gd name="T6" fmla="*/ 1187 w 2048"/>
              <a:gd name="T7" fmla="*/ 0 h 1252"/>
              <a:gd name="T8" fmla="*/ 657 w 2048"/>
              <a:gd name="T9" fmla="*/ 313 h 1252"/>
              <a:gd name="T10" fmla="*/ 555 w 2048"/>
              <a:gd name="T11" fmla="*/ 292 h 1252"/>
              <a:gd name="T12" fmla="*/ 299 w 2048"/>
              <a:gd name="T13" fmla="*/ 516 h 1252"/>
              <a:gd name="T14" fmla="*/ 0 w 2048"/>
              <a:gd name="T15" fmla="*/ 880 h 1252"/>
              <a:gd name="T16" fmla="*/ 372 w 2048"/>
              <a:gd name="T17" fmla="*/ 1252 h 1252"/>
              <a:gd name="T18" fmla="*/ 1718 w 2048"/>
              <a:gd name="T19" fmla="*/ 1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1252">
                <a:moveTo>
                  <a:pt x="1718" y="1252"/>
                </a:moveTo>
                <a:cubicBezTo>
                  <a:pt x="1900" y="1252"/>
                  <a:pt x="2048" y="1104"/>
                  <a:pt x="2048" y="922"/>
                </a:cubicBezTo>
                <a:cubicBezTo>
                  <a:pt x="2048" y="765"/>
                  <a:pt x="1939" y="634"/>
                  <a:pt x="1792" y="600"/>
                </a:cubicBezTo>
                <a:cubicBezTo>
                  <a:pt x="1789" y="268"/>
                  <a:pt x="1519" y="0"/>
                  <a:pt x="1187" y="0"/>
                </a:cubicBezTo>
                <a:cubicBezTo>
                  <a:pt x="959" y="0"/>
                  <a:pt x="760" y="126"/>
                  <a:pt x="657" y="313"/>
                </a:cubicBezTo>
                <a:cubicBezTo>
                  <a:pt x="626" y="299"/>
                  <a:pt x="591" y="292"/>
                  <a:pt x="555" y="292"/>
                </a:cubicBezTo>
                <a:cubicBezTo>
                  <a:pt x="424" y="292"/>
                  <a:pt x="316" y="389"/>
                  <a:pt x="299" y="516"/>
                </a:cubicBezTo>
                <a:cubicBezTo>
                  <a:pt x="129" y="550"/>
                  <a:pt x="0" y="700"/>
                  <a:pt x="0" y="880"/>
                </a:cubicBezTo>
                <a:cubicBezTo>
                  <a:pt x="0" y="1086"/>
                  <a:pt x="166" y="1252"/>
                  <a:pt x="372" y="1252"/>
                </a:cubicBezTo>
                <a:cubicBezTo>
                  <a:pt x="429" y="1252"/>
                  <a:pt x="1678" y="1252"/>
                  <a:pt x="1718" y="1252"/>
                </a:cubicBezTo>
                <a:close/>
              </a:path>
            </a:pathLst>
          </a:custGeom>
          <a:solidFill>
            <a:schemeClr val="accent1">
              <a:lumMod val="40000"/>
              <a:lumOff val="60000"/>
              <a:alpha val="2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6AD7B703-3970-BD45-B592-05FB14BAE3CE}"/>
              </a:ext>
            </a:extLst>
          </p:cNvPr>
          <p:cNvSpPr/>
          <p:nvPr/>
        </p:nvSpPr>
        <p:spPr>
          <a:xfrm>
            <a:off x="752475" y="3220269"/>
            <a:ext cx="4038600" cy="892552"/>
          </a:xfrm>
          <a:prstGeom prst="rect">
            <a:avLst/>
          </a:prstGeom>
        </p:spPr>
        <p:txBody>
          <a:bodyPr wrap="square">
            <a:spAutoFit/>
          </a:bodyPr>
          <a:lstStyle/>
          <a:p>
            <a:pPr lvl="0"/>
            <a:r>
              <a:rPr lang="en-US" sz="2000" b="1" dirty="0"/>
              <a:t>Data</a:t>
            </a:r>
            <a:br>
              <a:rPr lang="en-US" dirty="0">
                <a:solidFill>
                  <a:schemeClr val="tx2"/>
                </a:solidFill>
              </a:rPr>
            </a:br>
            <a:r>
              <a:rPr lang="en-US" sz="1600" dirty="0">
                <a:solidFill>
                  <a:schemeClr val="tx1">
                    <a:lumMod val="75000"/>
                    <a:lumOff val="25000"/>
                  </a:schemeClr>
                </a:solidFill>
              </a:rPr>
              <a:t>Active working set transparently cached on virtual warehouse SSD</a:t>
            </a:r>
          </a:p>
        </p:txBody>
      </p:sp>
      <p:sp>
        <p:nvSpPr>
          <p:cNvPr id="20" name="Rectangle 19">
            <a:extLst>
              <a:ext uri="{FF2B5EF4-FFF2-40B4-BE49-F238E27FC236}">
                <a16:creationId xmlns:a16="http://schemas.microsoft.com/office/drawing/2014/main" id="{71F0663F-4160-504D-97A8-3F8D61799D9D}"/>
              </a:ext>
            </a:extLst>
          </p:cNvPr>
          <p:cNvSpPr/>
          <p:nvPr/>
        </p:nvSpPr>
        <p:spPr>
          <a:xfrm>
            <a:off x="752475" y="2050018"/>
            <a:ext cx="4057650" cy="892552"/>
          </a:xfrm>
          <a:prstGeom prst="rect">
            <a:avLst/>
          </a:prstGeom>
        </p:spPr>
        <p:txBody>
          <a:bodyPr wrap="square">
            <a:spAutoFit/>
          </a:bodyPr>
          <a:lstStyle/>
          <a:p>
            <a:pPr lvl="0"/>
            <a:r>
              <a:rPr lang="en-US" sz="2000" b="1" dirty="0"/>
              <a:t>Metadata</a:t>
            </a:r>
            <a:br>
              <a:rPr lang="en-US" b="1" dirty="0">
                <a:solidFill>
                  <a:schemeClr val="tx2"/>
                </a:solidFill>
              </a:rPr>
            </a:br>
            <a:r>
              <a:rPr lang="en-US" sz="1600" dirty="0">
                <a:solidFill>
                  <a:schemeClr val="tx1">
                    <a:lumMod val="75000"/>
                    <a:lumOff val="25000"/>
                  </a:schemeClr>
                </a:solidFill>
              </a:rPr>
              <a:t>Metadata cached for fast access </a:t>
            </a:r>
            <a:br>
              <a:rPr lang="en-US" sz="1600" dirty="0">
                <a:solidFill>
                  <a:schemeClr val="tx1">
                    <a:lumMod val="75000"/>
                    <a:lumOff val="25000"/>
                  </a:schemeClr>
                </a:solidFill>
              </a:rPr>
            </a:br>
            <a:r>
              <a:rPr lang="en-US" sz="1600" dirty="0">
                <a:solidFill>
                  <a:schemeClr val="tx1">
                    <a:lumMod val="75000"/>
                    <a:lumOff val="25000"/>
                  </a:schemeClr>
                </a:solidFill>
              </a:rPr>
              <a:t>during query planning</a:t>
            </a:r>
          </a:p>
        </p:txBody>
      </p:sp>
      <p:sp>
        <p:nvSpPr>
          <p:cNvPr id="21" name="Rectangle 20">
            <a:extLst>
              <a:ext uri="{FF2B5EF4-FFF2-40B4-BE49-F238E27FC236}">
                <a16:creationId xmlns:a16="http://schemas.microsoft.com/office/drawing/2014/main" id="{D062646C-72AB-0649-AD54-1B7C375EF084}"/>
              </a:ext>
            </a:extLst>
          </p:cNvPr>
          <p:cNvSpPr/>
          <p:nvPr/>
        </p:nvSpPr>
        <p:spPr>
          <a:xfrm>
            <a:off x="752475" y="4390519"/>
            <a:ext cx="4038600" cy="1077218"/>
          </a:xfrm>
          <a:prstGeom prst="rect">
            <a:avLst/>
          </a:prstGeom>
        </p:spPr>
        <p:txBody>
          <a:bodyPr wrap="square">
            <a:spAutoFit/>
          </a:bodyPr>
          <a:lstStyle/>
          <a:p>
            <a:r>
              <a:rPr lang="en-US" sz="2000" b="1" dirty="0"/>
              <a:t>Query results</a:t>
            </a:r>
            <a:br>
              <a:rPr lang="en-US" dirty="0">
                <a:solidFill>
                  <a:schemeClr val="tx2"/>
                </a:solidFill>
              </a:rPr>
            </a:br>
            <a:r>
              <a:rPr lang="en-US" sz="1600" dirty="0">
                <a:solidFill>
                  <a:schemeClr val="tx1">
                    <a:lumMod val="75000"/>
                    <a:lumOff val="25000"/>
                  </a:schemeClr>
                </a:solidFill>
              </a:rPr>
              <a:t>Results sets cached for reuse </a:t>
            </a:r>
            <a:br>
              <a:rPr lang="en-US" sz="1600" dirty="0">
                <a:solidFill>
                  <a:schemeClr val="tx1">
                    <a:lumMod val="75000"/>
                    <a:lumOff val="25000"/>
                  </a:schemeClr>
                </a:solidFill>
              </a:rPr>
            </a:br>
            <a:r>
              <a:rPr lang="en-US" sz="1600" dirty="0">
                <a:solidFill>
                  <a:schemeClr val="tx1">
                    <a:lumMod val="75000"/>
                    <a:lumOff val="25000"/>
                  </a:schemeClr>
                </a:solidFill>
              </a:rPr>
              <a:t>without requiring compute</a:t>
            </a:r>
            <a:br>
              <a:rPr lang="en-US" sz="1600" dirty="0">
                <a:solidFill>
                  <a:schemeClr val="tx1">
                    <a:lumMod val="75000"/>
                    <a:lumOff val="25000"/>
                  </a:schemeClr>
                </a:solidFill>
              </a:rPr>
            </a:br>
            <a:r>
              <a:rPr lang="en-US" sz="1200" dirty="0">
                <a:solidFill>
                  <a:schemeClr val="tx1">
                    <a:lumMod val="50000"/>
                    <a:lumOff val="50000"/>
                  </a:schemeClr>
                </a:solidFill>
              </a:rPr>
              <a:t>(e.g., static dashboard queries)</a:t>
            </a:r>
            <a:endParaRPr lang="en-US" sz="1600" dirty="0">
              <a:solidFill>
                <a:schemeClr val="tx1">
                  <a:lumMod val="50000"/>
                  <a:lumOff val="50000"/>
                </a:schemeClr>
              </a:solidFill>
            </a:endParaRPr>
          </a:p>
        </p:txBody>
      </p:sp>
      <p:grpSp>
        <p:nvGrpSpPr>
          <p:cNvPr id="22" name="Group 21">
            <a:extLst>
              <a:ext uri="{FF2B5EF4-FFF2-40B4-BE49-F238E27FC236}">
                <a16:creationId xmlns:a16="http://schemas.microsoft.com/office/drawing/2014/main" id="{0D61FD95-7924-5F43-85C2-F3B43E0D11D9}"/>
              </a:ext>
            </a:extLst>
          </p:cNvPr>
          <p:cNvGrpSpPr/>
          <p:nvPr/>
        </p:nvGrpSpPr>
        <p:grpSpPr>
          <a:xfrm>
            <a:off x="5917175" y="1572673"/>
            <a:ext cx="793913" cy="793913"/>
            <a:chOff x="2914650" y="800100"/>
            <a:chExt cx="885825" cy="885825"/>
          </a:xfrm>
          <a:effectLst/>
        </p:grpSpPr>
        <p:sp>
          <p:nvSpPr>
            <p:cNvPr id="23" name="Oval 22">
              <a:extLst>
                <a:ext uri="{FF2B5EF4-FFF2-40B4-BE49-F238E27FC236}">
                  <a16:creationId xmlns:a16="http://schemas.microsoft.com/office/drawing/2014/main" id="{34D55B89-24B5-A14A-A79D-462A541F6B44}"/>
                </a:ext>
              </a:extLst>
            </p:cNvPr>
            <p:cNvSpPr/>
            <p:nvPr/>
          </p:nvSpPr>
          <p:spPr>
            <a:xfrm>
              <a:off x="2914650" y="800100"/>
              <a:ext cx="885825" cy="885825"/>
            </a:xfrm>
            <a:prstGeom prst="ellipse">
              <a:avLst/>
            </a:prstGeom>
            <a:solidFill>
              <a:srgbClr val="22CEF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D97E15D-024D-7340-A286-47715EE8B232}"/>
                </a:ext>
              </a:extLst>
            </p:cNvPr>
            <p:cNvGrpSpPr/>
            <p:nvPr/>
          </p:nvGrpSpPr>
          <p:grpSpPr>
            <a:xfrm>
              <a:off x="3132968" y="1017746"/>
              <a:ext cx="449188" cy="450533"/>
              <a:chOff x="5276850" y="1254126"/>
              <a:chExt cx="530225" cy="531812"/>
            </a:xfrm>
          </p:grpSpPr>
          <p:sp>
            <p:nvSpPr>
              <p:cNvPr id="25" name="Oval 18">
                <a:extLst>
                  <a:ext uri="{FF2B5EF4-FFF2-40B4-BE49-F238E27FC236}">
                    <a16:creationId xmlns:a16="http://schemas.microsoft.com/office/drawing/2014/main" id="{4513A901-FDBE-E446-A94A-FD25B21CF174}"/>
                  </a:ext>
                </a:extLst>
              </p:cNvPr>
              <p:cNvSpPr>
                <a:spLocks noChangeArrowheads="1"/>
              </p:cNvSpPr>
              <p:nvPr/>
            </p:nvSpPr>
            <p:spPr bwMode="auto">
              <a:xfrm>
                <a:off x="5416550" y="1370013"/>
                <a:ext cx="252413" cy="115887"/>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Oval 19">
                <a:extLst>
                  <a:ext uri="{FF2B5EF4-FFF2-40B4-BE49-F238E27FC236}">
                    <a16:creationId xmlns:a16="http://schemas.microsoft.com/office/drawing/2014/main" id="{AEC40574-C3AE-B445-A5A8-4C101F718DC0}"/>
                  </a:ext>
                </a:extLst>
              </p:cNvPr>
              <p:cNvSpPr>
                <a:spLocks noChangeArrowheads="1"/>
              </p:cNvSpPr>
              <p:nvPr/>
            </p:nvSpPr>
            <p:spPr bwMode="auto">
              <a:xfrm>
                <a:off x="5692775" y="1254126"/>
                <a:ext cx="114300"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0B193002-026B-494C-B74C-7AE8A76DBCA4}"/>
                  </a:ext>
                </a:extLst>
              </p:cNvPr>
              <p:cNvSpPr>
                <a:spLocks/>
              </p:cNvSpPr>
              <p:nvPr/>
            </p:nvSpPr>
            <p:spPr bwMode="auto">
              <a:xfrm>
                <a:off x="5692775" y="1289051"/>
                <a:ext cx="114300" cy="104775"/>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Oval 21">
                <a:extLst>
                  <a:ext uri="{FF2B5EF4-FFF2-40B4-BE49-F238E27FC236}">
                    <a16:creationId xmlns:a16="http://schemas.microsoft.com/office/drawing/2014/main" id="{11921DF7-DA95-5C4C-8091-AB665B800F2F}"/>
                  </a:ext>
                </a:extLst>
              </p:cNvPr>
              <p:cNvSpPr>
                <a:spLocks noChangeArrowheads="1"/>
              </p:cNvSpPr>
              <p:nvPr/>
            </p:nvSpPr>
            <p:spPr bwMode="auto">
              <a:xfrm>
                <a:off x="5276850" y="1254126"/>
                <a:ext cx="115888"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9A59426D-6BCB-A94E-8B43-12125327CBFB}"/>
                  </a:ext>
                </a:extLst>
              </p:cNvPr>
              <p:cNvSpPr>
                <a:spLocks/>
              </p:cNvSpPr>
              <p:nvPr/>
            </p:nvSpPr>
            <p:spPr bwMode="auto">
              <a:xfrm>
                <a:off x="5276850" y="1289051"/>
                <a:ext cx="115888" cy="104775"/>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Oval 23">
                <a:extLst>
                  <a:ext uri="{FF2B5EF4-FFF2-40B4-BE49-F238E27FC236}">
                    <a16:creationId xmlns:a16="http://schemas.microsoft.com/office/drawing/2014/main" id="{4BAE6592-635D-7545-85D5-1AD1735BC6ED}"/>
                  </a:ext>
                </a:extLst>
              </p:cNvPr>
              <p:cNvSpPr>
                <a:spLocks noChangeArrowheads="1"/>
              </p:cNvSpPr>
              <p:nvPr/>
            </p:nvSpPr>
            <p:spPr bwMode="auto">
              <a:xfrm>
                <a:off x="5692775" y="1647826"/>
                <a:ext cx="114300"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3E7F5D69-40F2-A345-935D-FD24BE751442}"/>
                  </a:ext>
                </a:extLst>
              </p:cNvPr>
              <p:cNvSpPr>
                <a:spLocks/>
              </p:cNvSpPr>
              <p:nvPr/>
            </p:nvSpPr>
            <p:spPr bwMode="auto">
              <a:xfrm>
                <a:off x="5692775" y="168275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Oval 25">
                <a:extLst>
                  <a:ext uri="{FF2B5EF4-FFF2-40B4-BE49-F238E27FC236}">
                    <a16:creationId xmlns:a16="http://schemas.microsoft.com/office/drawing/2014/main" id="{B0077AD1-38BC-1B42-9108-5C62F65218C1}"/>
                  </a:ext>
                </a:extLst>
              </p:cNvPr>
              <p:cNvSpPr>
                <a:spLocks noChangeArrowheads="1"/>
              </p:cNvSpPr>
              <p:nvPr/>
            </p:nvSpPr>
            <p:spPr bwMode="auto">
              <a:xfrm>
                <a:off x="5276850" y="1647826"/>
                <a:ext cx="115888" cy="69850"/>
              </a:xfrm>
              <a:prstGeom prst="ellipse">
                <a:avLst/>
              </a:pr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E91BCB37-3B83-0E42-9709-81AC82617ABC}"/>
                  </a:ext>
                </a:extLst>
              </p:cNvPr>
              <p:cNvSpPr>
                <a:spLocks/>
              </p:cNvSpPr>
              <p:nvPr/>
            </p:nvSpPr>
            <p:spPr bwMode="auto">
              <a:xfrm>
                <a:off x="5276850" y="1682751"/>
                <a:ext cx="115888"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7">
                <a:extLst>
                  <a:ext uri="{FF2B5EF4-FFF2-40B4-BE49-F238E27FC236}">
                    <a16:creationId xmlns:a16="http://schemas.microsoft.com/office/drawing/2014/main" id="{A894DDF5-334A-4245-B062-A18E7C722C5D}"/>
                  </a:ext>
                </a:extLst>
              </p:cNvPr>
              <p:cNvSpPr>
                <a:spLocks/>
              </p:cNvSpPr>
              <p:nvPr/>
            </p:nvSpPr>
            <p:spPr bwMode="auto">
              <a:xfrm>
                <a:off x="5416550" y="1520826"/>
                <a:ext cx="252413" cy="57150"/>
              </a:xfrm>
              <a:custGeom>
                <a:avLst/>
                <a:gdLst>
                  <a:gd name="T0" fmla="*/ 44 w 44"/>
                  <a:gd name="T1" fmla="*/ 0 h 10"/>
                  <a:gd name="T2" fmla="*/ 22 w 44"/>
                  <a:gd name="T3" fmla="*/ 10 h 10"/>
                  <a:gd name="T4" fmla="*/ 0 w 44"/>
                  <a:gd name="T5" fmla="*/ 0 h 10"/>
                </a:gdLst>
                <a:ahLst/>
                <a:cxnLst>
                  <a:cxn ang="0">
                    <a:pos x="T0" y="T1"/>
                  </a:cxn>
                  <a:cxn ang="0">
                    <a:pos x="T2" y="T3"/>
                  </a:cxn>
                  <a:cxn ang="0">
                    <a:pos x="T4" y="T5"/>
                  </a:cxn>
                </a:cxnLst>
                <a:rect l="0" t="0" r="r" b="b"/>
                <a:pathLst>
                  <a:path w="44" h="10">
                    <a:moveTo>
                      <a:pt x="44" y="0"/>
                    </a:moveTo>
                    <a:cubicBezTo>
                      <a:pt x="44" y="6"/>
                      <a:pt x="34" y="10"/>
                      <a:pt x="22" y="10"/>
                    </a:cubicBezTo>
                    <a:cubicBezTo>
                      <a:pt x="10" y="10"/>
                      <a:pt x="0" y="6"/>
                      <a:pt x="0"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8">
                <a:extLst>
                  <a:ext uri="{FF2B5EF4-FFF2-40B4-BE49-F238E27FC236}">
                    <a16:creationId xmlns:a16="http://schemas.microsoft.com/office/drawing/2014/main" id="{9021AB50-770C-FC4D-989B-34156056BB36}"/>
                  </a:ext>
                </a:extLst>
              </p:cNvPr>
              <p:cNvSpPr>
                <a:spLocks/>
              </p:cNvSpPr>
              <p:nvPr/>
            </p:nvSpPr>
            <p:spPr bwMode="auto">
              <a:xfrm>
                <a:off x="5416550" y="1428751"/>
                <a:ext cx="252413" cy="241300"/>
              </a:xfrm>
              <a:custGeom>
                <a:avLst/>
                <a:gdLst>
                  <a:gd name="T0" fmla="*/ 0 w 44"/>
                  <a:gd name="T1" fmla="*/ 0 h 42"/>
                  <a:gd name="T2" fmla="*/ 0 w 44"/>
                  <a:gd name="T3" fmla="*/ 32 h 42"/>
                  <a:gd name="T4" fmla="*/ 22 w 44"/>
                  <a:gd name="T5" fmla="*/ 42 h 42"/>
                  <a:gd name="T6" fmla="*/ 44 w 44"/>
                  <a:gd name="T7" fmla="*/ 32 h 42"/>
                  <a:gd name="T8" fmla="*/ 44 w 44"/>
                  <a:gd name="T9" fmla="*/ 0 h 42"/>
                </a:gdLst>
                <a:ahLst/>
                <a:cxnLst>
                  <a:cxn ang="0">
                    <a:pos x="T0" y="T1"/>
                  </a:cxn>
                  <a:cxn ang="0">
                    <a:pos x="T2" y="T3"/>
                  </a:cxn>
                  <a:cxn ang="0">
                    <a:pos x="T4" y="T5"/>
                  </a:cxn>
                  <a:cxn ang="0">
                    <a:pos x="T6" y="T7"/>
                  </a:cxn>
                  <a:cxn ang="0">
                    <a:pos x="T8" y="T9"/>
                  </a:cxn>
                </a:cxnLst>
                <a:rect l="0" t="0" r="r" b="b"/>
                <a:pathLst>
                  <a:path w="44" h="42">
                    <a:moveTo>
                      <a:pt x="0" y="0"/>
                    </a:moveTo>
                    <a:cubicBezTo>
                      <a:pt x="0" y="32"/>
                      <a:pt x="0" y="32"/>
                      <a:pt x="0" y="32"/>
                    </a:cubicBezTo>
                    <a:cubicBezTo>
                      <a:pt x="0" y="38"/>
                      <a:pt x="10" y="42"/>
                      <a:pt x="22" y="42"/>
                    </a:cubicBezTo>
                    <a:cubicBezTo>
                      <a:pt x="34" y="42"/>
                      <a:pt x="44" y="38"/>
                      <a:pt x="44" y="32"/>
                    </a:cubicBezTo>
                    <a:cubicBezTo>
                      <a:pt x="44" y="0"/>
                      <a:pt x="44" y="0"/>
                      <a:pt x="44" y="0"/>
                    </a:cubicBez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9">
                <a:extLst>
                  <a:ext uri="{FF2B5EF4-FFF2-40B4-BE49-F238E27FC236}">
                    <a16:creationId xmlns:a16="http://schemas.microsoft.com/office/drawing/2014/main" id="{1F3058D8-4554-5949-BDDB-50483DAD6F4E}"/>
                  </a:ext>
                </a:extLst>
              </p:cNvPr>
              <p:cNvSpPr>
                <a:spLocks noChangeShapeType="1"/>
              </p:cNvSpPr>
              <p:nvPr/>
            </p:nvSpPr>
            <p:spPr bwMode="auto">
              <a:xfrm>
                <a:off x="5335587" y="1393826"/>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0">
                <a:extLst>
                  <a:ext uri="{FF2B5EF4-FFF2-40B4-BE49-F238E27FC236}">
                    <a16:creationId xmlns:a16="http://schemas.microsoft.com/office/drawing/2014/main" id="{E0A735B4-8ADB-0542-AC77-EBC5D1351DCE}"/>
                  </a:ext>
                </a:extLst>
              </p:cNvPr>
              <p:cNvSpPr>
                <a:spLocks noChangeShapeType="1"/>
              </p:cNvSpPr>
              <p:nvPr/>
            </p:nvSpPr>
            <p:spPr bwMode="auto">
              <a:xfrm flipV="1">
                <a:off x="5335587" y="1566863"/>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1">
                <a:extLst>
                  <a:ext uri="{FF2B5EF4-FFF2-40B4-BE49-F238E27FC236}">
                    <a16:creationId xmlns:a16="http://schemas.microsoft.com/office/drawing/2014/main" id="{D6800C4C-8471-794A-862F-82FF0BBE591C}"/>
                  </a:ext>
                </a:extLst>
              </p:cNvPr>
              <p:cNvSpPr>
                <a:spLocks noChangeShapeType="1"/>
              </p:cNvSpPr>
              <p:nvPr/>
            </p:nvSpPr>
            <p:spPr bwMode="auto">
              <a:xfrm flipH="1">
                <a:off x="5668962" y="1393826"/>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2">
                <a:extLst>
                  <a:ext uri="{FF2B5EF4-FFF2-40B4-BE49-F238E27FC236}">
                    <a16:creationId xmlns:a16="http://schemas.microsoft.com/office/drawing/2014/main" id="{35F87444-51EC-A04B-9D24-A4C5B9D7298F}"/>
                  </a:ext>
                </a:extLst>
              </p:cNvPr>
              <p:cNvSpPr>
                <a:spLocks noChangeShapeType="1"/>
              </p:cNvSpPr>
              <p:nvPr/>
            </p:nvSpPr>
            <p:spPr bwMode="auto">
              <a:xfrm flipH="1" flipV="1">
                <a:off x="5668962" y="1566863"/>
                <a:ext cx="80963" cy="80962"/>
              </a:xfrm>
              <a:prstGeom prst="line">
                <a:avLst/>
              </a:prstGeom>
              <a:noFill/>
              <a:ln w="222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1" name="Group 40">
            <a:extLst>
              <a:ext uri="{FF2B5EF4-FFF2-40B4-BE49-F238E27FC236}">
                <a16:creationId xmlns:a16="http://schemas.microsoft.com/office/drawing/2014/main" id="{0EAAF93D-BB5A-CA45-996D-634577A2D1C1}"/>
              </a:ext>
            </a:extLst>
          </p:cNvPr>
          <p:cNvGrpSpPr/>
          <p:nvPr/>
        </p:nvGrpSpPr>
        <p:grpSpPr>
          <a:xfrm>
            <a:off x="8275551" y="1572673"/>
            <a:ext cx="793913" cy="793913"/>
            <a:chOff x="8334375" y="381000"/>
            <a:chExt cx="885825" cy="885825"/>
          </a:xfrm>
          <a:effectLst/>
        </p:grpSpPr>
        <p:sp>
          <p:nvSpPr>
            <p:cNvPr id="42" name="Oval 41">
              <a:extLst>
                <a:ext uri="{FF2B5EF4-FFF2-40B4-BE49-F238E27FC236}">
                  <a16:creationId xmlns:a16="http://schemas.microsoft.com/office/drawing/2014/main" id="{087DFF4A-4654-B946-AB90-8B12A90E9DE9}"/>
                </a:ext>
              </a:extLst>
            </p:cNvPr>
            <p:cNvSpPr/>
            <p:nvPr/>
          </p:nvSpPr>
          <p:spPr>
            <a:xfrm>
              <a:off x="8334375" y="381000"/>
              <a:ext cx="885825" cy="885825"/>
            </a:xfrm>
            <a:prstGeom prst="ellipse">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A541620-B887-4341-8B3F-409BFF4ACE98}"/>
                </a:ext>
              </a:extLst>
            </p:cNvPr>
            <p:cNvGrpSpPr/>
            <p:nvPr/>
          </p:nvGrpSpPr>
          <p:grpSpPr>
            <a:xfrm>
              <a:off x="8554338" y="639063"/>
              <a:ext cx="445898" cy="445898"/>
              <a:chOff x="1957387" y="4729162"/>
              <a:chExt cx="530226" cy="530226"/>
            </a:xfrm>
            <a:noFill/>
          </p:grpSpPr>
          <p:sp>
            <p:nvSpPr>
              <p:cNvPr id="44" name="Freeform 642">
                <a:extLst>
                  <a:ext uri="{FF2B5EF4-FFF2-40B4-BE49-F238E27FC236}">
                    <a16:creationId xmlns:a16="http://schemas.microsoft.com/office/drawing/2014/main" id="{B5809F74-BE57-634B-9E5D-0352504B2DFD}"/>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5" name="Line 643">
                <a:extLst>
                  <a:ext uri="{FF2B5EF4-FFF2-40B4-BE49-F238E27FC236}">
                    <a16:creationId xmlns:a16="http://schemas.microsoft.com/office/drawing/2014/main" id="{81A6BF83-1AF3-6D4F-9FAE-7A5ED72F7246}"/>
                  </a:ext>
                </a:extLst>
              </p:cNvPr>
              <p:cNvSpPr>
                <a:spLocks noChangeShapeType="1"/>
              </p:cNvSpPr>
              <p:nvPr/>
            </p:nvSpPr>
            <p:spPr bwMode="auto">
              <a:xfrm>
                <a:off x="1957387" y="4845050"/>
                <a:ext cx="53022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Oval 644">
                <a:extLst>
                  <a:ext uri="{FF2B5EF4-FFF2-40B4-BE49-F238E27FC236}">
                    <a16:creationId xmlns:a16="http://schemas.microsoft.com/office/drawing/2014/main" id="{8F1AD3B2-6009-9347-995B-0C464E8A80B6}"/>
                  </a:ext>
                </a:extLst>
              </p:cNvPr>
              <p:cNvSpPr>
                <a:spLocks noChangeArrowheads="1"/>
              </p:cNvSpPr>
              <p:nvPr/>
            </p:nvSpPr>
            <p:spPr bwMode="auto">
              <a:xfrm>
                <a:off x="2025650" y="4775200"/>
                <a:ext cx="23813" cy="23813"/>
              </a:xfrm>
              <a:prstGeom prst="ellips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7" name="Oval 645">
                <a:extLst>
                  <a:ext uri="{FF2B5EF4-FFF2-40B4-BE49-F238E27FC236}">
                    <a16:creationId xmlns:a16="http://schemas.microsoft.com/office/drawing/2014/main" id="{861353EC-14CE-554E-BABC-32D056CC13F3}"/>
                  </a:ext>
                </a:extLst>
              </p:cNvPr>
              <p:cNvSpPr>
                <a:spLocks noChangeArrowheads="1"/>
              </p:cNvSpPr>
              <p:nvPr/>
            </p:nvSpPr>
            <p:spPr bwMode="auto">
              <a:xfrm>
                <a:off x="2095500" y="4775200"/>
                <a:ext cx="22225" cy="23813"/>
              </a:xfrm>
              <a:prstGeom prst="ellips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Oval 646">
                <a:extLst>
                  <a:ext uri="{FF2B5EF4-FFF2-40B4-BE49-F238E27FC236}">
                    <a16:creationId xmlns:a16="http://schemas.microsoft.com/office/drawing/2014/main" id="{FDD652C0-3DD6-9348-9DE7-F954594B8079}"/>
                  </a:ext>
                </a:extLst>
              </p:cNvPr>
              <p:cNvSpPr>
                <a:spLocks noChangeArrowheads="1"/>
              </p:cNvSpPr>
              <p:nvPr/>
            </p:nvSpPr>
            <p:spPr bwMode="auto">
              <a:xfrm>
                <a:off x="2163762" y="4775200"/>
                <a:ext cx="23813" cy="23813"/>
              </a:xfrm>
              <a:prstGeom prst="ellips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Oval 647">
                <a:extLst>
                  <a:ext uri="{FF2B5EF4-FFF2-40B4-BE49-F238E27FC236}">
                    <a16:creationId xmlns:a16="http://schemas.microsoft.com/office/drawing/2014/main" id="{598A4718-B13E-A149-840B-4EC3F38B34A9}"/>
                  </a:ext>
                </a:extLst>
              </p:cNvPr>
              <p:cNvSpPr>
                <a:spLocks noChangeArrowheads="1"/>
              </p:cNvSpPr>
              <p:nvPr/>
            </p:nvSpPr>
            <p:spPr bwMode="auto">
              <a:xfrm>
                <a:off x="2255837" y="5029200"/>
                <a:ext cx="173038" cy="173038"/>
              </a:xfrm>
              <a:prstGeom prst="ellips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Line 648">
                <a:extLst>
                  <a:ext uri="{FF2B5EF4-FFF2-40B4-BE49-F238E27FC236}">
                    <a16:creationId xmlns:a16="http://schemas.microsoft.com/office/drawing/2014/main" id="{E815AED1-6623-544D-8527-00B4CB0F3038}"/>
                  </a:ext>
                </a:extLst>
              </p:cNvPr>
              <p:cNvSpPr>
                <a:spLocks noChangeShapeType="1"/>
              </p:cNvSpPr>
              <p:nvPr/>
            </p:nvSpPr>
            <p:spPr bwMode="auto">
              <a:xfrm>
                <a:off x="2406650" y="5178425"/>
                <a:ext cx="80963" cy="80963"/>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Line 649">
                <a:extLst>
                  <a:ext uri="{FF2B5EF4-FFF2-40B4-BE49-F238E27FC236}">
                    <a16:creationId xmlns:a16="http://schemas.microsoft.com/office/drawing/2014/main" id="{BD7E3BEC-625A-DE4A-974B-B81B9D7F032C}"/>
                  </a:ext>
                </a:extLst>
              </p:cNvPr>
              <p:cNvSpPr>
                <a:spLocks noChangeShapeType="1"/>
              </p:cNvSpPr>
              <p:nvPr/>
            </p:nvSpPr>
            <p:spPr bwMode="auto">
              <a:xfrm>
                <a:off x="2025650" y="4913312"/>
                <a:ext cx="9207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Line 650">
                <a:extLst>
                  <a:ext uri="{FF2B5EF4-FFF2-40B4-BE49-F238E27FC236}">
                    <a16:creationId xmlns:a16="http://schemas.microsoft.com/office/drawing/2014/main" id="{40614196-AA87-4F49-A6C0-9352AD9F2535}"/>
                  </a:ext>
                </a:extLst>
              </p:cNvPr>
              <p:cNvSpPr>
                <a:spLocks noChangeShapeType="1"/>
              </p:cNvSpPr>
              <p:nvPr/>
            </p:nvSpPr>
            <p:spPr bwMode="auto">
              <a:xfrm>
                <a:off x="2025650" y="5051425"/>
                <a:ext cx="46038"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Line 651">
                <a:extLst>
                  <a:ext uri="{FF2B5EF4-FFF2-40B4-BE49-F238E27FC236}">
                    <a16:creationId xmlns:a16="http://schemas.microsoft.com/office/drawing/2014/main" id="{3D7CB59A-AF99-324E-9F9C-09280C9B1925}"/>
                  </a:ext>
                </a:extLst>
              </p:cNvPr>
              <p:cNvSpPr>
                <a:spLocks noChangeShapeType="1"/>
              </p:cNvSpPr>
              <p:nvPr/>
            </p:nvSpPr>
            <p:spPr bwMode="auto">
              <a:xfrm>
                <a:off x="2025650" y="4983162"/>
                <a:ext cx="115888"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4" name="Line 652">
                <a:extLst>
                  <a:ext uri="{FF2B5EF4-FFF2-40B4-BE49-F238E27FC236}">
                    <a16:creationId xmlns:a16="http://schemas.microsoft.com/office/drawing/2014/main" id="{672CBB03-6B0C-1D40-8FCA-D1027E468974}"/>
                  </a:ext>
                </a:extLst>
              </p:cNvPr>
              <p:cNvSpPr>
                <a:spLocks noChangeShapeType="1"/>
              </p:cNvSpPr>
              <p:nvPr/>
            </p:nvSpPr>
            <p:spPr bwMode="auto">
              <a:xfrm>
                <a:off x="2117725" y="5051425"/>
                <a:ext cx="9207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5" name="Line 653">
                <a:extLst>
                  <a:ext uri="{FF2B5EF4-FFF2-40B4-BE49-F238E27FC236}">
                    <a16:creationId xmlns:a16="http://schemas.microsoft.com/office/drawing/2014/main" id="{DACC9D29-3168-364C-BF24-8DEC56F12C89}"/>
                  </a:ext>
                </a:extLst>
              </p:cNvPr>
              <p:cNvSpPr>
                <a:spLocks noChangeShapeType="1"/>
              </p:cNvSpPr>
              <p:nvPr/>
            </p:nvSpPr>
            <p:spPr bwMode="auto">
              <a:xfrm>
                <a:off x="2187575" y="4983162"/>
                <a:ext cx="114300"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Line 654">
                <a:extLst>
                  <a:ext uri="{FF2B5EF4-FFF2-40B4-BE49-F238E27FC236}">
                    <a16:creationId xmlns:a16="http://schemas.microsoft.com/office/drawing/2014/main" id="{B20FE1ED-9B85-4949-90F4-A1171099E7BE}"/>
                  </a:ext>
                </a:extLst>
              </p:cNvPr>
              <p:cNvSpPr>
                <a:spLocks noChangeShapeType="1"/>
              </p:cNvSpPr>
              <p:nvPr/>
            </p:nvSpPr>
            <p:spPr bwMode="auto">
              <a:xfrm>
                <a:off x="2163762" y="4913312"/>
                <a:ext cx="115888"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Line 655">
                <a:extLst>
                  <a:ext uri="{FF2B5EF4-FFF2-40B4-BE49-F238E27FC236}">
                    <a16:creationId xmlns:a16="http://schemas.microsoft.com/office/drawing/2014/main" id="{94581D74-0B87-F343-900B-F4317A18299E}"/>
                  </a:ext>
                </a:extLst>
              </p:cNvPr>
              <p:cNvSpPr>
                <a:spLocks noChangeShapeType="1"/>
              </p:cNvSpPr>
              <p:nvPr/>
            </p:nvSpPr>
            <p:spPr bwMode="auto">
              <a:xfrm>
                <a:off x="2325687" y="4913312"/>
                <a:ext cx="92075"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Line 656">
                <a:extLst>
                  <a:ext uri="{FF2B5EF4-FFF2-40B4-BE49-F238E27FC236}">
                    <a16:creationId xmlns:a16="http://schemas.microsoft.com/office/drawing/2014/main" id="{C839403C-7A59-7D42-918B-50C87417C71B}"/>
                  </a:ext>
                </a:extLst>
              </p:cNvPr>
              <p:cNvSpPr>
                <a:spLocks noChangeShapeType="1"/>
              </p:cNvSpPr>
              <p:nvPr/>
            </p:nvSpPr>
            <p:spPr bwMode="auto">
              <a:xfrm>
                <a:off x="2349500" y="4983162"/>
                <a:ext cx="68263" cy="0"/>
              </a:xfrm>
              <a:prstGeom prst="line">
                <a:avLst/>
              </a:prstGeom>
              <a:grp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59" name="Group 58">
            <a:extLst>
              <a:ext uri="{FF2B5EF4-FFF2-40B4-BE49-F238E27FC236}">
                <a16:creationId xmlns:a16="http://schemas.microsoft.com/office/drawing/2014/main" id="{76CA13CD-FEE2-814A-890F-1810ABA51F60}"/>
              </a:ext>
            </a:extLst>
          </p:cNvPr>
          <p:cNvGrpSpPr/>
          <p:nvPr/>
        </p:nvGrpSpPr>
        <p:grpSpPr>
          <a:xfrm>
            <a:off x="7085891" y="1400110"/>
            <a:ext cx="793913" cy="793913"/>
            <a:chOff x="6715125" y="1000125"/>
            <a:chExt cx="885825" cy="885825"/>
          </a:xfrm>
          <a:effectLst/>
        </p:grpSpPr>
        <p:sp>
          <p:nvSpPr>
            <p:cNvPr id="60" name="Oval 59">
              <a:extLst>
                <a:ext uri="{FF2B5EF4-FFF2-40B4-BE49-F238E27FC236}">
                  <a16:creationId xmlns:a16="http://schemas.microsoft.com/office/drawing/2014/main" id="{6A03352B-EA08-C049-8A2A-3885AB55AA50}"/>
                </a:ext>
              </a:extLst>
            </p:cNvPr>
            <p:cNvSpPr/>
            <p:nvPr/>
          </p:nvSpPr>
          <p:spPr>
            <a:xfrm>
              <a:off x="6715125" y="1000125"/>
              <a:ext cx="885825" cy="885825"/>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9A39CE0A-C47F-954D-91C7-D6118109C9DA}"/>
                </a:ext>
              </a:extLst>
            </p:cNvPr>
            <p:cNvGrpSpPr/>
            <p:nvPr/>
          </p:nvGrpSpPr>
          <p:grpSpPr>
            <a:xfrm>
              <a:off x="6948402" y="1254940"/>
              <a:ext cx="419270" cy="376194"/>
              <a:chOff x="8736012" y="1465262"/>
              <a:chExt cx="231776" cy="207963"/>
            </a:xfrm>
            <a:noFill/>
          </p:grpSpPr>
          <p:sp>
            <p:nvSpPr>
              <p:cNvPr id="62" name="Rectangle 356">
                <a:extLst>
                  <a:ext uri="{FF2B5EF4-FFF2-40B4-BE49-F238E27FC236}">
                    <a16:creationId xmlns:a16="http://schemas.microsoft.com/office/drawing/2014/main" id="{BC97E1AC-3748-ED46-84F2-5344AE548AE4}"/>
                  </a:ext>
                </a:extLst>
              </p:cNvPr>
              <p:cNvSpPr>
                <a:spLocks noChangeArrowheads="1"/>
              </p:cNvSpPr>
              <p:nvPr/>
            </p:nvSpPr>
            <p:spPr bwMode="auto">
              <a:xfrm>
                <a:off x="8736012" y="1476375"/>
                <a:ext cx="46038" cy="69850"/>
              </a:xfrm>
              <a:prstGeom prst="rect">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Rectangle 357">
                <a:extLst>
                  <a:ext uri="{FF2B5EF4-FFF2-40B4-BE49-F238E27FC236}">
                    <a16:creationId xmlns:a16="http://schemas.microsoft.com/office/drawing/2014/main" id="{D3618FC0-7181-A245-A47B-958A5A8C917A}"/>
                  </a:ext>
                </a:extLst>
              </p:cNvPr>
              <p:cNvSpPr>
                <a:spLocks noChangeArrowheads="1"/>
              </p:cNvSpPr>
              <p:nvPr/>
            </p:nvSpPr>
            <p:spPr bwMode="auto">
              <a:xfrm>
                <a:off x="8782050" y="1592262"/>
                <a:ext cx="46038" cy="69850"/>
              </a:xfrm>
              <a:prstGeom prst="rect">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Rectangle 358">
                <a:extLst>
                  <a:ext uri="{FF2B5EF4-FFF2-40B4-BE49-F238E27FC236}">
                    <a16:creationId xmlns:a16="http://schemas.microsoft.com/office/drawing/2014/main" id="{384777F5-0303-6848-B04D-8A3EAF77B002}"/>
                  </a:ext>
                </a:extLst>
              </p:cNvPr>
              <p:cNvSpPr>
                <a:spLocks noChangeArrowheads="1"/>
              </p:cNvSpPr>
              <p:nvPr/>
            </p:nvSpPr>
            <p:spPr bwMode="auto">
              <a:xfrm>
                <a:off x="8921750" y="1476375"/>
                <a:ext cx="46038" cy="69850"/>
              </a:xfrm>
              <a:prstGeom prst="rect">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5" name="Line 359">
                <a:extLst>
                  <a:ext uri="{FF2B5EF4-FFF2-40B4-BE49-F238E27FC236}">
                    <a16:creationId xmlns:a16="http://schemas.microsoft.com/office/drawing/2014/main" id="{C889E433-2EF1-894C-830E-90115334A90D}"/>
                  </a:ext>
                </a:extLst>
              </p:cNvPr>
              <p:cNvSpPr>
                <a:spLocks noChangeShapeType="1"/>
              </p:cNvSpPr>
              <p:nvPr/>
            </p:nvSpPr>
            <p:spPr bwMode="auto">
              <a:xfrm>
                <a:off x="8828087" y="1465262"/>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6" name="Line 360">
                <a:extLst>
                  <a:ext uri="{FF2B5EF4-FFF2-40B4-BE49-F238E27FC236}">
                    <a16:creationId xmlns:a16="http://schemas.microsoft.com/office/drawing/2014/main" id="{D49B5757-AB14-524F-9077-6E8CBCA4EF85}"/>
                  </a:ext>
                </a:extLst>
              </p:cNvPr>
              <p:cNvSpPr>
                <a:spLocks noChangeShapeType="1"/>
              </p:cNvSpPr>
              <p:nvPr/>
            </p:nvSpPr>
            <p:spPr bwMode="auto">
              <a:xfrm>
                <a:off x="8874125" y="1465262"/>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7" name="Line 361">
                <a:extLst>
                  <a:ext uri="{FF2B5EF4-FFF2-40B4-BE49-F238E27FC236}">
                    <a16:creationId xmlns:a16="http://schemas.microsoft.com/office/drawing/2014/main" id="{54B94816-FD06-A944-AA63-8F37212D3207}"/>
                  </a:ext>
                </a:extLst>
              </p:cNvPr>
              <p:cNvSpPr>
                <a:spLocks noChangeShapeType="1"/>
              </p:cNvSpPr>
              <p:nvPr/>
            </p:nvSpPr>
            <p:spPr bwMode="auto">
              <a:xfrm>
                <a:off x="8736012"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8" name="Line 362">
                <a:extLst>
                  <a:ext uri="{FF2B5EF4-FFF2-40B4-BE49-F238E27FC236}">
                    <a16:creationId xmlns:a16="http://schemas.microsoft.com/office/drawing/2014/main" id="{9B1DC7E3-2EC8-EF4C-80FE-072267DFCD72}"/>
                  </a:ext>
                </a:extLst>
              </p:cNvPr>
              <p:cNvSpPr>
                <a:spLocks noChangeShapeType="1"/>
              </p:cNvSpPr>
              <p:nvPr/>
            </p:nvSpPr>
            <p:spPr bwMode="auto">
              <a:xfrm>
                <a:off x="8874125"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9" name="Line 363">
                <a:extLst>
                  <a:ext uri="{FF2B5EF4-FFF2-40B4-BE49-F238E27FC236}">
                    <a16:creationId xmlns:a16="http://schemas.microsoft.com/office/drawing/2014/main" id="{D255135C-DF7C-794E-87EA-31E8F7900F70}"/>
                  </a:ext>
                </a:extLst>
              </p:cNvPr>
              <p:cNvSpPr>
                <a:spLocks noChangeShapeType="1"/>
              </p:cNvSpPr>
              <p:nvPr/>
            </p:nvSpPr>
            <p:spPr bwMode="auto">
              <a:xfrm>
                <a:off x="8921750"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70" name="Line 364">
                <a:extLst>
                  <a:ext uri="{FF2B5EF4-FFF2-40B4-BE49-F238E27FC236}">
                    <a16:creationId xmlns:a16="http://schemas.microsoft.com/office/drawing/2014/main" id="{95A6BD03-1555-544A-B1F0-A7DAFE825FD7}"/>
                  </a:ext>
                </a:extLst>
              </p:cNvPr>
              <p:cNvSpPr>
                <a:spLocks noChangeShapeType="1"/>
              </p:cNvSpPr>
              <p:nvPr/>
            </p:nvSpPr>
            <p:spPr bwMode="auto">
              <a:xfrm>
                <a:off x="8967787" y="1581150"/>
                <a:ext cx="0" cy="92075"/>
              </a:xfrm>
              <a:prstGeom prst="line">
                <a:avLst/>
              </a:prstGeom>
              <a:grpFill/>
              <a:ln w="222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71" name="Freeform 5">
            <a:extLst>
              <a:ext uri="{FF2B5EF4-FFF2-40B4-BE49-F238E27FC236}">
                <a16:creationId xmlns:a16="http://schemas.microsoft.com/office/drawing/2014/main" id="{F4C9F78C-6F69-7E4A-A68C-DC8860915613}"/>
              </a:ext>
            </a:extLst>
          </p:cNvPr>
          <p:cNvSpPr>
            <a:spLocks/>
          </p:cNvSpPr>
          <p:nvPr/>
        </p:nvSpPr>
        <p:spPr bwMode="auto">
          <a:xfrm>
            <a:off x="6355496" y="3304751"/>
            <a:ext cx="2193742" cy="2740724"/>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chemeClr val="accent1">
              <a:alpha val="10000"/>
            </a:schemeClr>
          </a:solidFill>
          <a:ln w="25400">
            <a:solidFill>
              <a:schemeClr val="accent2">
                <a:alpha val="44000"/>
              </a:schemeClr>
            </a:solidFill>
            <a:tailEnd type="oval"/>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72" name="Freeform 5">
            <a:extLst>
              <a:ext uri="{FF2B5EF4-FFF2-40B4-BE49-F238E27FC236}">
                <a16:creationId xmlns:a16="http://schemas.microsoft.com/office/drawing/2014/main" id="{EF0E7CA3-809A-544D-BA6B-7184BC87BCB0}"/>
              </a:ext>
            </a:extLst>
          </p:cNvPr>
          <p:cNvSpPr>
            <a:spLocks/>
          </p:cNvSpPr>
          <p:nvPr/>
        </p:nvSpPr>
        <p:spPr bwMode="auto">
          <a:xfrm>
            <a:off x="6036408" y="2882793"/>
            <a:ext cx="2831918" cy="3457724"/>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chemeClr val="accent1">
              <a:alpha val="10000"/>
            </a:schemeClr>
          </a:solidFill>
          <a:ln w="25400">
            <a:solidFill>
              <a:schemeClr val="accent2">
                <a:alpha val="44000"/>
              </a:schemeClr>
            </a:solidFill>
            <a:tailEnd type="oval"/>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73" name="Freeform 5">
            <a:extLst>
              <a:ext uri="{FF2B5EF4-FFF2-40B4-BE49-F238E27FC236}">
                <a16:creationId xmlns:a16="http://schemas.microsoft.com/office/drawing/2014/main" id="{1DF1C295-DCEE-CB44-8D1C-99E345732322}"/>
              </a:ext>
            </a:extLst>
          </p:cNvPr>
          <p:cNvSpPr>
            <a:spLocks/>
          </p:cNvSpPr>
          <p:nvPr/>
        </p:nvSpPr>
        <p:spPr bwMode="auto">
          <a:xfrm>
            <a:off x="6616110" y="3451294"/>
            <a:ext cx="1672515" cy="2356341"/>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chemeClr val="accent1">
              <a:alpha val="10000"/>
            </a:schemeClr>
          </a:solidFill>
          <a:ln w="25400">
            <a:solidFill>
              <a:schemeClr val="accent2">
                <a:alpha val="44000"/>
              </a:schemeClr>
            </a:solidFill>
            <a:tailEnd type="oval"/>
          </a:ln>
          <a:effec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grpSp>
        <p:nvGrpSpPr>
          <p:cNvPr id="74" name="Group 73">
            <a:extLst>
              <a:ext uri="{FF2B5EF4-FFF2-40B4-BE49-F238E27FC236}">
                <a16:creationId xmlns:a16="http://schemas.microsoft.com/office/drawing/2014/main" id="{9164B0C8-1A15-E046-8A9D-45AF0C434457}"/>
              </a:ext>
            </a:extLst>
          </p:cNvPr>
          <p:cNvGrpSpPr/>
          <p:nvPr/>
        </p:nvGrpSpPr>
        <p:grpSpPr>
          <a:xfrm>
            <a:off x="5647445" y="2396554"/>
            <a:ext cx="3681908" cy="4082112"/>
            <a:chOff x="8597900" y="1254126"/>
            <a:chExt cx="438150" cy="485774"/>
          </a:xfrm>
          <a:noFill/>
        </p:grpSpPr>
        <p:sp>
          <p:nvSpPr>
            <p:cNvPr id="75" name="Freeform 374">
              <a:extLst>
                <a:ext uri="{FF2B5EF4-FFF2-40B4-BE49-F238E27FC236}">
                  <a16:creationId xmlns:a16="http://schemas.microsoft.com/office/drawing/2014/main" id="{15ED9D8A-B544-8649-9189-574E807657B6}"/>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Freeform 372">
              <a:extLst>
                <a:ext uri="{FF2B5EF4-FFF2-40B4-BE49-F238E27FC236}">
                  <a16:creationId xmlns:a16="http://schemas.microsoft.com/office/drawing/2014/main" id="{AF656BE1-F382-B043-9431-75F75D6B2693}"/>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Freeform 373">
              <a:extLst>
                <a:ext uri="{FF2B5EF4-FFF2-40B4-BE49-F238E27FC236}">
                  <a16:creationId xmlns:a16="http://schemas.microsoft.com/office/drawing/2014/main" id="{026A7A16-09D1-FE4E-B75D-E14588528763}"/>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Oval 371">
              <a:extLst>
                <a:ext uri="{FF2B5EF4-FFF2-40B4-BE49-F238E27FC236}">
                  <a16:creationId xmlns:a16="http://schemas.microsoft.com/office/drawing/2014/main" id="{55DF6378-35C7-9843-86AA-9E0B89571BBD}"/>
                </a:ext>
              </a:extLst>
            </p:cNvPr>
            <p:cNvSpPr>
              <a:spLocks noChangeArrowheads="1"/>
            </p:cNvSpPr>
            <p:nvPr/>
          </p:nvSpPr>
          <p:spPr bwMode="auto">
            <a:xfrm>
              <a:off x="8597900" y="1254126"/>
              <a:ext cx="438150" cy="185737"/>
            </a:xfrm>
            <a:prstGeom prst="ellipse">
              <a:avLst/>
            </a:prstGeom>
            <a:solidFill>
              <a:schemeClr val="bg1"/>
            </a:solidFill>
            <a:ln w="508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9" name="Group 78">
            <a:extLst>
              <a:ext uri="{FF2B5EF4-FFF2-40B4-BE49-F238E27FC236}">
                <a16:creationId xmlns:a16="http://schemas.microsoft.com/office/drawing/2014/main" id="{A1BD1E50-CD38-C840-8EA8-878EBFC579E1}"/>
              </a:ext>
            </a:extLst>
          </p:cNvPr>
          <p:cNvGrpSpPr/>
          <p:nvPr/>
        </p:nvGrpSpPr>
        <p:grpSpPr>
          <a:xfrm>
            <a:off x="6526059" y="2626380"/>
            <a:ext cx="1928082" cy="952586"/>
            <a:chOff x="5729775" y="4117411"/>
            <a:chExt cx="866713" cy="855391"/>
          </a:xfrm>
          <a:solidFill>
            <a:schemeClr val="accent1"/>
          </a:solidFill>
        </p:grpSpPr>
        <p:sp>
          <p:nvSpPr>
            <p:cNvPr id="80" name="Freeform 88">
              <a:extLst>
                <a:ext uri="{FF2B5EF4-FFF2-40B4-BE49-F238E27FC236}">
                  <a16:creationId xmlns:a16="http://schemas.microsoft.com/office/drawing/2014/main" id="{0EF7CB92-21DE-1C4F-ACBC-13243259922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1" name="Freeform 89">
              <a:extLst>
                <a:ext uri="{FF2B5EF4-FFF2-40B4-BE49-F238E27FC236}">
                  <a16:creationId xmlns:a16="http://schemas.microsoft.com/office/drawing/2014/main" id="{034CBA63-E25D-7642-B47D-F3BB3B689CC6}"/>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2" name="Freeform 90">
              <a:extLst>
                <a:ext uri="{FF2B5EF4-FFF2-40B4-BE49-F238E27FC236}">
                  <a16:creationId xmlns:a16="http://schemas.microsoft.com/office/drawing/2014/main" id="{C1CBC0FF-DBF1-1E43-B363-89A331C07D34}"/>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3" name="Freeform 91">
              <a:extLst>
                <a:ext uri="{FF2B5EF4-FFF2-40B4-BE49-F238E27FC236}">
                  <a16:creationId xmlns:a16="http://schemas.microsoft.com/office/drawing/2014/main" id="{19BCB500-A204-0E44-91BF-BFDD2067E5A8}"/>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4" name="Freeform 92">
              <a:extLst>
                <a:ext uri="{FF2B5EF4-FFF2-40B4-BE49-F238E27FC236}">
                  <a16:creationId xmlns:a16="http://schemas.microsoft.com/office/drawing/2014/main" id="{FF7D6892-4094-2C42-A173-ED4EB1DAE345}"/>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5" name="Freeform 93">
              <a:extLst>
                <a:ext uri="{FF2B5EF4-FFF2-40B4-BE49-F238E27FC236}">
                  <a16:creationId xmlns:a16="http://schemas.microsoft.com/office/drawing/2014/main" id="{576686E0-77E8-A94D-8180-C8B987445BD1}"/>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6" name="Freeform 94">
              <a:extLst>
                <a:ext uri="{FF2B5EF4-FFF2-40B4-BE49-F238E27FC236}">
                  <a16:creationId xmlns:a16="http://schemas.microsoft.com/office/drawing/2014/main" id="{81317D8C-6957-9F4F-AEEA-D655F9BFD191}"/>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7" name="Freeform 95">
              <a:extLst>
                <a:ext uri="{FF2B5EF4-FFF2-40B4-BE49-F238E27FC236}">
                  <a16:creationId xmlns:a16="http://schemas.microsoft.com/office/drawing/2014/main" id="{A418A094-BDF1-0940-846A-E8DA8D49D06D}"/>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8" name="Freeform 96">
              <a:extLst>
                <a:ext uri="{FF2B5EF4-FFF2-40B4-BE49-F238E27FC236}">
                  <a16:creationId xmlns:a16="http://schemas.microsoft.com/office/drawing/2014/main" id="{D5E169F1-12F3-E143-938C-1C842B6BF8E8}"/>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9" name="Freeform 97">
              <a:extLst>
                <a:ext uri="{FF2B5EF4-FFF2-40B4-BE49-F238E27FC236}">
                  <a16:creationId xmlns:a16="http://schemas.microsoft.com/office/drawing/2014/main" id="{03BFF716-781F-5747-AB5B-5D6CC35FB506}"/>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0" name="Freeform 98">
              <a:extLst>
                <a:ext uri="{FF2B5EF4-FFF2-40B4-BE49-F238E27FC236}">
                  <a16:creationId xmlns:a16="http://schemas.microsoft.com/office/drawing/2014/main" id="{72F623A3-88A1-B347-B503-C0B114FA2AE3}"/>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1" name="Freeform 99">
              <a:extLst>
                <a:ext uri="{FF2B5EF4-FFF2-40B4-BE49-F238E27FC236}">
                  <a16:creationId xmlns:a16="http://schemas.microsoft.com/office/drawing/2014/main" id="{9DA19605-9842-CD43-98C5-B47EA463691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2" name="Freeform 100">
              <a:extLst>
                <a:ext uri="{FF2B5EF4-FFF2-40B4-BE49-F238E27FC236}">
                  <a16:creationId xmlns:a16="http://schemas.microsoft.com/office/drawing/2014/main" id="{25D594AB-E949-E64E-A8F4-9415700631D7}"/>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93" name="Group 92">
            <a:extLst>
              <a:ext uri="{FF2B5EF4-FFF2-40B4-BE49-F238E27FC236}">
                <a16:creationId xmlns:a16="http://schemas.microsoft.com/office/drawing/2014/main" id="{DB23B63B-D021-7144-92C0-792A77410CC5}"/>
              </a:ext>
            </a:extLst>
          </p:cNvPr>
          <p:cNvGrpSpPr/>
          <p:nvPr/>
        </p:nvGrpSpPr>
        <p:grpSpPr>
          <a:xfrm>
            <a:off x="8449906" y="4181786"/>
            <a:ext cx="3129700" cy="290592"/>
            <a:chOff x="8051598" y="3135173"/>
            <a:chExt cx="3129700" cy="290592"/>
          </a:xfrm>
        </p:grpSpPr>
        <p:sp>
          <p:nvSpPr>
            <p:cNvPr id="94" name="TextBox 93">
              <a:extLst>
                <a:ext uri="{FF2B5EF4-FFF2-40B4-BE49-F238E27FC236}">
                  <a16:creationId xmlns:a16="http://schemas.microsoft.com/office/drawing/2014/main" id="{A4A59244-EA85-B042-8F3B-C73E2DC1FE97}"/>
                </a:ext>
              </a:extLst>
            </p:cNvPr>
            <p:cNvSpPr txBox="1"/>
            <p:nvPr/>
          </p:nvSpPr>
          <p:spPr>
            <a:xfrm>
              <a:off x="9341179" y="3135173"/>
              <a:ext cx="1840119" cy="290592"/>
            </a:xfrm>
            <a:prstGeom prst="rect">
              <a:avLst/>
            </a:prstGeom>
            <a:noFill/>
          </p:spPr>
          <p:txBody>
            <a:bodyPr wrap="none" rtlCol="0">
              <a:spAutoFit/>
            </a:bodyPr>
            <a:lstStyle/>
            <a:p>
              <a:pPr>
                <a:lnSpc>
                  <a:spcPct val="90000"/>
                </a:lnSpc>
                <a:spcBef>
                  <a:spcPts val="600"/>
                </a:spcBef>
              </a:pPr>
              <a:r>
                <a:rPr lang="en-US" sz="1400" dirty="0">
                  <a:solidFill>
                    <a:schemeClr val="tx1">
                      <a:lumMod val="50000"/>
                      <a:lumOff val="50000"/>
                    </a:schemeClr>
                  </a:solidFill>
                </a:rPr>
                <a:t>Virtual Warehouse(s)</a:t>
              </a:r>
            </a:p>
          </p:txBody>
        </p:sp>
        <p:grpSp>
          <p:nvGrpSpPr>
            <p:cNvPr id="95" name="Group 94">
              <a:extLst>
                <a:ext uri="{FF2B5EF4-FFF2-40B4-BE49-F238E27FC236}">
                  <a16:creationId xmlns:a16="http://schemas.microsoft.com/office/drawing/2014/main" id="{E07391BD-D4FD-994A-BCEF-F9F1CBD9BAEA}"/>
                </a:ext>
              </a:extLst>
            </p:cNvPr>
            <p:cNvGrpSpPr/>
            <p:nvPr/>
          </p:nvGrpSpPr>
          <p:grpSpPr>
            <a:xfrm>
              <a:off x="8051598" y="3167061"/>
              <a:ext cx="1282903" cy="209551"/>
              <a:chOff x="7187998" y="3167061"/>
              <a:chExt cx="1282903" cy="209551"/>
            </a:xfrm>
          </p:grpSpPr>
          <p:sp>
            <p:nvSpPr>
              <p:cNvPr id="97" name="Oval 96">
                <a:extLst>
                  <a:ext uri="{FF2B5EF4-FFF2-40B4-BE49-F238E27FC236}">
                    <a16:creationId xmlns:a16="http://schemas.microsoft.com/office/drawing/2014/main" id="{AFFA30B3-B615-B349-980B-25C91DFB6746}"/>
                  </a:ext>
                </a:extLst>
              </p:cNvPr>
              <p:cNvSpPr/>
              <p:nvPr/>
            </p:nvSpPr>
            <p:spPr>
              <a:xfrm>
                <a:off x="7187998" y="3167061"/>
                <a:ext cx="209551" cy="209551"/>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cxnSp>
            <p:nvCxnSpPr>
              <p:cNvPr id="98" name="Straight Connector 97">
                <a:extLst>
                  <a:ext uri="{FF2B5EF4-FFF2-40B4-BE49-F238E27FC236}">
                    <a16:creationId xmlns:a16="http://schemas.microsoft.com/office/drawing/2014/main" id="{4758EAA2-FF5A-0045-9F78-0A6DA86A6C92}"/>
                  </a:ext>
                </a:extLst>
              </p:cNvPr>
              <p:cNvCxnSpPr>
                <a:cxnSpLocks/>
              </p:cNvCxnSpPr>
              <p:nvPr/>
            </p:nvCxnSpPr>
            <p:spPr>
              <a:xfrm flipH="1">
                <a:off x="7292774" y="3271836"/>
                <a:ext cx="1178127" cy="0"/>
              </a:xfrm>
              <a:prstGeom prst="line">
                <a:avLst/>
              </a:prstGeom>
              <a:ln w="19050" cap="rnd">
                <a:solidFill>
                  <a:schemeClr val="accent4">
                    <a:alpha val="77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D8496869-D320-3640-9EAC-891374F78916}"/>
              </a:ext>
            </a:extLst>
          </p:cNvPr>
          <p:cNvGrpSpPr/>
          <p:nvPr/>
        </p:nvGrpSpPr>
        <p:grpSpPr>
          <a:xfrm>
            <a:off x="8178922" y="4636122"/>
            <a:ext cx="3188690" cy="290592"/>
            <a:chOff x="8053029" y="3128499"/>
            <a:chExt cx="3188690" cy="290592"/>
          </a:xfrm>
        </p:grpSpPr>
        <p:sp>
          <p:nvSpPr>
            <p:cNvPr id="100" name="TextBox 99">
              <a:extLst>
                <a:ext uri="{FF2B5EF4-FFF2-40B4-BE49-F238E27FC236}">
                  <a16:creationId xmlns:a16="http://schemas.microsoft.com/office/drawing/2014/main" id="{E03C3EB5-96D7-DA49-AF09-B173662EA45A}"/>
                </a:ext>
              </a:extLst>
            </p:cNvPr>
            <p:cNvSpPr txBox="1"/>
            <p:nvPr/>
          </p:nvSpPr>
          <p:spPr>
            <a:xfrm>
              <a:off x="9601526" y="3128499"/>
              <a:ext cx="1640193" cy="290592"/>
            </a:xfrm>
            <a:prstGeom prst="rect">
              <a:avLst/>
            </a:prstGeom>
            <a:noFill/>
          </p:spPr>
          <p:txBody>
            <a:bodyPr wrap="none" rtlCol="0">
              <a:spAutoFit/>
            </a:bodyPr>
            <a:lstStyle/>
            <a:p>
              <a:pPr>
                <a:lnSpc>
                  <a:spcPct val="90000"/>
                </a:lnSpc>
                <a:spcBef>
                  <a:spcPts val="600"/>
                </a:spcBef>
              </a:pPr>
              <a:r>
                <a:rPr lang="en-US" sz="1400" dirty="0">
                  <a:solidFill>
                    <a:schemeClr val="tx1">
                      <a:lumMod val="50000"/>
                      <a:lumOff val="50000"/>
                    </a:schemeClr>
                  </a:solidFill>
                </a:rPr>
                <a:t>Database Storage</a:t>
              </a:r>
            </a:p>
          </p:txBody>
        </p:sp>
        <p:grpSp>
          <p:nvGrpSpPr>
            <p:cNvPr id="101" name="Group 100">
              <a:extLst>
                <a:ext uri="{FF2B5EF4-FFF2-40B4-BE49-F238E27FC236}">
                  <a16:creationId xmlns:a16="http://schemas.microsoft.com/office/drawing/2014/main" id="{53F26633-29C3-834C-82EA-35BEA8E58158}"/>
                </a:ext>
              </a:extLst>
            </p:cNvPr>
            <p:cNvGrpSpPr/>
            <p:nvPr/>
          </p:nvGrpSpPr>
          <p:grpSpPr>
            <a:xfrm>
              <a:off x="8053029" y="3158330"/>
              <a:ext cx="1536266" cy="209551"/>
              <a:chOff x="7189429" y="3158330"/>
              <a:chExt cx="1536266" cy="209551"/>
            </a:xfrm>
          </p:grpSpPr>
          <p:sp>
            <p:nvSpPr>
              <p:cNvPr id="103" name="Oval 102">
                <a:extLst>
                  <a:ext uri="{FF2B5EF4-FFF2-40B4-BE49-F238E27FC236}">
                    <a16:creationId xmlns:a16="http://schemas.microsoft.com/office/drawing/2014/main" id="{B3D7F5D0-F1D5-4C48-8CAE-D9EE36D3A621}"/>
                  </a:ext>
                </a:extLst>
              </p:cNvPr>
              <p:cNvSpPr/>
              <p:nvPr/>
            </p:nvSpPr>
            <p:spPr>
              <a:xfrm>
                <a:off x="7189429" y="3158330"/>
                <a:ext cx="209551" cy="209551"/>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cxnSp>
            <p:nvCxnSpPr>
              <p:cNvPr id="104" name="Straight Connector 103">
                <a:extLst>
                  <a:ext uri="{FF2B5EF4-FFF2-40B4-BE49-F238E27FC236}">
                    <a16:creationId xmlns:a16="http://schemas.microsoft.com/office/drawing/2014/main" id="{6761BBD7-1101-B343-A7D9-0B750FB57362}"/>
                  </a:ext>
                </a:extLst>
              </p:cNvPr>
              <p:cNvCxnSpPr>
                <a:cxnSpLocks/>
              </p:cNvCxnSpPr>
              <p:nvPr/>
            </p:nvCxnSpPr>
            <p:spPr>
              <a:xfrm flipH="1">
                <a:off x="7299132" y="3263106"/>
                <a:ext cx="1426563" cy="0"/>
              </a:xfrm>
              <a:prstGeom prst="line">
                <a:avLst/>
              </a:prstGeom>
              <a:ln w="19050" cap="rnd">
                <a:solidFill>
                  <a:schemeClr val="accent4">
                    <a:alpha val="77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1C025E8-EBAC-7F46-8BD1-8DF0EB139F07}"/>
              </a:ext>
            </a:extLst>
          </p:cNvPr>
          <p:cNvGrpSpPr/>
          <p:nvPr/>
        </p:nvGrpSpPr>
        <p:grpSpPr>
          <a:xfrm>
            <a:off x="8763550" y="3706009"/>
            <a:ext cx="2352970" cy="290592"/>
            <a:chOff x="8365242" y="2758456"/>
            <a:chExt cx="2352970" cy="290592"/>
          </a:xfrm>
        </p:grpSpPr>
        <p:grpSp>
          <p:nvGrpSpPr>
            <p:cNvPr id="106" name="Group 105">
              <a:extLst>
                <a:ext uri="{FF2B5EF4-FFF2-40B4-BE49-F238E27FC236}">
                  <a16:creationId xmlns:a16="http://schemas.microsoft.com/office/drawing/2014/main" id="{A36983ED-4D46-5242-AED7-6868F44EEC41}"/>
                </a:ext>
              </a:extLst>
            </p:cNvPr>
            <p:cNvGrpSpPr/>
            <p:nvPr/>
          </p:nvGrpSpPr>
          <p:grpSpPr>
            <a:xfrm>
              <a:off x="8365242" y="2795586"/>
              <a:ext cx="969258" cy="209551"/>
              <a:chOff x="7177792" y="3167061"/>
              <a:chExt cx="969258" cy="209551"/>
            </a:xfrm>
          </p:grpSpPr>
          <p:sp>
            <p:nvSpPr>
              <p:cNvPr id="109" name="Oval 108">
                <a:extLst>
                  <a:ext uri="{FF2B5EF4-FFF2-40B4-BE49-F238E27FC236}">
                    <a16:creationId xmlns:a16="http://schemas.microsoft.com/office/drawing/2014/main" id="{F19439BE-52CE-9A4A-BB98-A0609FCA625A}"/>
                  </a:ext>
                </a:extLst>
              </p:cNvPr>
              <p:cNvSpPr/>
              <p:nvPr/>
            </p:nvSpPr>
            <p:spPr>
              <a:xfrm>
                <a:off x="7177792" y="3167061"/>
                <a:ext cx="209551" cy="209551"/>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cxnSp>
            <p:nvCxnSpPr>
              <p:cNvPr id="110" name="Straight Connector 109">
                <a:extLst>
                  <a:ext uri="{FF2B5EF4-FFF2-40B4-BE49-F238E27FC236}">
                    <a16:creationId xmlns:a16="http://schemas.microsoft.com/office/drawing/2014/main" id="{B1BA66F9-FD7A-CC46-960E-F9C085170726}"/>
                  </a:ext>
                </a:extLst>
              </p:cNvPr>
              <p:cNvCxnSpPr>
                <a:cxnSpLocks/>
              </p:cNvCxnSpPr>
              <p:nvPr/>
            </p:nvCxnSpPr>
            <p:spPr>
              <a:xfrm flipH="1">
                <a:off x="7282568" y="3276601"/>
                <a:ext cx="864482" cy="0"/>
              </a:xfrm>
              <a:prstGeom prst="line">
                <a:avLst/>
              </a:prstGeom>
              <a:ln w="19050" cap="rnd">
                <a:solidFill>
                  <a:schemeClr val="accent4">
                    <a:alpha val="77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5FF1C547-531A-8742-ACCF-1FA60F036E6F}"/>
                </a:ext>
              </a:extLst>
            </p:cNvPr>
            <p:cNvSpPr txBox="1"/>
            <p:nvPr/>
          </p:nvSpPr>
          <p:spPr>
            <a:xfrm>
              <a:off x="9334500" y="2758456"/>
              <a:ext cx="1383712" cy="290592"/>
            </a:xfrm>
            <a:prstGeom prst="rect">
              <a:avLst/>
            </a:prstGeom>
            <a:noFill/>
          </p:spPr>
          <p:txBody>
            <a:bodyPr wrap="none" rtlCol="0">
              <a:spAutoFit/>
            </a:bodyPr>
            <a:lstStyle/>
            <a:p>
              <a:pPr>
                <a:lnSpc>
                  <a:spcPct val="90000"/>
                </a:lnSpc>
                <a:spcBef>
                  <a:spcPts val="600"/>
                </a:spcBef>
              </a:pPr>
              <a:r>
                <a:rPr lang="en-US" sz="1400" dirty="0">
                  <a:solidFill>
                    <a:schemeClr val="tx1">
                      <a:lumMod val="50000"/>
                      <a:lumOff val="50000"/>
                    </a:schemeClr>
                  </a:solidFill>
                </a:rPr>
                <a:t>Cloud Services</a:t>
              </a:r>
            </a:p>
          </p:txBody>
        </p:sp>
      </p:grpSp>
      <p:sp>
        <p:nvSpPr>
          <p:cNvPr id="119" name="Slide Number Placeholder 5">
            <a:extLst>
              <a:ext uri="{FF2B5EF4-FFF2-40B4-BE49-F238E27FC236}">
                <a16:creationId xmlns:a16="http://schemas.microsoft.com/office/drawing/2014/main" id="{D09FE372-FBBF-CC4B-A895-5294A3E28F55}"/>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36</a:t>
            </a:fld>
            <a:endParaRPr lang="en-US" dirty="0"/>
          </a:p>
        </p:txBody>
      </p:sp>
    </p:spTree>
    <p:extLst>
      <p:ext uri="{BB962C8B-B14F-4D97-AF65-F5344CB8AC3E}">
        <p14:creationId xmlns:p14="http://schemas.microsoft.com/office/powerpoint/2010/main" val="354329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edge">
                                      <p:cBhvr>
                                        <p:cTn id="16" dur="9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edge">
                                      <p:cBhvr>
                                        <p:cTn id="24" dur="900"/>
                                        <p:tgtEl>
                                          <p:spTgt spid="71"/>
                                        </p:tgtEl>
                                      </p:cBhvr>
                                    </p:animEffect>
                                  </p:childTnLst>
                                </p:cTn>
                              </p:par>
                              <p:par>
                                <p:cTn id="25" presetID="10"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500"/>
                                        <p:tgtEl>
                                          <p:spTgt spid="9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20" presetClass="entr" presetSubtype="0" fill="hold" grpId="0"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wedge">
                                      <p:cBhvr>
                                        <p:cTn id="38" dur="900"/>
                                        <p:tgtEl>
                                          <p:spTgt spid="72"/>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fade">
                                      <p:cBhvr>
                                        <p:cTn id="44" dur="500"/>
                                        <p:tgtEl>
                                          <p:spTgt spid="105"/>
                                        </p:tgtEl>
                                      </p:cBhvr>
                                    </p:animEffect>
                                  </p:childTnLst>
                                </p:cTn>
                              </p:par>
                              <p:par>
                                <p:cTn id="45" presetID="16" presetClass="entr" presetSubtype="37"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outVertical)">
                                      <p:cBhvr>
                                        <p:cTn id="47" dur="9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71" grpId="0" animBg="1"/>
      <p:bldP spid="72" grpId="0" animBg="1"/>
      <p:bldP spid="7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1E47213-2D83-A34C-B813-B8BD87272E90}"/>
              </a:ext>
            </a:extLst>
          </p:cNvPr>
          <p:cNvSpPr>
            <a:spLocks noGrp="1"/>
          </p:cNvSpPr>
          <p:nvPr>
            <p:ph type="body" sz="quarter" idx="10"/>
          </p:nvPr>
        </p:nvSpPr>
        <p:spPr/>
        <p:txBody>
          <a:bodyPr/>
          <a:lstStyle/>
          <a:p>
            <a:r>
              <a:rPr lang="en-US" dirty="0"/>
              <a:t>Virtual Private Snowflake</a:t>
            </a:r>
          </a:p>
        </p:txBody>
      </p:sp>
    </p:spTree>
    <p:extLst>
      <p:ext uri="{BB962C8B-B14F-4D97-AF65-F5344CB8AC3E}">
        <p14:creationId xmlns:p14="http://schemas.microsoft.com/office/powerpoint/2010/main" val="27417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p:txBody>
          <a:bodyPr/>
          <a:lstStyle/>
          <a:p>
            <a:r>
              <a:rPr lang="en-US" dirty="0"/>
              <a:t>Virtual Private Snowflake</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38</a:t>
            </a:fld>
            <a:endParaRPr lang="en-US" dirty="0"/>
          </a:p>
        </p:txBody>
      </p:sp>
      <p:sp>
        <p:nvSpPr>
          <p:cNvPr id="176" name="Rounded Rectangle 175">
            <a:extLst>
              <a:ext uri="{FF2B5EF4-FFF2-40B4-BE49-F238E27FC236}">
                <a16:creationId xmlns:a16="http://schemas.microsoft.com/office/drawing/2014/main" id="{5FC26A23-815B-624A-8D7F-F0B0FC6C83C1}"/>
              </a:ext>
            </a:extLst>
          </p:cNvPr>
          <p:cNvSpPr/>
          <p:nvPr/>
        </p:nvSpPr>
        <p:spPr>
          <a:xfrm>
            <a:off x="809742" y="1916831"/>
            <a:ext cx="1397012" cy="4009360"/>
          </a:xfrm>
          <a:prstGeom prst="roundRect">
            <a:avLst>
              <a:gd name="adj" fmla="val 50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44F5EAC-B8B3-3A4C-B93F-861856EB0B17}"/>
              </a:ext>
            </a:extLst>
          </p:cNvPr>
          <p:cNvGrpSpPr/>
          <p:nvPr/>
        </p:nvGrpSpPr>
        <p:grpSpPr>
          <a:xfrm>
            <a:off x="1054607" y="5408216"/>
            <a:ext cx="907281" cy="306005"/>
            <a:chOff x="5600726" y="1524610"/>
            <a:chExt cx="625908" cy="211104"/>
          </a:xfrm>
        </p:grpSpPr>
        <p:sp>
          <p:nvSpPr>
            <p:cNvPr id="13" name="Rounded Rectangle 96">
              <a:extLst>
                <a:ext uri="{FF2B5EF4-FFF2-40B4-BE49-F238E27FC236}">
                  <a16:creationId xmlns:a16="http://schemas.microsoft.com/office/drawing/2014/main" id="{61798D6D-D709-0A4F-9769-A46FF20CAA48}"/>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65A8A016-3AC2-4542-9712-46D722231F22}"/>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3AD8B31-324A-B148-B16F-CED81DFE58E6}"/>
                </a:ext>
              </a:extLst>
            </p:cNvPr>
            <p:cNvGrpSpPr/>
            <p:nvPr/>
          </p:nvGrpSpPr>
          <p:grpSpPr>
            <a:xfrm>
              <a:off x="5895975" y="1600201"/>
              <a:ext cx="242888" cy="64294"/>
              <a:chOff x="5895975" y="1585913"/>
              <a:chExt cx="242888" cy="64294"/>
            </a:xfrm>
          </p:grpSpPr>
          <p:cxnSp>
            <p:nvCxnSpPr>
              <p:cNvPr id="16" name="Straight Connector 15">
                <a:extLst>
                  <a:ext uri="{FF2B5EF4-FFF2-40B4-BE49-F238E27FC236}">
                    <a16:creationId xmlns:a16="http://schemas.microsoft.com/office/drawing/2014/main" id="{EB33964A-ABC0-F642-9B5B-6ADFDD55130F}"/>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4AAB33-832A-684E-A5A5-5F5FFB2ED637}"/>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0C35C03E-2653-1242-B4CA-03C5153F5001}"/>
              </a:ext>
            </a:extLst>
          </p:cNvPr>
          <p:cNvGrpSpPr/>
          <p:nvPr/>
        </p:nvGrpSpPr>
        <p:grpSpPr>
          <a:xfrm>
            <a:off x="1054607" y="4998285"/>
            <a:ext cx="907281" cy="306005"/>
            <a:chOff x="5600726" y="1524610"/>
            <a:chExt cx="625908" cy="211104"/>
          </a:xfrm>
        </p:grpSpPr>
        <p:sp>
          <p:nvSpPr>
            <p:cNvPr id="48" name="Rounded Rectangle 96">
              <a:extLst>
                <a:ext uri="{FF2B5EF4-FFF2-40B4-BE49-F238E27FC236}">
                  <a16:creationId xmlns:a16="http://schemas.microsoft.com/office/drawing/2014/main" id="{E1297A4C-85E4-AE4F-AE89-D9E02ED402B9}"/>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B14C67D5-1B7F-984D-B177-B4C0F106827D}"/>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D68C812E-C278-014F-86A0-878C780084D3}"/>
                </a:ext>
              </a:extLst>
            </p:cNvPr>
            <p:cNvGrpSpPr/>
            <p:nvPr/>
          </p:nvGrpSpPr>
          <p:grpSpPr>
            <a:xfrm>
              <a:off x="5895975" y="1600201"/>
              <a:ext cx="242888" cy="64294"/>
              <a:chOff x="5895975" y="1585913"/>
              <a:chExt cx="242888" cy="64294"/>
            </a:xfrm>
          </p:grpSpPr>
          <p:cxnSp>
            <p:nvCxnSpPr>
              <p:cNvPr id="51" name="Straight Connector 50">
                <a:extLst>
                  <a:ext uri="{FF2B5EF4-FFF2-40B4-BE49-F238E27FC236}">
                    <a16:creationId xmlns:a16="http://schemas.microsoft.com/office/drawing/2014/main" id="{401BD6DD-9A6C-E445-A4C9-5494BB9B5012}"/>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0D04ED9-D7DB-6442-9357-AEF2BC6D52B0}"/>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1ACC515-6CD5-5F46-8BD8-D8FC684D789D}"/>
              </a:ext>
            </a:extLst>
          </p:cNvPr>
          <p:cNvGrpSpPr/>
          <p:nvPr/>
        </p:nvGrpSpPr>
        <p:grpSpPr>
          <a:xfrm>
            <a:off x="1054607" y="4588359"/>
            <a:ext cx="907281" cy="306005"/>
            <a:chOff x="5600726" y="1524610"/>
            <a:chExt cx="625908" cy="211104"/>
          </a:xfrm>
        </p:grpSpPr>
        <p:sp>
          <p:nvSpPr>
            <p:cNvPr id="54" name="Rounded Rectangle 96">
              <a:extLst>
                <a:ext uri="{FF2B5EF4-FFF2-40B4-BE49-F238E27FC236}">
                  <a16:creationId xmlns:a16="http://schemas.microsoft.com/office/drawing/2014/main" id="{34AC0254-1703-3141-9E92-5F8ECAD8830A}"/>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a:extLst>
                <a:ext uri="{FF2B5EF4-FFF2-40B4-BE49-F238E27FC236}">
                  <a16:creationId xmlns:a16="http://schemas.microsoft.com/office/drawing/2014/main" id="{3535244D-4DA9-9141-9CAE-19FE8A1C1E3A}"/>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CD393DD4-B1B9-1744-98E9-170BD7CA5583}"/>
                </a:ext>
              </a:extLst>
            </p:cNvPr>
            <p:cNvGrpSpPr/>
            <p:nvPr/>
          </p:nvGrpSpPr>
          <p:grpSpPr>
            <a:xfrm>
              <a:off x="5895975" y="1600201"/>
              <a:ext cx="242888" cy="64294"/>
              <a:chOff x="5895975" y="1585913"/>
              <a:chExt cx="242888" cy="64294"/>
            </a:xfrm>
          </p:grpSpPr>
          <p:cxnSp>
            <p:nvCxnSpPr>
              <p:cNvPr id="57" name="Straight Connector 56">
                <a:extLst>
                  <a:ext uri="{FF2B5EF4-FFF2-40B4-BE49-F238E27FC236}">
                    <a16:creationId xmlns:a16="http://schemas.microsoft.com/office/drawing/2014/main" id="{EFD6CF29-033F-E540-9F83-916F51B4FABD}"/>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6DC9E10-B64F-F848-962E-79C986B12705}"/>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36494529-04B4-FB41-8571-6A68CB202CF1}"/>
              </a:ext>
            </a:extLst>
          </p:cNvPr>
          <p:cNvGrpSpPr/>
          <p:nvPr/>
        </p:nvGrpSpPr>
        <p:grpSpPr>
          <a:xfrm>
            <a:off x="1054607" y="4178431"/>
            <a:ext cx="907281" cy="306005"/>
            <a:chOff x="5600726" y="1524610"/>
            <a:chExt cx="625908" cy="211104"/>
          </a:xfrm>
        </p:grpSpPr>
        <p:sp>
          <p:nvSpPr>
            <p:cNvPr id="60" name="Rounded Rectangle 96">
              <a:extLst>
                <a:ext uri="{FF2B5EF4-FFF2-40B4-BE49-F238E27FC236}">
                  <a16:creationId xmlns:a16="http://schemas.microsoft.com/office/drawing/2014/main" id="{9ACEA005-46C3-C647-9069-FB2624E848F3}"/>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AC99F660-45D7-6449-91FF-7CB5983276FC}"/>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134EF0F-7FD9-2740-83CA-CF63FBD3C14D}"/>
                </a:ext>
              </a:extLst>
            </p:cNvPr>
            <p:cNvGrpSpPr/>
            <p:nvPr/>
          </p:nvGrpSpPr>
          <p:grpSpPr>
            <a:xfrm>
              <a:off x="5895975" y="1600201"/>
              <a:ext cx="242888" cy="64294"/>
              <a:chOff x="5895975" y="1585913"/>
              <a:chExt cx="242888" cy="64294"/>
            </a:xfrm>
          </p:grpSpPr>
          <p:cxnSp>
            <p:nvCxnSpPr>
              <p:cNvPr id="63" name="Straight Connector 62">
                <a:extLst>
                  <a:ext uri="{FF2B5EF4-FFF2-40B4-BE49-F238E27FC236}">
                    <a16:creationId xmlns:a16="http://schemas.microsoft.com/office/drawing/2014/main" id="{65853134-6D84-FD47-B0F1-19C2B10E457C}"/>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DC6ECD0-861F-684B-9CE1-D9D00B380A23}"/>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B89D6037-3D9A-404F-933F-A383D79537FE}"/>
              </a:ext>
            </a:extLst>
          </p:cNvPr>
          <p:cNvGrpSpPr/>
          <p:nvPr/>
        </p:nvGrpSpPr>
        <p:grpSpPr>
          <a:xfrm>
            <a:off x="1054607" y="3768506"/>
            <a:ext cx="907281" cy="306005"/>
            <a:chOff x="5600726" y="1524610"/>
            <a:chExt cx="625908" cy="211104"/>
          </a:xfrm>
        </p:grpSpPr>
        <p:sp>
          <p:nvSpPr>
            <p:cNvPr id="66" name="Rounded Rectangle 96">
              <a:extLst>
                <a:ext uri="{FF2B5EF4-FFF2-40B4-BE49-F238E27FC236}">
                  <a16:creationId xmlns:a16="http://schemas.microsoft.com/office/drawing/2014/main" id="{FF8B3ABD-0FE8-AB46-8FD6-F82532982A3B}"/>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66">
              <a:extLst>
                <a:ext uri="{FF2B5EF4-FFF2-40B4-BE49-F238E27FC236}">
                  <a16:creationId xmlns:a16="http://schemas.microsoft.com/office/drawing/2014/main" id="{29F2AC14-10EE-C140-90F9-07ADD1D48BC1}"/>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848DC05C-A99D-584E-A831-45769433A3FC}"/>
                </a:ext>
              </a:extLst>
            </p:cNvPr>
            <p:cNvGrpSpPr/>
            <p:nvPr/>
          </p:nvGrpSpPr>
          <p:grpSpPr>
            <a:xfrm>
              <a:off x="5895975" y="1600201"/>
              <a:ext cx="242888" cy="64294"/>
              <a:chOff x="5895975" y="1585913"/>
              <a:chExt cx="242888" cy="64294"/>
            </a:xfrm>
          </p:grpSpPr>
          <p:cxnSp>
            <p:nvCxnSpPr>
              <p:cNvPr id="69" name="Straight Connector 68">
                <a:extLst>
                  <a:ext uri="{FF2B5EF4-FFF2-40B4-BE49-F238E27FC236}">
                    <a16:creationId xmlns:a16="http://schemas.microsoft.com/office/drawing/2014/main" id="{26946181-2296-F64C-B48B-C1BD04A3581B}"/>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44F85C5-C63A-9B4E-A212-0AECEEEEAE48}"/>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3B20BC23-9566-2244-8254-D2B555C2FADD}"/>
              </a:ext>
            </a:extLst>
          </p:cNvPr>
          <p:cNvGrpSpPr/>
          <p:nvPr/>
        </p:nvGrpSpPr>
        <p:grpSpPr>
          <a:xfrm>
            <a:off x="1054607" y="3358579"/>
            <a:ext cx="907281" cy="306005"/>
            <a:chOff x="5600726" y="1524610"/>
            <a:chExt cx="625908" cy="211104"/>
          </a:xfrm>
        </p:grpSpPr>
        <p:sp>
          <p:nvSpPr>
            <p:cNvPr id="72" name="Rounded Rectangle 96">
              <a:extLst>
                <a:ext uri="{FF2B5EF4-FFF2-40B4-BE49-F238E27FC236}">
                  <a16:creationId xmlns:a16="http://schemas.microsoft.com/office/drawing/2014/main" id="{94C32819-9317-9348-B66C-B060C2E390DC}"/>
                </a:ext>
              </a:extLst>
            </p:cNvPr>
            <p:cNvSpPr/>
            <p:nvPr/>
          </p:nvSpPr>
          <p:spPr>
            <a:xfrm>
              <a:off x="5600726" y="1524610"/>
              <a:ext cx="625908" cy="211104"/>
            </a:xfrm>
            <a:prstGeom prst="roundRect">
              <a:avLst/>
            </a:prstGeom>
            <a:ln w="3175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Oval 72">
              <a:extLst>
                <a:ext uri="{FF2B5EF4-FFF2-40B4-BE49-F238E27FC236}">
                  <a16:creationId xmlns:a16="http://schemas.microsoft.com/office/drawing/2014/main" id="{B36ED958-B524-514A-8518-93D17EF8CD86}"/>
                </a:ext>
              </a:extLst>
            </p:cNvPr>
            <p:cNvSpPr/>
            <p:nvPr/>
          </p:nvSpPr>
          <p:spPr>
            <a:xfrm>
              <a:off x="5665602" y="1591075"/>
              <a:ext cx="75733" cy="75731"/>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5AC90728-1371-004E-8E5C-EFF04F050D82}"/>
                </a:ext>
              </a:extLst>
            </p:cNvPr>
            <p:cNvGrpSpPr/>
            <p:nvPr/>
          </p:nvGrpSpPr>
          <p:grpSpPr>
            <a:xfrm>
              <a:off x="5895975" y="1600201"/>
              <a:ext cx="242888" cy="64294"/>
              <a:chOff x="5895975" y="1585913"/>
              <a:chExt cx="242888" cy="64294"/>
            </a:xfrm>
          </p:grpSpPr>
          <p:cxnSp>
            <p:nvCxnSpPr>
              <p:cNvPr id="75" name="Straight Connector 74">
                <a:extLst>
                  <a:ext uri="{FF2B5EF4-FFF2-40B4-BE49-F238E27FC236}">
                    <a16:creationId xmlns:a16="http://schemas.microsoft.com/office/drawing/2014/main" id="{57793897-CA90-6043-8C29-AD77734964B0}"/>
                  </a:ext>
                </a:extLst>
              </p:cNvPr>
              <p:cNvCxnSpPr/>
              <p:nvPr/>
            </p:nvCxnSpPr>
            <p:spPr>
              <a:xfrm>
                <a:off x="5895975" y="1585913"/>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555ED50-F40B-1141-9DF9-C6D1B5620724}"/>
                  </a:ext>
                </a:extLst>
              </p:cNvPr>
              <p:cNvCxnSpPr/>
              <p:nvPr/>
            </p:nvCxnSpPr>
            <p:spPr>
              <a:xfrm>
                <a:off x="5895975" y="1650207"/>
                <a:ext cx="242888"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77" name="Group 76">
            <a:extLst>
              <a:ext uri="{FF2B5EF4-FFF2-40B4-BE49-F238E27FC236}">
                <a16:creationId xmlns:a16="http://schemas.microsoft.com/office/drawing/2014/main" id="{363093F8-45A0-9E4A-92D1-B30DAEC83A8B}"/>
              </a:ext>
            </a:extLst>
          </p:cNvPr>
          <p:cNvGrpSpPr/>
          <p:nvPr/>
        </p:nvGrpSpPr>
        <p:grpSpPr>
          <a:xfrm>
            <a:off x="1054607" y="2948653"/>
            <a:ext cx="907281" cy="306005"/>
            <a:chOff x="5600726" y="1524610"/>
            <a:chExt cx="625908" cy="211104"/>
          </a:xfrm>
        </p:grpSpPr>
        <p:sp>
          <p:nvSpPr>
            <p:cNvPr id="78" name="Rounded Rectangle 96">
              <a:extLst>
                <a:ext uri="{FF2B5EF4-FFF2-40B4-BE49-F238E27FC236}">
                  <a16:creationId xmlns:a16="http://schemas.microsoft.com/office/drawing/2014/main" id="{A73B944A-DE9B-DC49-8E6A-AF872F8FB001}"/>
                </a:ext>
              </a:extLst>
            </p:cNvPr>
            <p:cNvSpPr/>
            <p:nvPr/>
          </p:nvSpPr>
          <p:spPr>
            <a:xfrm>
              <a:off x="5600726" y="1524610"/>
              <a:ext cx="625908" cy="211104"/>
            </a:xfrm>
            <a:prstGeom prst="roundRect">
              <a:avLst/>
            </a:prstGeom>
            <a:ln w="31750">
              <a:solidFill>
                <a:schemeClr val="bg1">
                  <a:alpha val="5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Oval 78">
              <a:extLst>
                <a:ext uri="{FF2B5EF4-FFF2-40B4-BE49-F238E27FC236}">
                  <a16:creationId xmlns:a16="http://schemas.microsoft.com/office/drawing/2014/main" id="{C7647121-D395-8A43-B5E3-9A34BFD688DC}"/>
                </a:ext>
              </a:extLst>
            </p:cNvPr>
            <p:cNvSpPr/>
            <p:nvPr/>
          </p:nvSpPr>
          <p:spPr>
            <a:xfrm>
              <a:off x="5665602" y="1591075"/>
              <a:ext cx="75733" cy="75731"/>
            </a:xfrm>
            <a:prstGeom prst="ellipse">
              <a:avLst/>
            </a:prstGeom>
            <a:noFill/>
            <a:ln w="31750">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4D167873-084C-7745-9404-CED82DAB3271}"/>
                </a:ext>
              </a:extLst>
            </p:cNvPr>
            <p:cNvGrpSpPr/>
            <p:nvPr/>
          </p:nvGrpSpPr>
          <p:grpSpPr>
            <a:xfrm>
              <a:off x="5895975" y="1600201"/>
              <a:ext cx="242888" cy="64294"/>
              <a:chOff x="5895975" y="1585913"/>
              <a:chExt cx="242888" cy="64294"/>
            </a:xfrm>
          </p:grpSpPr>
          <p:cxnSp>
            <p:nvCxnSpPr>
              <p:cNvPr id="81" name="Straight Connector 80">
                <a:extLst>
                  <a:ext uri="{FF2B5EF4-FFF2-40B4-BE49-F238E27FC236}">
                    <a16:creationId xmlns:a16="http://schemas.microsoft.com/office/drawing/2014/main" id="{C4D96474-9792-FB41-B10B-A99751687D62}"/>
                  </a:ext>
                </a:extLst>
              </p:cNvPr>
              <p:cNvCxnSpPr/>
              <p:nvPr/>
            </p:nvCxnSpPr>
            <p:spPr>
              <a:xfrm>
                <a:off x="5895975" y="1585913"/>
                <a:ext cx="242888" cy="0"/>
              </a:xfrm>
              <a:prstGeom prst="line">
                <a:avLst/>
              </a:prstGeom>
              <a:ln w="31750"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179170-F768-5243-9EBF-9487F34DBD6A}"/>
                  </a:ext>
                </a:extLst>
              </p:cNvPr>
              <p:cNvCxnSpPr/>
              <p:nvPr/>
            </p:nvCxnSpPr>
            <p:spPr>
              <a:xfrm>
                <a:off x="5895975" y="1650207"/>
                <a:ext cx="242888" cy="0"/>
              </a:xfrm>
              <a:prstGeom prst="line">
                <a:avLst/>
              </a:prstGeom>
              <a:ln w="31750"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AB49314F-62F3-2C4D-AB55-D0D9F246576B}"/>
              </a:ext>
            </a:extLst>
          </p:cNvPr>
          <p:cNvGrpSpPr/>
          <p:nvPr/>
        </p:nvGrpSpPr>
        <p:grpSpPr>
          <a:xfrm>
            <a:off x="1054607" y="2538727"/>
            <a:ext cx="907281" cy="306005"/>
            <a:chOff x="5600726" y="1524610"/>
            <a:chExt cx="625908" cy="211104"/>
          </a:xfrm>
        </p:grpSpPr>
        <p:sp>
          <p:nvSpPr>
            <p:cNvPr id="84" name="Rounded Rectangle 96">
              <a:extLst>
                <a:ext uri="{FF2B5EF4-FFF2-40B4-BE49-F238E27FC236}">
                  <a16:creationId xmlns:a16="http://schemas.microsoft.com/office/drawing/2014/main" id="{7C836FF7-0D91-6647-B93F-DA1E80DFCEB3}"/>
                </a:ext>
              </a:extLst>
            </p:cNvPr>
            <p:cNvSpPr/>
            <p:nvPr/>
          </p:nvSpPr>
          <p:spPr>
            <a:xfrm>
              <a:off x="5600726" y="1524610"/>
              <a:ext cx="625908" cy="211104"/>
            </a:xfrm>
            <a:prstGeom prst="roundRect">
              <a:avLst/>
            </a:prstGeom>
            <a:ln w="31750">
              <a:solidFill>
                <a:schemeClr val="bg1">
                  <a:alpha val="4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5" name="Oval 84">
              <a:extLst>
                <a:ext uri="{FF2B5EF4-FFF2-40B4-BE49-F238E27FC236}">
                  <a16:creationId xmlns:a16="http://schemas.microsoft.com/office/drawing/2014/main" id="{950D7AFA-6366-AC46-A932-E34C17128FA7}"/>
                </a:ext>
              </a:extLst>
            </p:cNvPr>
            <p:cNvSpPr/>
            <p:nvPr/>
          </p:nvSpPr>
          <p:spPr>
            <a:xfrm>
              <a:off x="5665602" y="1591075"/>
              <a:ext cx="75733" cy="75731"/>
            </a:xfrm>
            <a:prstGeom prst="ellipse">
              <a:avLst/>
            </a:prstGeom>
            <a:noFill/>
            <a:ln w="3175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3866BFA8-C584-E146-92D3-9640B2100495}"/>
                </a:ext>
              </a:extLst>
            </p:cNvPr>
            <p:cNvGrpSpPr/>
            <p:nvPr/>
          </p:nvGrpSpPr>
          <p:grpSpPr>
            <a:xfrm>
              <a:off x="5895975" y="1600201"/>
              <a:ext cx="242888" cy="64294"/>
              <a:chOff x="5895975" y="1585913"/>
              <a:chExt cx="242888" cy="64294"/>
            </a:xfrm>
          </p:grpSpPr>
          <p:cxnSp>
            <p:nvCxnSpPr>
              <p:cNvPr id="87" name="Straight Connector 86">
                <a:extLst>
                  <a:ext uri="{FF2B5EF4-FFF2-40B4-BE49-F238E27FC236}">
                    <a16:creationId xmlns:a16="http://schemas.microsoft.com/office/drawing/2014/main" id="{DC9D79A1-3486-6643-B6E9-9B96936A93D8}"/>
                  </a:ext>
                </a:extLst>
              </p:cNvPr>
              <p:cNvCxnSpPr/>
              <p:nvPr/>
            </p:nvCxnSpPr>
            <p:spPr>
              <a:xfrm>
                <a:off x="5895975" y="1585913"/>
                <a:ext cx="242888" cy="0"/>
              </a:xfrm>
              <a:prstGeom prst="line">
                <a:avLst/>
              </a:prstGeom>
              <a:ln w="31750" cap="rnd">
                <a:solidFill>
                  <a:schemeClr val="bg1">
                    <a:alpha val="45000"/>
                  </a:schemeClr>
                </a:solidFill>
                <a:roun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D168FC-FEA6-AA48-B0ED-2448BA2A3C89}"/>
                  </a:ext>
                </a:extLst>
              </p:cNvPr>
              <p:cNvCxnSpPr/>
              <p:nvPr/>
            </p:nvCxnSpPr>
            <p:spPr>
              <a:xfrm>
                <a:off x="5895975" y="1650207"/>
                <a:ext cx="242888" cy="0"/>
              </a:xfrm>
              <a:prstGeom prst="line">
                <a:avLst/>
              </a:prstGeom>
              <a:ln w="31750" cap="rnd">
                <a:solidFill>
                  <a:schemeClr val="bg1">
                    <a:alpha val="4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948AA745-D286-404D-A1D8-3011ABF9B348}"/>
              </a:ext>
            </a:extLst>
          </p:cNvPr>
          <p:cNvGrpSpPr/>
          <p:nvPr/>
        </p:nvGrpSpPr>
        <p:grpSpPr>
          <a:xfrm>
            <a:off x="1054607" y="2128801"/>
            <a:ext cx="907281" cy="306005"/>
            <a:chOff x="5600726" y="1524610"/>
            <a:chExt cx="625908" cy="211104"/>
          </a:xfrm>
        </p:grpSpPr>
        <p:sp>
          <p:nvSpPr>
            <p:cNvPr id="90" name="Rounded Rectangle 96">
              <a:extLst>
                <a:ext uri="{FF2B5EF4-FFF2-40B4-BE49-F238E27FC236}">
                  <a16:creationId xmlns:a16="http://schemas.microsoft.com/office/drawing/2014/main" id="{1B503C70-3132-AA40-9EFA-8913EE722264}"/>
                </a:ext>
              </a:extLst>
            </p:cNvPr>
            <p:cNvSpPr/>
            <p:nvPr/>
          </p:nvSpPr>
          <p:spPr>
            <a:xfrm>
              <a:off x="5600726" y="1524610"/>
              <a:ext cx="625908" cy="211104"/>
            </a:xfrm>
            <a:prstGeom prst="roundRect">
              <a:avLst/>
            </a:prstGeom>
            <a:ln w="31750">
              <a:solidFill>
                <a:schemeClr val="bg1">
                  <a:alpha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Oval 90">
              <a:extLst>
                <a:ext uri="{FF2B5EF4-FFF2-40B4-BE49-F238E27FC236}">
                  <a16:creationId xmlns:a16="http://schemas.microsoft.com/office/drawing/2014/main" id="{2730B983-38C6-1440-AE2F-2BD517010519}"/>
                </a:ext>
              </a:extLst>
            </p:cNvPr>
            <p:cNvSpPr/>
            <p:nvPr/>
          </p:nvSpPr>
          <p:spPr>
            <a:xfrm>
              <a:off x="5665602" y="1591075"/>
              <a:ext cx="75733" cy="75731"/>
            </a:xfrm>
            <a:prstGeom prst="ellipse">
              <a:avLst/>
            </a:prstGeom>
            <a:noFill/>
            <a:ln w="31750">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66650276-D832-2847-AEB0-0BCD53AB920B}"/>
                </a:ext>
              </a:extLst>
            </p:cNvPr>
            <p:cNvGrpSpPr/>
            <p:nvPr/>
          </p:nvGrpSpPr>
          <p:grpSpPr>
            <a:xfrm>
              <a:off x="5895975" y="1600201"/>
              <a:ext cx="242888" cy="64294"/>
              <a:chOff x="5895975" y="1585913"/>
              <a:chExt cx="242888" cy="64294"/>
            </a:xfrm>
          </p:grpSpPr>
          <p:cxnSp>
            <p:nvCxnSpPr>
              <p:cNvPr id="93" name="Straight Connector 92">
                <a:extLst>
                  <a:ext uri="{FF2B5EF4-FFF2-40B4-BE49-F238E27FC236}">
                    <a16:creationId xmlns:a16="http://schemas.microsoft.com/office/drawing/2014/main" id="{28859753-569F-CB43-A2A5-0B0CA6F2F0E7}"/>
                  </a:ext>
                </a:extLst>
              </p:cNvPr>
              <p:cNvCxnSpPr/>
              <p:nvPr/>
            </p:nvCxnSpPr>
            <p:spPr>
              <a:xfrm>
                <a:off x="5895975" y="1585913"/>
                <a:ext cx="242888" cy="0"/>
              </a:xfrm>
              <a:prstGeom prst="line">
                <a:avLst/>
              </a:prstGeom>
              <a:ln w="31750" cap="rnd">
                <a:solidFill>
                  <a:schemeClr val="bg1">
                    <a:alpha val="25000"/>
                  </a:schemeClr>
                </a:soli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EBE8076-3099-E443-A50D-26A8940BB48C}"/>
                  </a:ext>
                </a:extLst>
              </p:cNvPr>
              <p:cNvCxnSpPr/>
              <p:nvPr/>
            </p:nvCxnSpPr>
            <p:spPr>
              <a:xfrm>
                <a:off x="5895975" y="1650207"/>
                <a:ext cx="242888" cy="0"/>
              </a:xfrm>
              <a:prstGeom prst="line">
                <a:avLst/>
              </a:prstGeom>
              <a:ln w="31750" cap="rnd">
                <a:solidFill>
                  <a:schemeClr val="bg1">
                    <a:alpha val="2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179" name="TextBox 178">
            <a:extLst>
              <a:ext uri="{FF2B5EF4-FFF2-40B4-BE49-F238E27FC236}">
                <a16:creationId xmlns:a16="http://schemas.microsoft.com/office/drawing/2014/main" id="{92DD1C9F-BD3A-2E43-9B13-5E6774E70575}"/>
              </a:ext>
            </a:extLst>
          </p:cNvPr>
          <p:cNvSpPr txBox="1"/>
          <p:nvPr/>
        </p:nvSpPr>
        <p:spPr>
          <a:xfrm>
            <a:off x="639489" y="1570501"/>
            <a:ext cx="1737516" cy="307777"/>
          </a:xfrm>
          <a:prstGeom prst="rect">
            <a:avLst/>
          </a:prstGeom>
          <a:noFill/>
        </p:spPr>
        <p:txBody>
          <a:bodyPr wrap="square" rtlCol="0" anchor="b">
            <a:spAutoFit/>
          </a:bodyPr>
          <a:lstStyle/>
          <a:p>
            <a:pPr algn="ctr"/>
            <a:r>
              <a:rPr lang="en-US" sz="1400" dirty="0">
                <a:solidFill>
                  <a:schemeClr val="accent1"/>
                </a:solidFill>
                <a:latin typeface="Arial" panose="020B0604020202020204" pitchFamily="34" charset="0"/>
                <a:cs typeface="Arial" panose="020B0604020202020204" pitchFamily="34" charset="0"/>
              </a:rPr>
              <a:t>Blob Storage</a:t>
            </a:r>
          </a:p>
        </p:txBody>
      </p:sp>
      <p:sp>
        <p:nvSpPr>
          <p:cNvPr id="177" name="Rounded Rectangle 176">
            <a:extLst>
              <a:ext uri="{FF2B5EF4-FFF2-40B4-BE49-F238E27FC236}">
                <a16:creationId xmlns:a16="http://schemas.microsoft.com/office/drawing/2014/main" id="{FC139785-4A2F-8D40-82DF-297AFB9594FF}"/>
              </a:ext>
            </a:extLst>
          </p:cNvPr>
          <p:cNvSpPr/>
          <p:nvPr/>
        </p:nvSpPr>
        <p:spPr>
          <a:xfrm>
            <a:off x="9985248" y="1916831"/>
            <a:ext cx="1397012" cy="4009360"/>
          </a:xfrm>
          <a:prstGeom prst="roundRect">
            <a:avLst>
              <a:gd name="adj" fmla="val 50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4A8F941-922D-5746-915E-5DBD297FA7B5}"/>
              </a:ext>
            </a:extLst>
          </p:cNvPr>
          <p:cNvGrpSpPr>
            <a:grpSpLocks noChangeAspect="1"/>
          </p:cNvGrpSpPr>
          <p:nvPr/>
        </p:nvGrpSpPr>
        <p:grpSpPr bwMode="auto">
          <a:xfrm>
            <a:off x="10230113" y="5184425"/>
            <a:ext cx="438641" cy="438479"/>
            <a:chOff x="2462" y="786"/>
            <a:chExt cx="2753" cy="2752"/>
          </a:xfrm>
        </p:grpSpPr>
        <p:sp>
          <p:nvSpPr>
            <p:cNvPr id="10" name="Freeform 9">
              <a:extLst>
                <a:ext uri="{FF2B5EF4-FFF2-40B4-BE49-F238E27FC236}">
                  <a16:creationId xmlns:a16="http://schemas.microsoft.com/office/drawing/2014/main" id="{939B0543-4C48-9843-8966-00622F9372AB}"/>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z="1400"/>
            </a:p>
          </p:txBody>
        </p:sp>
        <p:sp>
          <p:nvSpPr>
            <p:cNvPr id="11" name="Oval 10">
              <a:extLst>
                <a:ext uri="{FF2B5EF4-FFF2-40B4-BE49-F238E27FC236}">
                  <a16:creationId xmlns:a16="http://schemas.microsoft.com/office/drawing/2014/main" id="{0DB0FFDA-B565-0C41-97CE-86C694C41B3D}"/>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z="1400"/>
            </a:p>
          </p:txBody>
        </p:sp>
      </p:grpSp>
      <p:grpSp>
        <p:nvGrpSpPr>
          <p:cNvPr id="104" name="Group 103">
            <a:extLst>
              <a:ext uri="{FF2B5EF4-FFF2-40B4-BE49-F238E27FC236}">
                <a16:creationId xmlns:a16="http://schemas.microsoft.com/office/drawing/2014/main" id="{29471892-D06F-1946-8EB3-B4C11BCBE6DC}"/>
              </a:ext>
            </a:extLst>
          </p:cNvPr>
          <p:cNvGrpSpPr>
            <a:grpSpLocks noChangeAspect="1"/>
          </p:cNvGrpSpPr>
          <p:nvPr/>
        </p:nvGrpSpPr>
        <p:grpSpPr bwMode="auto">
          <a:xfrm>
            <a:off x="10692058" y="4992066"/>
            <a:ext cx="438641" cy="438479"/>
            <a:chOff x="2462" y="786"/>
            <a:chExt cx="2753" cy="2752"/>
          </a:xfrm>
        </p:grpSpPr>
        <p:sp>
          <p:nvSpPr>
            <p:cNvPr id="105" name="Freeform 104">
              <a:extLst>
                <a:ext uri="{FF2B5EF4-FFF2-40B4-BE49-F238E27FC236}">
                  <a16:creationId xmlns:a16="http://schemas.microsoft.com/office/drawing/2014/main" id="{61F41358-B644-F346-A288-7984D4FF39B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Oval 105">
              <a:extLst>
                <a:ext uri="{FF2B5EF4-FFF2-40B4-BE49-F238E27FC236}">
                  <a16:creationId xmlns:a16="http://schemas.microsoft.com/office/drawing/2014/main" id="{C954EFE8-004E-6C44-9E9C-955A09170B53}"/>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46BB217A-197A-0E4F-8572-25821E9E35B4}"/>
              </a:ext>
            </a:extLst>
          </p:cNvPr>
          <p:cNvGrpSpPr>
            <a:grpSpLocks noChangeAspect="1"/>
          </p:cNvGrpSpPr>
          <p:nvPr/>
        </p:nvGrpSpPr>
        <p:grpSpPr bwMode="auto">
          <a:xfrm>
            <a:off x="10230113" y="4708394"/>
            <a:ext cx="438641" cy="438479"/>
            <a:chOff x="2462" y="786"/>
            <a:chExt cx="2753" cy="2752"/>
          </a:xfrm>
        </p:grpSpPr>
        <p:sp>
          <p:nvSpPr>
            <p:cNvPr id="116" name="Freeform 115">
              <a:extLst>
                <a:ext uri="{FF2B5EF4-FFF2-40B4-BE49-F238E27FC236}">
                  <a16:creationId xmlns:a16="http://schemas.microsoft.com/office/drawing/2014/main" id="{2F925DA6-478D-DA49-88E5-C4448C3DD73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Oval 116">
              <a:extLst>
                <a:ext uri="{FF2B5EF4-FFF2-40B4-BE49-F238E27FC236}">
                  <a16:creationId xmlns:a16="http://schemas.microsoft.com/office/drawing/2014/main" id="{D6B1C4E9-40E6-BF4C-820E-E07DF889236C}"/>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644BD966-C308-6846-8E87-5AB28A24E2DB}"/>
              </a:ext>
            </a:extLst>
          </p:cNvPr>
          <p:cNvGrpSpPr>
            <a:grpSpLocks noChangeAspect="1"/>
          </p:cNvGrpSpPr>
          <p:nvPr/>
        </p:nvGrpSpPr>
        <p:grpSpPr bwMode="auto">
          <a:xfrm>
            <a:off x="10692058" y="4424723"/>
            <a:ext cx="438641" cy="438479"/>
            <a:chOff x="2462" y="786"/>
            <a:chExt cx="2753" cy="2752"/>
          </a:xfrm>
        </p:grpSpPr>
        <p:sp>
          <p:nvSpPr>
            <p:cNvPr id="112" name="Freeform 111">
              <a:extLst>
                <a:ext uri="{FF2B5EF4-FFF2-40B4-BE49-F238E27FC236}">
                  <a16:creationId xmlns:a16="http://schemas.microsoft.com/office/drawing/2014/main" id="{B5F10186-F945-6543-B69C-FF748EE6618C}"/>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Oval 112">
              <a:extLst>
                <a:ext uri="{FF2B5EF4-FFF2-40B4-BE49-F238E27FC236}">
                  <a16:creationId xmlns:a16="http://schemas.microsoft.com/office/drawing/2014/main" id="{EE8B418F-D888-3C40-BE04-774DB40322FB}"/>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18">
            <a:extLst>
              <a:ext uri="{FF2B5EF4-FFF2-40B4-BE49-F238E27FC236}">
                <a16:creationId xmlns:a16="http://schemas.microsoft.com/office/drawing/2014/main" id="{85203A18-9D24-2646-8945-B89B5B1940D2}"/>
              </a:ext>
            </a:extLst>
          </p:cNvPr>
          <p:cNvGrpSpPr>
            <a:grpSpLocks noChangeAspect="1"/>
          </p:cNvGrpSpPr>
          <p:nvPr/>
        </p:nvGrpSpPr>
        <p:grpSpPr bwMode="auto">
          <a:xfrm>
            <a:off x="10230113" y="4141052"/>
            <a:ext cx="438641" cy="438479"/>
            <a:chOff x="2462" y="786"/>
            <a:chExt cx="2753" cy="2752"/>
          </a:xfrm>
        </p:grpSpPr>
        <p:sp>
          <p:nvSpPr>
            <p:cNvPr id="126" name="Freeform 125">
              <a:extLst>
                <a:ext uri="{FF2B5EF4-FFF2-40B4-BE49-F238E27FC236}">
                  <a16:creationId xmlns:a16="http://schemas.microsoft.com/office/drawing/2014/main" id="{2A9657BE-2C13-9646-B2B7-0EFC400B4C5E}"/>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Oval 126">
              <a:extLst>
                <a:ext uri="{FF2B5EF4-FFF2-40B4-BE49-F238E27FC236}">
                  <a16:creationId xmlns:a16="http://schemas.microsoft.com/office/drawing/2014/main" id="{D9A79313-6C9F-E14F-8304-2A6D6B23C47D}"/>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79B8DD90-3022-B34B-81CA-233C52F839D8}"/>
              </a:ext>
            </a:extLst>
          </p:cNvPr>
          <p:cNvGrpSpPr>
            <a:grpSpLocks noChangeAspect="1"/>
          </p:cNvGrpSpPr>
          <p:nvPr/>
        </p:nvGrpSpPr>
        <p:grpSpPr bwMode="auto">
          <a:xfrm>
            <a:off x="10692058" y="3857380"/>
            <a:ext cx="438641" cy="438479"/>
            <a:chOff x="2462" y="786"/>
            <a:chExt cx="2753" cy="2752"/>
          </a:xfrm>
        </p:grpSpPr>
        <p:sp>
          <p:nvSpPr>
            <p:cNvPr id="122" name="Freeform 121">
              <a:extLst>
                <a:ext uri="{FF2B5EF4-FFF2-40B4-BE49-F238E27FC236}">
                  <a16:creationId xmlns:a16="http://schemas.microsoft.com/office/drawing/2014/main" id="{B1E912A8-6C37-7F4F-9AE9-7D26423801B3}"/>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Oval 122">
              <a:extLst>
                <a:ext uri="{FF2B5EF4-FFF2-40B4-BE49-F238E27FC236}">
                  <a16:creationId xmlns:a16="http://schemas.microsoft.com/office/drawing/2014/main" id="{B6CD41E2-9C3C-CC45-9C80-31319386AD72}"/>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128">
            <a:extLst>
              <a:ext uri="{FF2B5EF4-FFF2-40B4-BE49-F238E27FC236}">
                <a16:creationId xmlns:a16="http://schemas.microsoft.com/office/drawing/2014/main" id="{22E84532-40A0-A74D-BDA1-090B0A72CC45}"/>
              </a:ext>
            </a:extLst>
          </p:cNvPr>
          <p:cNvGrpSpPr>
            <a:grpSpLocks noChangeAspect="1"/>
          </p:cNvGrpSpPr>
          <p:nvPr/>
        </p:nvGrpSpPr>
        <p:grpSpPr bwMode="auto">
          <a:xfrm>
            <a:off x="10230113" y="3573709"/>
            <a:ext cx="438641" cy="438479"/>
            <a:chOff x="2462" y="786"/>
            <a:chExt cx="2753" cy="2752"/>
          </a:xfrm>
        </p:grpSpPr>
        <p:sp>
          <p:nvSpPr>
            <p:cNvPr id="136" name="Freeform 135">
              <a:extLst>
                <a:ext uri="{FF2B5EF4-FFF2-40B4-BE49-F238E27FC236}">
                  <a16:creationId xmlns:a16="http://schemas.microsoft.com/office/drawing/2014/main" id="{435503AC-ADD0-9A49-8186-8B6533A22D1B}"/>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Oval 136">
              <a:extLst>
                <a:ext uri="{FF2B5EF4-FFF2-40B4-BE49-F238E27FC236}">
                  <a16:creationId xmlns:a16="http://schemas.microsoft.com/office/drawing/2014/main" id="{8DFD0582-750C-D845-B18B-EEA5D927A870}"/>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1" name="Group 130">
            <a:extLst>
              <a:ext uri="{FF2B5EF4-FFF2-40B4-BE49-F238E27FC236}">
                <a16:creationId xmlns:a16="http://schemas.microsoft.com/office/drawing/2014/main" id="{D54F4CA2-9C23-FA4F-9E30-546F3246D88A}"/>
              </a:ext>
            </a:extLst>
          </p:cNvPr>
          <p:cNvGrpSpPr>
            <a:grpSpLocks noChangeAspect="1"/>
          </p:cNvGrpSpPr>
          <p:nvPr/>
        </p:nvGrpSpPr>
        <p:grpSpPr bwMode="auto">
          <a:xfrm>
            <a:off x="10692058" y="3290038"/>
            <a:ext cx="438641" cy="438479"/>
            <a:chOff x="2462" y="786"/>
            <a:chExt cx="2753" cy="2752"/>
          </a:xfrm>
        </p:grpSpPr>
        <p:sp>
          <p:nvSpPr>
            <p:cNvPr id="132" name="Freeform 131">
              <a:extLst>
                <a:ext uri="{FF2B5EF4-FFF2-40B4-BE49-F238E27FC236}">
                  <a16:creationId xmlns:a16="http://schemas.microsoft.com/office/drawing/2014/main" id="{BC39E49B-68E6-154F-A0C5-59ADFE717D1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Oval 132">
              <a:extLst>
                <a:ext uri="{FF2B5EF4-FFF2-40B4-BE49-F238E27FC236}">
                  <a16:creationId xmlns:a16="http://schemas.microsoft.com/office/drawing/2014/main" id="{131AD7DB-042D-814B-B28E-AD92DFCA16E0}"/>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3602DD19-DF62-AA49-98FB-7B5A5308B7BD}"/>
              </a:ext>
            </a:extLst>
          </p:cNvPr>
          <p:cNvGrpSpPr>
            <a:grpSpLocks noChangeAspect="1"/>
          </p:cNvGrpSpPr>
          <p:nvPr/>
        </p:nvGrpSpPr>
        <p:grpSpPr bwMode="auto">
          <a:xfrm>
            <a:off x="10230113" y="3006367"/>
            <a:ext cx="438641" cy="438479"/>
            <a:chOff x="2462" y="786"/>
            <a:chExt cx="2753" cy="2752"/>
          </a:xfrm>
        </p:grpSpPr>
        <p:sp>
          <p:nvSpPr>
            <p:cNvPr id="146" name="Freeform 145">
              <a:extLst>
                <a:ext uri="{FF2B5EF4-FFF2-40B4-BE49-F238E27FC236}">
                  <a16:creationId xmlns:a16="http://schemas.microsoft.com/office/drawing/2014/main" id="{7C35529E-3E14-7248-9517-B5BE6A5469B2}"/>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Oval 146">
              <a:extLst>
                <a:ext uri="{FF2B5EF4-FFF2-40B4-BE49-F238E27FC236}">
                  <a16:creationId xmlns:a16="http://schemas.microsoft.com/office/drawing/2014/main" id="{519E1682-FCA4-124B-931A-243A19170AE8}"/>
                </a:ext>
              </a:extLst>
            </p:cNvPr>
            <p:cNvSpPr>
              <a:spLocks noChangeArrowheads="1"/>
            </p:cNvSpPr>
            <p:nvPr/>
          </p:nvSpPr>
          <p:spPr bwMode="auto">
            <a:xfrm>
              <a:off x="3083" y="786"/>
              <a:ext cx="1510" cy="1511"/>
            </a:xfrm>
            <a:prstGeom prst="ellipse">
              <a:avLst/>
            </a:pr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40">
            <a:extLst>
              <a:ext uri="{FF2B5EF4-FFF2-40B4-BE49-F238E27FC236}">
                <a16:creationId xmlns:a16="http://schemas.microsoft.com/office/drawing/2014/main" id="{4B6442A1-8EBE-E241-B7D8-E900A7F87BE3}"/>
              </a:ext>
            </a:extLst>
          </p:cNvPr>
          <p:cNvGrpSpPr>
            <a:grpSpLocks noChangeAspect="1"/>
          </p:cNvGrpSpPr>
          <p:nvPr/>
        </p:nvGrpSpPr>
        <p:grpSpPr bwMode="auto">
          <a:xfrm>
            <a:off x="10692058" y="2716800"/>
            <a:ext cx="438641" cy="444374"/>
            <a:chOff x="2462" y="749"/>
            <a:chExt cx="2753" cy="2789"/>
          </a:xfrm>
        </p:grpSpPr>
        <p:sp>
          <p:nvSpPr>
            <p:cNvPr id="142" name="Freeform 141">
              <a:extLst>
                <a:ext uri="{FF2B5EF4-FFF2-40B4-BE49-F238E27FC236}">
                  <a16:creationId xmlns:a16="http://schemas.microsoft.com/office/drawing/2014/main" id="{F8804B45-5027-0241-BC01-690AE4BAA5DA}"/>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ln w="31750" cap="rnd">
              <a:solidFill>
                <a:schemeClr val="bg1">
                  <a:alpha val="5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Oval 142">
              <a:extLst>
                <a:ext uri="{FF2B5EF4-FFF2-40B4-BE49-F238E27FC236}">
                  <a16:creationId xmlns:a16="http://schemas.microsoft.com/office/drawing/2014/main" id="{46C309B5-D037-DD46-9D95-AAABE33B355A}"/>
                </a:ext>
              </a:extLst>
            </p:cNvPr>
            <p:cNvSpPr>
              <a:spLocks noChangeArrowheads="1"/>
            </p:cNvSpPr>
            <p:nvPr/>
          </p:nvSpPr>
          <p:spPr bwMode="auto">
            <a:xfrm>
              <a:off x="3083" y="749"/>
              <a:ext cx="1510" cy="1511"/>
            </a:xfrm>
            <a:prstGeom prst="ellipse">
              <a:avLst/>
            </a:prstGeom>
            <a:ln w="31750" cap="rnd">
              <a:solidFill>
                <a:schemeClr val="bg1">
                  <a:alpha val="5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C1E428A4-24EC-6945-9D6E-389F0F2FB419}"/>
              </a:ext>
            </a:extLst>
          </p:cNvPr>
          <p:cNvGrpSpPr>
            <a:grpSpLocks noChangeAspect="1"/>
          </p:cNvGrpSpPr>
          <p:nvPr/>
        </p:nvGrpSpPr>
        <p:grpSpPr bwMode="auto">
          <a:xfrm>
            <a:off x="10230113" y="2433129"/>
            <a:ext cx="438641" cy="444374"/>
            <a:chOff x="2462" y="749"/>
            <a:chExt cx="2753" cy="2789"/>
          </a:xfrm>
        </p:grpSpPr>
        <p:sp>
          <p:nvSpPr>
            <p:cNvPr id="156" name="Freeform 155">
              <a:extLst>
                <a:ext uri="{FF2B5EF4-FFF2-40B4-BE49-F238E27FC236}">
                  <a16:creationId xmlns:a16="http://schemas.microsoft.com/office/drawing/2014/main" id="{955140D9-EAF8-854D-99BA-0260377320C8}"/>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ln w="31750" cap="rnd">
              <a:solidFill>
                <a:schemeClr val="bg1">
                  <a:alpha val="4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Oval 156">
              <a:extLst>
                <a:ext uri="{FF2B5EF4-FFF2-40B4-BE49-F238E27FC236}">
                  <a16:creationId xmlns:a16="http://schemas.microsoft.com/office/drawing/2014/main" id="{3470C6E6-6532-F343-BD0C-68241DDDA499}"/>
                </a:ext>
              </a:extLst>
            </p:cNvPr>
            <p:cNvSpPr>
              <a:spLocks noChangeArrowheads="1"/>
            </p:cNvSpPr>
            <p:nvPr/>
          </p:nvSpPr>
          <p:spPr bwMode="auto">
            <a:xfrm>
              <a:off x="3083" y="749"/>
              <a:ext cx="1510" cy="1511"/>
            </a:xfrm>
            <a:prstGeom prst="ellipse">
              <a:avLst/>
            </a:prstGeom>
            <a:ln w="31750" cap="rnd">
              <a:solidFill>
                <a:schemeClr val="bg1">
                  <a:alpha val="4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94F07495-2DF2-C642-9171-90467FD0C4B7}"/>
              </a:ext>
            </a:extLst>
          </p:cNvPr>
          <p:cNvGrpSpPr>
            <a:grpSpLocks noChangeAspect="1"/>
          </p:cNvGrpSpPr>
          <p:nvPr/>
        </p:nvGrpSpPr>
        <p:grpSpPr bwMode="auto">
          <a:xfrm>
            <a:off x="10672192" y="2116973"/>
            <a:ext cx="465202" cy="476859"/>
            <a:chOff x="2462" y="716"/>
            <a:chExt cx="2753" cy="2822"/>
          </a:xfrm>
        </p:grpSpPr>
        <p:sp>
          <p:nvSpPr>
            <p:cNvPr id="152" name="Freeform 151">
              <a:extLst>
                <a:ext uri="{FF2B5EF4-FFF2-40B4-BE49-F238E27FC236}">
                  <a16:creationId xmlns:a16="http://schemas.microsoft.com/office/drawing/2014/main" id="{B7A7FEFE-FEF9-EF4C-A87D-260864645968}"/>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ln w="31750" cap="rnd">
              <a:solidFill>
                <a:schemeClr val="bg1">
                  <a:alpha val="2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Oval 152">
              <a:extLst>
                <a:ext uri="{FF2B5EF4-FFF2-40B4-BE49-F238E27FC236}">
                  <a16:creationId xmlns:a16="http://schemas.microsoft.com/office/drawing/2014/main" id="{51DD36AC-1CB0-9442-A876-89F6F2980BF9}"/>
                </a:ext>
              </a:extLst>
            </p:cNvPr>
            <p:cNvSpPr>
              <a:spLocks noChangeArrowheads="1"/>
            </p:cNvSpPr>
            <p:nvPr/>
          </p:nvSpPr>
          <p:spPr bwMode="auto">
            <a:xfrm>
              <a:off x="3083" y="716"/>
              <a:ext cx="1510" cy="1511"/>
            </a:xfrm>
            <a:prstGeom prst="ellipse">
              <a:avLst/>
            </a:prstGeom>
            <a:ln w="31750" cap="rnd">
              <a:solidFill>
                <a:schemeClr val="bg1">
                  <a:alpha val="25000"/>
                </a:schemeClr>
              </a:solidFill>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2" name="TextBox 181">
            <a:extLst>
              <a:ext uri="{FF2B5EF4-FFF2-40B4-BE49-F238E27FC236}">
                <a16:creationId xmlns:a16="http://schemas.microsoft.com/office/drawing/2014/main" id="{9B07A2E0-BF7A-6747-BFBE-9C068DE4BFCA}"/>
              </a:ext>
            </a:extLst>
          </p:cNvPr>
          <p:cNvSpPr txBox="1"/>
          <p:nvPr/>
        </p:nvSpPr>
        <p:spPr>
          <a:xfrm>
            <a:off x="9814996" y="1570501"/>
            <a:ext cx="1737516" cy="307777"/>
          </a:xfrm>
          <a:prstGeom prst="rect">
            <a:avLst/>
          </a:prstGeom>
          <a:noFill/>
        </p:spPr>
        <p:txBody>
          <a:bodyPr wrap="square" rtlCol="0" anchor="b">
            <a:spAutoFit/>
          </a:bodyPr>
          <a:lstStyle/>
          <a:p>
            <a:pPr algn="ctr"/>
            <a:r>
              <a:rPr lang="en-US" sz="1400" dirty="0">
                <a:solidFill>
                  <a:schemeClr val="accent1"/>
                </a:solidFill>
                <a:latin typeface="Arial" panose="020B0604020202020204" pitchFamily="34" charset="0"/>
                <a:cs typeface="Arial" panose="020B0604020202020204" pitchFamily="34" charset="0"/>
              </a:rPr>
              <a:t>Customer VPC</a:t>
            </a:r>
          </a:p>
        </p:txBody>
      </p:sp>
      <p:sp>
        <p:nvSpPr>
          <p:cNvPr id="187" name="TextBox 186">
            <a:extLst>
              <a:ext uri="{FF2B5EF4-FFF2-40B4-BE49-F238E27FC236}">
                <a16:creationId xmlns:a16="http://schemas.microsoft.com/office/drawing/2014/main" id="{A09FF520-CDF2-1644-AD2B-3A2684F9CDAD}"/>
              </a:ext>
            </a:extLst>
          </p:cNvPr>
          <p:cNvSpPr txBox="1"/>
          <p:nvPr/>
        </p:nvSpPr>
        <p:spPr>
          <a:xfrm>
            <a:off x="3603316" y="2137602"/>
            <a:ext cx="4985368" cy="307777"/>
          </a:xfrm>
          <a:prstGeom prst="rect">
            <a:avLst/>
          </a:prstGeom>
          <a:noFill/>
        </p:spPr>
        <p:txBody>
          <a:bodyPr wrap="square" rtlCol="0" anchor="b">
            <a:spAutoFit/>
          </a:bodyPr>
          <a:lstStyle/>
          <a:p>
            <a:pPr algn="ctr"/>
            <a:r>
              <a:rPr lang="en-US" sz="1400" dirty="0">
                <a:solidFill>
                  <a:schemeClr val="tx1">
                    <a:lumMod val="75000"/>
                    <a:lumOff val="25000"/>
                  </a:schemeClr>
                </a:solidFill>
                <a:latin typeface="Arial" panose="020B0604020202020204" pitchFamily="34" charset="0"/>
                <a:cs typeface="Arial" panose="020B0604020202020204" pitchFamily="34" charset="0"/>
              </a:rPr>
              <a:t>Customer Dedicated Snowflake VPC</a:t>
            </a:r>
          </a:p>
        </p:txBody>
      </p:sp>
      <p:sp>
        <p:nvSpPr>
          <p:cNvPr id="195" name="TextBox 194">
            <a:extLst>
              <a:ext uri="{FF2B5EF4-FFF2-40B4-BE49-F238E27FC236}">
                <a16:creationId xmlns:a16="http://schemas.microsoft.com/office/drawing/2014/main" id="{AF7FEE96-8AB2-A54D-9012-75DFFAF77A6F}"/>
              </a:ext>
            </a:extLst>
          </p:cNvPr>
          <p:cNvSpPr txBox="1"/>
          <p:nvPr/>
        </p:nvSpPr>
        <p:spPr>
          <a:xfrm>
            <a:off x="2489207" y="5446060"/>
            <a:ext cx="1737516" cy="480131"/>
          </a:xfrm>
          <a:prstGeom prst="rect">
            <a:avLst/>
          </a:prstGeom>
          <a:noFill/>
        </p:spPr>
        <p:txBody>
          <a:bodyPr wrap="square" rtlCol="0" anchor="t">
            <a:spAutoFit/>
          </a:bodyPr>
          <a:lstStyle/>
          <a:p>
            <a:pPr algn="ctr">
              <a:lnSpc>
                <a:spcPct val="90000"/>
              </a:lnSpc>
            </a:pPr>
            <a:r>
              <a:rPr lang="en-US" sz="1400" dirty="0">
                <a:solidFill>
                  <a:schemeClr val="accent3"/>
                </a:solidFill>
                <a:latin typeface="Arial" panose="020B0604020202020204" pitchFamily="34" charset="0"/>
                <a:cs typeface="Arial" panose="020B0604020202020204" pitchFamily="34" charset="0"/>
              </a:rPr>
              <a:t>Snowflake</a:t>
            </a:r>
            <a:br>
              <a:rPr lang="en-US" sz="1400" dirty="0">
                <a:solidFill>
                  <a:schemeClr val="accent3"/>
                </a:solidFill>
                <a:latin typeface="Arial" panose="020B0604020202020204" pitchFamily="34" charset="0"/>
                <a:cs typeface="Arial" panose="020B0604020202020204" pitchFamily="34" charset="0"/>
              </a:rPr>
            </a:br>
            <a:r>
              <a:rPr lang="en-US" sz="1400" dirty="0">
                <a:solidFill>
                  <a:schemeClr val="accent3"/>
                </a:solidFill>
                <a:latin typeface="Arial" panose="020B0604020202020204" pitchFamily="34" charset="0"/>
                <a:cs typeface="Arial" panose="020B0604020202020204" pitchFamily="34" charset="0"/>
              </a:rPr>
              <a:t>Load Balancer</a:t>
            </a:r>
          </a:p>
        </p:txBody>
      </p:sp>
      <p:sp>
        <p:nvSpPr>
          <p:cNvPr id="196" name="TextBox 195">
            <a:extLst>
              <a:ext uri="{FF2B5EF4-FFF2-40B4-BE49-F238E27FC236}">
                <a16:creationId xmlns:a16="http://schemas.microsoft.com/office/drawing/2014/main" id="{5E812AE5-D331-F845-8B5E-E49E8EC3EB0E}"/>
              </a:ext>
            </a:extLst>
          </p:cNvPr>
          <p:cNvSpPr txBox="1"/>
          <p:nvPr/>
        </p:nvSpPr>
        <p:spPr>
          <a:xfrm>
            <a:off x="4314564" y="5446060"/>
            <a:ext cx="1737516" cy="480131"/>
          </a:xfrm>
          <a:prstGeom prst="rect">
            <a:avLst/>
          </a:prstGeom>
          <a:noFill/>
        </p:spPr>
        <p:txBody>
          <a:bodyPr wrap="square" rtlCol="0" anchor="t">
            <a:spAutoFit/>
          </a:bodyPr>
          <a:lstStyle/>
          <a:p>
            <a:pPr algn="ctr">
              <a:lnSpc>
                <a:spcPct val="90000"/>
              </a:lnSpc>
            </a:pPr>
            <a:r>
              <a:rPr lang="en-US" sz="1400" dirty="0">
                <a:solidFill>
                  <a:schemeClr val="accent4"/>
                </a:solidFill>
                <a:latin typeface="Arial" panose="020B0604020202020204" pitchFamily="34" charset="0"/>
                <a:cs typeface="Arial" panose="020B0604020202020204" pitchFamily="34" charset="0"/>
              </a:rPr>
              <a:t>Cloud</a:t>
            </a:r>
            <a:br>
              <a:rPr lang="en-US" sz="1400" dirty="0">
                <a:solidFill>
                  <a:schemeClr val="accent4"/>
                </a:solidFill>
                <a:latin typeface="Arial" panose="020B0604020202020204" pitchFamily="34" charset="0"/>
                <a:cs typeface="Arial" panose="020B0604020202020204" pitchFamily="34" charset="0"/>
              </a:rPr>
            </a:br>
            <a:r>
              <a:rPr lang="en-US" sz="1400" dirty="0">
                <a:solidFill>
                  <a:schemeClr val="accent4"/>
                </a:solidFill>
                <a:latin typeface="Arial" panose="020B0604020202020204" pitchFamily="34" charset="0"/>
                <a:cs typeface="Arial" panose="020B0604020202020204" pitchFamily="34" charset="0"/>
              </a:rPr>
              <a:t>Services</a:t>
            </a:r>
          </a:p>
        </p:txBody>
      </p:sp>
      <p:sp>
        <p:nvSpPr>
          <p:cNvPr id="197" name="TextBox 196">
            <a:extLst>
              <a:ext uri="{FF2B5EF4-FFF2-40B4-BE49-F238E27FC236}">
                <a16:creationId xmlns:a16="http://schemas.microsoft.com/office/drawing/2014/main" id="{C646727D-C32E-7643-9F8A-229BD75EFB2F}"/>
              </a:ext>
            </a:extLst>
          </p:cNvPr>
          <p:cNvSpPr txBox="1"/>
          <p:nvPr/>
        </p:nvSpPr>
        <p:spPr>
          <a:xfrm>
            <a:off x="6139921" y="5446060"/>
            <a:ext cx="1737516" cy="480131"/>
          </a:xfrm>
          <a:prstGeom prst="rect">
            <a:avLst/>
          </a:prstGeom>
          <a:noFill/>
        </p:spPr>
        <p:txBody>
          <a:bodyPr wrap="square" rtlCol="0" anchor="t">
            <a:spAutoFit/>
          </a:bodyPr>
          <a:lstStyle/>
          <a:p>
            <a:pPr algn="ctr">
              <a:lnSpc>
                <a:spcPct val="90000"/>
              </a:lnSpc>
            </a:pPr>
            <a:r>
              <a:rPr lang="en-US" sz="1400" dirty="0">
                <a:solidFill>
                  <a:schemeClr val="accent5"/>
                </a:solidFill>
                <a:latin typeface="Arial" panose="020B0604020202020204" pitchFamily="34" charset="0"/>
                <a:cs typeface="Arial" panose="020B0604020202020204" pitchFamily="34" charset="0"/>
              </a:rPr>
              <a:t>Virtual</a:t>
            </a:r>
            <a:br>
              <a:rPr lang="en-US" sz="1400" dirty="0">
                <a:solidFill>
                  <a:schemeClr val="accent5"/>
                </a:solidFill>
                <a:latin typeface="Arial" panose="020B0604020202020204" pitchFamily="34" charset="0"/>
                <a:cs typeface="Arial" panose="020B0604020202020204" pitchFamily="34" charset="0"/>
              </a:rPr>
            </a:br>
            <a:r>
              <a:rPr lang="en-US" sz="1400" dirty="0">
                <a:solidFill>
                  <a:schemeClr val="accent5"/>
                </a:solidFill>
                <a:latin typeface="Arial" panose="020B0604020202020204" pitchFamily="34" charset="0"/>
                <a:cs typeface="Arial" panose="020B0604020202020204" pitchFamily="34" charset="0"/>
              </a:rPr>
              <a:t>Warehouses</a:t>
            </a:r>
          </a:p>
        </p:txBody>
      </p:sp>
      <p:grpSp>
        <p:nvGrpSpPr>
          <p:cNvPr id="193" name="Group 192">
            <a:extLst>
              <a:ext uri="{FF2B5EF4-FFF2-40B4-BE49-F238E27FC236}">
                <a16:creationId xmlns:a16="http://schemas.microsoft.com/office/drawing/2014/main" id="{A7723497-9683-9F46-B65A-B8BAB291D80A}"/>
              </a:ext>
            </a:extLst>
          </p:cNvPr>
          <p:cNvGrpSpPr/>
          <p:nvPr/>
        </p:nvGrpSpPr>
        <p:grpSpPr>
          <a:xfrm>
            <a:off x="3016315" y="4684723"/>
            <a:ext cx="683301" cy="685540"/>
            <a:chOff x="2875485" y="4034812"/>
            <a:chExt cx="725636" cy="728014"/>
          </a:xfrm>
        </p:grpSpPr>
        <p:sp>
          <p:nvSpPr>
            <p:cNvPr id="35" name="Freeform 292">
              <a:extLst>
                <a:ext uri="{FF2B5EF4-FFF2-40B4-BE49-F238E27FC236}">
                  <a16:creationId xmlns:a16="http://schemas.microsoft.com/office/drawing/2014/main" id="{4B88B8B7-5D54-924F-8FC6-ACA6AF975D28}"/>
                </a:ext>
              </a:extLst>
            </p:cNvPr>
            <p:cNvSpPr>
              <a:spLocks/>
            </p:cNvSpPr>
            <p:nvPr/>
          </p:nvSpPr>
          <p:spPr bwMode="auto">
            <a:xfrm>
              <a:off x="2875485" y="4034812"/>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Line 293">
              <a:extLst>
                <a:ext uri="{FF2B5EF4-FFF2-40B4-BE49-F238E27FC236}">
                  <a16:creationId xmlns:a16="http://schemas.microsoft.com/office/drawing/2014/main" id="{AFBC7F14-7A75-F640-A761-293D86E13B73}"/>
                </a:ext>
              </a:extLst>
            </p:cNvPr>
            <p:cNvSpPr>
              <a:spLocks noChangeShapeType="1"/>
            </p:cNvSpPr>
            <p:nvPr/>
          </p:nvSpPr>
          <p:spPr bwMode="auto">
            <a:xfrm>
              <a:off x="3134810" y="4190644"/>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Line 294">
              <a:extLst>
                <a:ext uri="{FF2B5EF4-FFF2-40B4-BE49-F238E27FC236}">
                  <a16:creationId xmlns:a16="http://schemas.microsoft.com/office/drawing/2014/main" id="{A392AD99-A27A-5E4E-9C69-758BC7F4D957}"/>
                </a:ext>
              </a:extLst>
            </p:cNvPr>
            <p:cNvSpPr>
              <a:spLocks noChangeShapeType="1"/>
            </p:cNvSpPr>
            <p:nvPr/>
          </p:nvSpPr>
          <p:spPr bwMode="auto">
            <a:xfrm>
              <a:off x="3134810" y="4121650"/>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Oval 295">
              <a:extLst>
                <a:ext uri="{FF2B5EF4-FFF2-40B4-BE49-F238E27FC236}">
                  <a16:creationId xmlns:a16="http://schemas.microsoft.com/office/drawing/2014/main" id="{8D1DB164-E791-134A-A020-3F075546C58D}"/>
                </a:ext>
              </a:extLst>
            </p:cNvPr>
            <p:cNvSpPr>
              <a:spLocks noChangeArrowheads="1"/>
            </p:cNvSpPr>
            <p:nvPr/>
          </p:nvSpPr>
          <p:spPr bwMode="auto">
            <a:xfrm>
              <a:off x="2961134" y="4121650"/>
              <a:ext cx="68996" cy="68994"/>
            </a:xfrm>
            <a:prstGeom prst="ellipse">
              <a:avLst/>
            </a:pr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296">
              <a:extLst>
                <a:ext uri="{FF2B5EF4-FFF2-40B4-BE49-F238E27FC236}">
                  <a16:creationId xmlns:a16="http://schemas.microsoft.com/office/drawing/2014/main" id="{6BB20574-BC43-9D4B-9B05-E26F0DD8C8EA}"/>
                </a:ext>
              </a:extLst>
            </p:cNvPr>
            <p:cNvSpPr>
              <a:spLocks/>
            </p:cNvSpPr>
            <p:nvPr/>
          </p:nvSpPr>
          <p:spPr bwMode="auto">
            <a:xfrm>
              <a:off x="2875485" y="4277483"/>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Line 297">
              <a:extLst>
                <a:ext uri="{FF2B5EF4-FFF2-40B4-BE49-F238E27FC236}">
                  <a16:creationId xmlns:a16="http://schemas.microsoft.com/office/drawing/2014/main" id="{5252907F-FAC5-9644-B4E9-2C2BBA8673C3}"/>
                </a:ext>
              </a:extLst>
            </p:cNvPr>
            <p:cNvSpPr>
              <a:spLocks noChangeShapeType="1"/>
            </p:cNvSpPr>
            <p:nvPr/>
          </p:nvSpPr>
          <p:spPr bwMode="auto">
            <a:xfrm>
              <a:off x="3134810" y="4433315"/>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Line 298">
              <a:extLst>
                <a:ext uri="{FF2B5EF4-FFF2-40B4-BE49-F238E27FC236}">
                  <a16:creationId xmlns:a16="http://schemas.microsoft.com/office/drawing/2014/main" id="{45521969-6CA2-FE4B-AAC7-5F25FEB68610}"/>
                </a:ext>
              </a:extLst>
            </p:cNvPr>
            <p:cNvSpPr>
              <a:spLocks noChangeShapeType="1"/>
            </p:cNvSpPr>
            <p:nvPr/>
          </p:nvSpPr>
          <p:spPr bwMode="auto">
            <a:xfrm>
              <a:off x="3134810" y="4364321"/>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Oval 299">
              <a:extLst>
                <a:ext uri="{FF2B5EF4-FFF2-40B4-BE49-F238E27FC236}">
                  <a16:creationId xmlns:a16="http://schemas.microsoft.com/office/drawing/2014/main" id="{663144CB-0E8B-5947-98F5-282A4FE2863F}"/>
                </a:ext>
              </a:extLst>
            </p:cNvPr>
            <p:cNvSpPr>
              <a:spLocks noChangeArrowheads="1"/>
            </p:cNvSpPr>
            <p:nvPr/>
          </p:nvSpPr>
          <p:spPr bwMode="auto">
            <a:xfrm>
              <a:off x="2961134" y="4364321"/>
              <a:ext cx="68996" cy="68994"/>
            </a:xfrm>
            <a:prstGeom prst="ellipse">
              <a:avLst/>
            </a:pr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300">
              <a:extLst>
                <a:ext uri="{FF2B5EF4-FFF2-40B4-BE49-F238E27FC236}">
                  <a16:creationId xmlns:a16="http://schemas.microsoft.com/office/drawing/2014/main" id="{F3A081B0-3A00-4842-B234-200109667532}"/>
                </a:ext>
              </a:extLst>
            </p:cNvPr>
            <p:cNvSpPr>
              <a:spLocks/>
            </p:cNvSpPr>
            <p:nvPr/>
          </p:nvSpPr>
          <p:spPr bwMode="auto">
            <a:xfrm>
              <a:off x="2875485" y="4520155"/>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Line 301">
              <a:extLst>
                <a:ext uri="{FF2B5EF4-FFF2-40B4-BE49-F238E27FC236}">
                  <a16:creationId xmlns:a16="http://schemas.microsoft.com/office/drawing/2014/main" id="{4776ABB1-1383-5B46-A4EB-A4CBA0882B8D}"/>
                </a:ext>
              </a:extLst>
            </p:cNvPr>
            <p:cNvSpPr>
              <a:spLocks noChangeShapeType="1"/>
            </p:cNvSpPr>
            <p:nvPr/>
          </p:nvSpPr>
          <p:spPr bwMode="auto">
            <a:xfrm>
              <a:off x="3134810" y="4675987"/>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Line 302">
              <a:extLst>
                <a:ext uri="{FF2B5EF4-FFF2-40B4-BE49-F238E27FC236}">
                  <a16:creationId xmlns:a16="http://schemas.microsoft.com/office/drawing/2014/main" id="{7CAE7D43-B89F-4B4D-8C17-BAD6CEA50CA3}"/>
                </a:ext>
              </a:extLst>
            </p:cNvPr>
            <p:cNvSpPr>
              <a:spLocks noChangeShapeType="1"/>
            </p:cNvSpPr>
            <p:nvPr/>
          </p:nvSpPr>
          <p:spPr bwMode="auto">
            <a:xfrm>
              <a:off x="3134810" y="4606993"/>
              <a:ext cx="344975" cy="0"/>
            </a:xfrm>
            <a:prstGeom prst="line">
              <a:avLst/>
            </a:prstGeom>
            <a:noFill/>
            <a:ln w="31750"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Oval 303">
              <a:extLst>
                <a:ext uri="{FF2B5EF4-FFF2-40B4-BE49-F238E27FC236}">
                  <a16:creationId xmlns:a16="http://schemas.microsoft.com/office/drawing/2014/main" id="{14B5774B-3305-5A40-9E57-3310EBD77F79}"/>
                </a:ext>
              </a:extLst>
            </p:cNvPr>
            <p:cNvSpPr>
              <a:spLocks noChangeArrowheads="1"/>
            </p:cNvSpPr>
            <p:nvPr/>
          </p:nvSpPr>
          <p:spPr bwMode="auto">
            <a:xfrm>
              <a:off x="2961134" y="4606993"/>
              <a:ext cx="68996" cy="68994"/>
            </a:xfrm>
            <a:prstGeom prst="ellipse">
              <a:avLst/>
            </a:prstGeom>
            <a:noFill/>
            <a:ln w="3175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 name="Freeform 5">
            <a:extLst>
              <a:ext uri="{FF2B5EF4-FFF2-40B4-BE49-F238E27FC236}">
                <a16:creationId xmlns:a16="http://schemas.microsoft.com/office/drawing/2014/main" id="{10CE3A84-6DC7-554F-8518-B8A828C1E1D2}"/>
              </a:ext>
            </a:extLst>
          </p:cNvPr>
          <p:cNvSpPr>
            <a:spLocks/>
          </p:cNvSpPr>
          <p:nvPr/>
        </p:nvSpPr>
        <p:spPr bwMode="auto">
          <a:xfrm>
            <a:off x="4663674" y="4701431"/>
            <a:ext cx="1039297" cy="636677"/>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31750" cap="flat">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19" name="Group 18">
            <a:extLst>
              <a:ext uri="{FF2B5EF4-FFF2-40B4-BE49-F238E27FC236}">
                <a16:creationId xmlns:a16="http://schemas.microsoft.com/office/drawing/2014/main" id="{431F3E5B-7E79-F741-8F39-E7014D7821CC}"/>
              </a:ext>
            </a:extLst>
          </p:cNvPr>
          <p:cNvGrpSpPr/>
          <p:nvPr/>
        </p:nvGrpSpPr>
        <p:grpSpPr>
          <a:xfrm>
            <a:off x="6645160" y="4638138"/>
            <a:ext cx="727039" cy="732125"/>
            <a:chOff x="8685039" y="1348115"/>
            <a:chExt cx="515181" cy="518785"/>
          </a:xfrm>
        </p:grpSpPr>
        <p:grpSp>
          <p:nvGrpSpPr>
            <p:cNvPr id="20" name="Group 19">
              <a:extLst>
                <a:ext uri="{FF2B5EF4-FFF2-40B4-BE49-F238E27FC236}">
                  <a16:creationId xmlns:a16="http://schemas.microsoft.com/office/drawing/2014/main" id="{3E1FAA29-F14C-1B4B-978A-5A283D003B55}"/>
                </a:ext>
              </a:extLst>
            </p:cNvPr>
            <p:cNvGrpSpPr/>
            <p:nvPr/>
          </p:nvGrpSpPr>
          <p:grpSpPr>
            <a:xfrm>
              <a:off x="8768178" y="1435784"/>
              <a:ext cx="348902" cy="343446"/>
              <a:chOff x="8737948" y="1438718"/>
              <a:chExt cx="377477" cy="371574"/>
            </a:xfrm>
          </p:grpSpPr>
          <p:grpSp>
            <p:nvGrpSpPr>
              <p:cNvPr id="22" name="Group 21">
                <a:extLst>
                  <a:ext uri="{FF2B5EF4-FFF2-40B4-BE49-F238E27FC236}">
                    <a16:creationId xmlns:a16="http://schemas.microsoft.com/office/drawing/2014/main" id="{26218F1E-4F3F-9A44-9AA2-727A698C358E}"/>
                  </a:ext>
                </a:extLst>
              </p:cNvPr>
              <p:cNvGrpSpPr/>
              <p:nvPr/>
            </p:nvGrpSpPr>
            <p:grpSpPr>
              <a:xfrm>
                <a:off x="8737948" y="1438718"/>
                <a:ext cx="377477" cy="92174"/>
                <a:chOff x="8737948" y="1423187"/>
                <a:chExt cx="441080" cy="107705"/>
              </a:xfrm>
            </p:grpSpPr>
            <p:sp>
              <p:nvSpPr>
                <p:cNvPr id="31" name="Rectangle: Rounded Corners 82">
                  <a:extLst>
                    <a:ext uri="{FF2B5EF4-FFF2-40B4-BE49-F238E27FC236}">
                      <a16:creationId xmlns:a16="http://schemas.microsoft.com/office/drawing/2014/main" id="{92CECBF5-EA27-784A-83EE-531E5BD270D1}"/>
                    </a:ext>
                  </a:extLst>
                </p:cNvPr>
                <p:cNvSpPr/>
                <p:nvPr/>
              </p:nvSpPr>
              <p:spPr>
                <a:xfrm>
                  <a:off x="8737948"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82">
                  <a:extLst>
                    <a:ext uri="{FF2B5EF4-FFF2-40B4-BE49-F238E27FC236}">
                      <a16:creationId xmlns:a16="http://schemas.microsoft.com/office/drawing/2014/main" id="{85F94542-6801-3F41-AAED-FFD3687DA270}"/>
                    </a:ext>
                  </a:extLst>
                </p:cNvPr>
                <p:cNvSpPr/>
                <p:nvPr/>
              </p:nvSpPr>
              <p:spPr>
                <a:xfrm>
                  <a:off x="8904636"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82">
                  <a:extLst>
                    <a:ext uri="{FF2B5EF4-FFF2-40B4-BE49-F238E27FC236}">
                      <a16:creationId xmlns:a16="http://schemas.microsoft.com/office/drawing/2014/main" id="{29931D7C-A193-B149-B413-45730CEEDEAE}"/>
                    </a:ext>
                  </a:extLst>
                </p:cNvPr>
                <p:cNvSpPr/>
                <p:nvPr/>
              </p:nvSpPr>
              <p:spPr>
                <a:xfrm>
                  <a:off x="9071323"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55185A92-3C0E-4D4E-BA09-22E01F19A361}"/>
                  </a:ext>
                </a:extLst>
              </p:cNvPr>
              <p:cNvGrpSpPr/>
              <p:nvPr/>
            </p:nvGrpSpPr>
            <p:grpSpPr>
              <a:xfrm>
                <a:off x="8737948" y="1578418"/>
                <a:ext cx="377477" cy="92174"/>
                <a:chOff x="8737948" y="1423187"/>
                <a:chExt cx="441080" cy="107705"/>
              </a:xfrm>
            </p:grpSpPr>
            <p:sp>
              <p:nvSpPr>
                <p:cNvPr id="28" name="Rectangle: Rounded Corners 82">
                  <a:extLst>
                    <a:ext uri="{FF2B5EF4-FFF2-40B4-BE49-F238E27FC236}">
                      <a16:creationId xmlns:a16="http://schemas.microsoft.com/office/drawing/2014/main" id="{1707CB43-DC98-CC4E-8175-DF828F43B33C}"/>
                    </a:ext>
                  </a:extLst>
                </p:cNvPr>
                <p:cNvSpPr/>
                <p:nvPr/>
              </p:nvSpPr>
              <p:spPr>
                <a:xfrm>
                  <a:off x="8737948"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82">
                  <a:extLst>
                    <a:ext uri="{FF2B5EF4-FFF2-40B4-BE49-F238E27FC236}">
                      <a16:creationId xmlns:a16="http://schemas.microsoft.com/office/drawing/2014/main" id="{28BBA3C3-80A5-FB4F-B7D2-B9CA92CF18EE}"/>
                    </a:ext>
                  </a:extLst>
                </p:cNvPr>
                <p:cNvSpPr/>
                <p:nvPr/>
              </p:nvSpPr>
              <p:spPr>
                <a:xfrm>
                  <a:off x="8904636"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82">
                  <a:extLst>
                    <a:ext uri="{FF2B5EF4-FFF2-40B4-BE49-F238E27FC236}">
                      <a16:creationId xmlns:a16="http://schemas.microsoft.com/office/drawing/2014/main" id="{9CA383C6-198C-C84A-B369-3B1BDF7DAEEF}"/>
                    </a:ext>
                  </a:extLst>
                </p:cNvPr>
                <p:cNvSpPr/>
                <p:nvPr/>
              </p:nvSpPr>
              <p:spPr>
                <a:xfrm>
                  <a:off x="9071323"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9FF76682-84F0-F047-8D45-974307DA0089}"/>
                  </a:ext>
                </a:extLst>
              </p:cNvPr>
              <p:cNvGrpSpPr/>
              <p:nvPr/>
            </p:nvGrpSpPr>
            <p:grpSpPr>
              <a:xfrm>
                <a:off x="8737948" y="1718118"/>
                <a:ext cx="234826" cy="92174"/>
                <a:chOff x="8737948" y="1423187"/>
                <a:chExt cx="274393" cy="107705"/>
              </a:xfrm>
            </p:grpSpPr>
            <p:sp>
              <p:nvSpPr>
                <p:cNvPr id="25" name="Rectangle: Rounded Corners 82">
                  <a:extLst>
                    <a:ext uri="{FF2B5EF4-FFF2-40B4-BE49-F238E27FC236}">
                      <a16:creationId xmlns:a16="http://schemas.microsoft.com/office/drawing/2014/main" id="{FEA0EA4A-75D1-0645-B6D0-1CEA55666358}"/>
                    </a:ext>
                  </a:extLst>
                </p:cNvPr>
                <p:cNvSpPr/>
                <p:nvPr/>
              </p:nvSpPr>
              <p:spPr>
                <a:xfrm>
                  <a:off x="8737948"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82">
                  <a:extLst>
                    <a:ext uri="{FF2B5EF4-FFF2-40B4-BE49-F238E27FC236}">
                      <a16:creationId xmlns:a16="http://schemas.microsoft.com/office/drawing/2014/main" id="{C26E20F8-1D1D-6E4B-ADB3-CB2EF648D9C5}"/>
                    </a:ext>
                  </a:extLst>
                </p:cNvPr>
                <p:cNvSpPr/>
                <p:nvPr/>
              </p:nvSpPr>
              <p:spPr>
                <a:xfrm>
                  <a:off x="8904636" y="1423187"/>
                  <a:ext cx="107705" cy="107705"/>
                </a:xfrm>
                <a:prstGeom prst="round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Freeform 41">
              <a:extLst>
                <a:ext uri="{FF2B5EF4-FFF2-40B4-BE49-F238E27FC236}">
                  <a16:creationId xmlns:a16="http://schemas.microsoft.com/office/drawing/2014/main" id="{EACA8D29-523A-C64D-9510-F4038492B10C}"/>
                </a:ext>
              </a:extLst>
            </p:cNvPr>
            <p:cNvSpPr>
              <a:spLocks/>
            </p:cNvSpPr>
            <p:nvPr/>
          </p:nvSpPr>
          <p:spPr bwMode="auto">
            <a:xfrm>
              <a:off x="8685039" y="1348115"/>
              <a:ext cx="515181" cy="51878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31750" cap="flat">
              <a:solidFill>
                <a:schemeClr val="accent5"/>
              </a:solidFill>
              <a:prstDash val="solid"/>
              <a:round/>
              <a:headEnd/>
              <a:tailEnd/>
            </a:ln>
            <a:extLst>
              <a:ext uri="{909E8E84-426E-40DD-AFC4-6F175D3DCCD1}">
                <a14:hiddenFill xmlns:a14="http://schemas.microsoft.com/office/drawing/2010/main">
                  <a:solidFill>
                    <a:srgbClr val="FFFFFF"/>
                  </a:solidFill>
                </a14:hiddenFill>
              </a:ex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62" name="Group 161">
            <a:extLst>
              <a:ext uri="{FF2B5EF4-FFF2-40B4-BE49-F238E27FC236}">
                <a16:creationId xmlns:a16="http://schemas.microsoft.com/office/drawing/2014/main" id="{3F44F035-5D2D-A14C-AFCC-9CCF91E1B196}"/>
              </a:ext>
            </a:extLst>
          </p:cNvPr>
          <p:cNvGrpSpPr/>
          <p:nvPr/>
        </p:nvGrpSpPr>
        <p:grpSpPr>
          <a:xfrm>
            <a:off x="8484330" y="4630241"/>
            <a:ext cx="699410" cy="740021"/>
            <a:chOff x="844595" y="2623919"/>
            <a:chExt cx="495603" cy="524380"/>
          </a:xfrm>
        </p:grpSpPr>
        <p:sp>
          <p:nvSpPr>
            <p:cNvPr id="163" name="Rectangle 162">
              <a:extLst>
                <a:ext uri="{FF2B5EF4-FFF2-40B4-BE49-F238E27FC236}">
                  <a16:creationId xmlns:a16="http://schemas.microsoft.com/office/drawing/2014/main" id="{64425406-656C-794E-A3BD-9C962A9FAB08}"/>
                </a:ext>
              </a:extLst>
            </p:cNvPr>
            <p:cNvSpPr>
              <a:spLocks noChangeArrowheads="1"/>
            </p:cNvSpPr>
            <p:nvPr/>
          </p:nvSpPr>
          <p:spPr bwMode="auto">
            <a:xfrm>
              <a:off x="844595" y="2623919"/>
              <a:ext cx="495603" cy="524380"/>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Line 19">
              <a:extLst>
                <a:ext uri="{FF2B5EF4-FFF2-40B4-BE49-F238E27FC236}">
                  <a16:creationId xmlns:a16="http://schemas.microsoft.com/office/drawing/2014/main" id="{1AF69C1F-060D-1746-B9C9-950FA611C788}"/>
                </a:ext>
              </a:extLst>
            </p:cNvPr>
            <p:cNvSpPr>
              <a:spLocks noChangeShapeType="1"/>
            </p:cNvSpPr>
            <p:nvPr/>
          </p:nvSpPr>
          <p:spPr bwMode="auto">
            <a:xfrm flipV="1">
              <a:off x="1090797" y="2783791"/>
              <a:ext cx="0" cy="159872"/>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Line 20">
              <a:extLst>
                <a:ext uri="{FF2B5EF4-FFF2-40B4-BE49-F238E27FC236}">
                  <a16:creationId xmlns:a16="http://schemas.microsoft.com/office/drawing/2014/main" id="{E6F012C8-E958-3746-9296-A7EE478C25D0}"/>
                </a:ext>
              </a:extLst>
            </p:cNvPr>
            <p:cNvSpPr>
              <a:spLocks noChangeShapeType="1"/>
            </p:cNvSpPr>
            <p:nvPr/>
          </p:nvSpPr>
          <p:spPr bwMode="auto">
            <a:xfrm flipV="1">
              <a:off x="1228287" y="2898899"/>
              <a:ext cx="0" cy="44764"/>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Line 21">
              <a:extLst>
                <a:ext uri="{FF2B5EF4-FFF2-40B4-BE49-F238E27FC236}">
                  <a16:creationId xmlns:a16="http://schemas.microsoft.com/office/drawing/2014/main" id="{074736C9-1E4E-9144-A3F5-4284DCD3A1F4}"/>
                </a:ext>
              </a:extLst>
            </p:cNvPr>
            <p:cNvSpPr>
              <a:spLocks noChangeShapeType="1"/>
            </p:cNvSpPr>
            <p:nvPr/>
          </p:nvSpPr>
          <p:spPr bwMode="auto">
            <a:xfrm flipV="1">
              <a:off x="956505" y="2694263"/>
              <a:ext cx="0" cy="111910"/>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Line 22">
              <a:extLst>
                <a:ext uri="{FF2B5EF4-FFF2-40B4-BE49-F238E27FC236}">
                  <a16:creationId xmlns:a16="http://schemas.microsoft.com/office/drawing/2014/main" id="{05673F0E-9125-5A45-A8A8-5738088FD938}"/>
                </a:ext>
              </a:extLst>
            </p:cNvPr>
            <p:cNvSpPr>
              <a:spLocks noChangeShapeType="1"/>
            </p:cNvSpPr>
            <p:nvPr/>
          </p:nvSpPr>
          <p:spPr bwMode="auto">
            <a:xfrm flipV="1">
              <a:off x="956505" y="2850937"/>
              <a:ext cx="0" cy="92726"/>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Line 23">
              <a:extLst>
                <a:ext uri="{FF2B5EF4-FFF2-40B4-BE49-F238E27FC236}">
                  <a16:creationId xmlns:a16="http://schemas.microsoft.com/office/drawing/2014/main" id="{BC07BD18-C587-D74F-A29D-CAE02FE55DF2}"/>
                </a:ext>
              </a:extLst>
            </p:cNvPr>
            <p:cNvSpPr>
              <a:spLocks noChangeShapeType="1"/>
            </p:cNvSpPr>
            <p:nvPr/>
          </p:nvSpPr>
          <p:spPr bwMode="auto">
            <a:xfrm flipV="1">
              <a:off x="1228287" y="2694263"/>
              <a:ext cx="0" cy="156674"/>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Line 24">
              <a:extLst>
                <a:ext uri="{FF2B5EF4-FFF2-40B4-BE49-F238E27FC236}">
                  <a16:creationId xmlns:a16="http://schemas.microsoft.com/office/drawing/2014/main" id="{7F1A0A21-37EB-EF43-BE5C-B8557949FA0B}"/>
                </a:ext>
              </a:extLst>
            </p:cNvPr>
            <p:cNvSpPr>
              <a:spLocks noChangeShapeType="1"/>
            </p:cNvSpPr>
            <p:nvPr/>
          </p:nvSpPr>
          <p:spPr bwMode="auto">
            <a:xfrm flipV="1">
              <a:off x="1090797" y="2694263"/>
              <a:ext cx="0" cy="44764"/>
            </a:xfrm>
            <a:prstGeom prst="line">
              <a:avLst/>
            </a:prstGeom>
            <a:noFill/>
            <a:ln w="31750"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Rectangle 169">
              <a:extLst>
                <a:ext uri="{FF2B5EF4-FFF2-40B4-BE49-F238E27FC236}">
                  <a16:creationId xmlns:a16="http://schemas.microsoft.com/office/drawing/2014/main" id="{FB5A1568-3277-9B41-B239-923C1D538033}"/>
                </a:ext>
              </a:extLst>
            </p:cNvPr>
            <p:cNvSpPr>
              <a:spLocks noChangeArrowheads="1"/>
            </p:cNvSpPr>
            <p:nvPr/>
          </p:nvSpPr>
          <p:spPr bwMode="auto">
            <a:xfrm>
              <a:off x="1180326" y="2850937"/>
              <a:ext cx="92726" cy="47962"/>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Rectangle 170">
              <a:extLst>
                <a:ext uri="{FF2B5EF4-FFF2-40B4-BE49-F238E27FC236}">
                  <a16:creationId xmlns:a16="http://schemas.microsoft.com/office/drawing/2014/main" id="{5EFD46B1-C846-7244-9980-D521A33D7329}"/>
                </a:ext>
              </a:extLst>
            </p:cNvPr>
            <p:cNvSpPr>
              <a:spLocks noChangeArrowheads="1"/>
            </p:cNvSpPr>
            <p:nvPr/>
          </p:nvSpPr>
          <p:spPr bwMode="auto">
            <a:xfrm>
              <a:off x="1046033" y="2739027"/>
              <a:ext cx="89528" cy="44764"/>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Rectangle 171">
              <a:extLst>
                <a:ext uri="{FF2B5EF4-FFF2-40B4-BE49-F238E27FC236}">
                  <a16:creationId xmlns:a16="http://schemas.microsoft.com/office/drawing/2014/main" id="{87632B66-F141-E647-8E90-93DED304E736}"/>
                </a:ext>
              </a:extLst>
            </p:cNvPr>
            <p:cNvSpPr>
              <a:spLocks noChangeArrowheads="1"/>
            </p:cNvSpPr>
            <p:nvPr/>
          </p:nvSpPr>
          <p:spPr bwMode="auto">
            <a:xfrm>
              <a:off x="911741" y="2806173"/>
              <a:ext cx="89528" cy="44764"/>
            </a:xfrm>
            <a:prstGeom prst="rect">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Oval 172">
              <a:extLst>
                <a:ext uri="{FF2B5EF4-FFF2-40B4-BE49-F238E27FC236}">
                  <a16:creationId xmlns:a16="http://schemas.microsoft.com/office/drawing/2014/main" id="{446CB33C-8C91-A848-B7BD-E5DC97F8219B}"/>
                </a:ext>
              </a:extLst>
            </p:cNvPr>
            <p:cNvSpPr>
              <a:spLocks noChangeArrowheads="1"/>
            </p:cNvSpPr>
            <p:nvPr/>
          </p:nvSpPr>
          <p:spPr bwMode="auto">
            <a:xfrm>
              <a:off x="1193115" y="3010809"/>
              <a:ext cx="67146" cy="67146"/>
            </a:xfrm>
            <a:prstGeom prst="ellipse">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Oval 173">
              <a:extLst>
                <a:ext uri="{FF2B5EF4-FFF2-40B4-BE49-F238E27FC236}">
                  <a16:creationId xmlns:a16="http://schemas.microsoft.com/office/drawing/2014/main" id="{FE29A136-64C4-5F4A-B539-6F1E4EEE4811}"/>
                </a:ext>
              </a:extLst>
            </p:cNvPr>
            <p:cNvSpPr>
              <a:spLocks noChangeArrowheads="1"/>
            </p:cNvSpPr>
            <p:nvPr/>
          </p:nvSpPr>
          <p:spPr bwMode="auto">
            <a:xfrm>
              <a:off x="1058823" y="3010809"/>
              <a:ext cx="67146" cy="67146"/>
            </a:xfrm>
            <a:prstGeom prst="ellipse">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Oval 174">
              <a:extLst>
                <a:ext uri="{FF2B5EF4-FFF2-40B4-BE49-F238E27FC236}">
                  <a16:creationId xmlns:a16="http://schemas.microsoft.com/office/drawing/2014/main" id="{E83C7629-EBAF-6547-976A-78F496040F75}"/>
                </a:ext>
              </a:extLst>
            </p:cNvPr>
            <p:cNvSpPr>
              <a:spLocks noChangeArrowheads="1"/>
            </p:cNvSpPr>
            <p:nvPr/>
          </p:nvSpPr>
          <p:spPr bwMode="auto">
            <a:xfrm>
              <a:off x="921333" y="3010809"/>
              <a:ext cx="67146" cy="67146"/>
            </a:xfrm>
            <a:prstGeom prst="ellipse">
              <a:avLst/>
            </a:prstGeom>
            <a:noFill/>
            <a:ln w="3175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98" name="TextBox 197">
            <a:extLst>
              <a:ext uri="{FF2B5EF4-FFF2-40B4-BE49-F238E27FC236}">
                <a16:creationId xmlns:a16="http://schemas.microsoft.com/office/drawing/2014/main" id="{24A012E8-E601-524B-86C2-BB06A948D568}"/>
              </a:ext>
            </a:extLst>
          </p:cNvPr>
          <p:cNvSpPr txBox="1"/>
          <p:nvPr/>
        </p:nvSpPr>
        <p:spPr>
          <a:xfrm>
            <a:off x="7965277" y="5446060"/>
            <a:ext cx="1737516" cy="480131"/>
          </a:xfrm>
          <a:prstGeom prst="rect">
            <a:avLst/>
          </a:prstGeom>
          <a:noFill/>
        </p:spPr>
        <p:txBody>
          <a:bodyPr wrap="square" rtlCol="0" anchor="t">
            <a:spAutoFit/>
          </a:bodyPr>
          <a:lstStyle/>
          <a:p>
            <a:pPr algn="ctr">
              <a:lnSpc>
                <a:spcPct val="90000"/>
              </a:lnSpc>
            </a:pPr>
            <a:r>
              <a:rPr lang="en-US" sz="1400" dirty="0">
                <a:solidFill>
                  <a:schemeClr val="accent6"/>
                </a:solidFill>
                <a:latin typeface="Arial" panose="020B0604020202020204" pitchFamily="34" charset="0"/>
                <a:cs typeface="Arial" panose="020B0604020202020204" pitchFamily="34" charset="0"/>
              </a:rPr>
              <a:t>Maintenance</a:t>
            </a:r>
            <a:br>
              <a:rPr lang="en-US" sz="1400" dirty="0">
                <a:solidFill>
                  <a:schemeClr val="accent6"/>
                </a:solidFill>
                <a:latin typeface="Arial" panose="020B0604020202020204" pitchFamily="34" charset="0"/>
                <a:cs typeface="Arial" panose="020B0604020202020204" pitchFamily="34" charset="0"/>
              </a:rPr>
            </a:br>
            <a:r>
              <a:rPr lang="en-US" sz="1400" dirty="0">
                <a:solidFill>
                  <a:schemeClr val="accent6"/>
                </a:solidFill>
                <a:latin typeface="Arial" panose="020B0604020202020204" pitchFamily="34" charset="0"/>
                <a:cs typeface="Arial" panose="020B0604020202020204" pitchFamily="34" charset="0"/>
              </a:rPr>
              <a:t>and Services</a:t>
            </a:r>
          </a:p>
        </p:txBody>
      </p:sp>
      <p:sp>
        <p:nvSpPr>
          <p:cNvPr id="202" name="Triangle 201">
            <a:extLst>
              <a:ext uri="{FF2B5EF4-FFF2-40B4-BE49-F238E27FC236}">
                <a16:creationId xmlns:a16="http://schemas.microsoft.com/office/drawing/2014/main" id="{465A323D-FB65-B744-BEF5-5BB3EFEA4A07}"/>
              </a:ext>
            </a:extLst>
          </p:cNvPr>
          <p:cNvSpPr/>
          <p:nvPr/>
        </p:nvSpPr>
        <p:spPr>
          <a:xfrm>
            <a:off x="3263794"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riangle 201">
            <a:extLst>
              <a:ext uri="{FF2B5EF4-FFF2-40B4-BE49-F238E27FC236}">
                <a16:creationId xmlns:a16="http://schemas.microsoft.com/office/drawing/2014/main" id="{76D67256-2F4B-4A48-8017-D3E0C1DDA305}"/>
              </a:ext>
            </a:extLst>
          </p:cNvPr>
          <p:cNvSpPr/>
          <p:nvPr/>
        </p:nvSpPr>
        <p:spPr>
          <a:xfrm>
            <a:off x="3263794"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Triangle 201">
            <a:extLst>
              <a:ext uri="{FF2B5EF4-FFF2-40B4-BE49-F238E27FC236}">
                <a16:creationId xmlns:a16="http://schemas.microsoft.com/office/drawing/2014/main" id="{912CB1A7-769D-8240-92E1-CE3D5202ABC1}"/>
              </a:ext>
            </a:extLst>
          </p:cNvPr>
          <p:cNvSpPr/>
          <p:nvPr/>
        </p:nvSpPr>
        <p:spPr>
          <a:xfrm>
            <a:off x="3263794"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riangle 201">
            <a:extLst>
              <a:ext uri="{FF2B5EF4-FFF2-40B4-BE49-F238E27FC236}">
                <a16:creationId xmlns:a16="http://schemas.microsoft.com/office/drawing/2014/main" id="{E94B7EF6-C2ED-6347-965E-82700B7E989B}"/>
              </a:ext>
            </a:extLst>
          </p:cNvPr>
          <p:cNvSpPr/>
          <p:nvPr/>
        </p:nvSpPr>
        <p:spPr>
          <a:xfrm>
            <a:off x="5089151"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riangle 201">
            <a:extLst>
              <a:ext uri="{FF2B5EF4-FFF2-40B4-BE49-F238E27FC236}">
                <a16:creationId xmlns:a16="http://schemas.microsoft.com/office/drawing/2014/main" id="{30D03E80-A465-7B4D-AA77-4D554787164F}"/>
              </a:ext>
            </a:extLst>
          </p:cNvPr>
          <p:cNvSpPr/>
          <p:nvPr/>
        </p:nvSpPr>
        <p:spPr>
          <a:xfrm>
            <a:off x="5089151"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riangle 201">
            <a:extLst>
              <a:ext uri="{FF2B5EF4-FFF2-40B4-BE49-F238E27FC236}">
                <a16:creationId xmlns:a16="http://schemas.microsoft.com/office/drawing/2014/main" id="{6F1D6F89-2F55-3A4D-9C9F-FDF1B3B3D36B}"/>
              </a:ext>
            </a:extLst>
          </p:cNvPr>
          <p:cNvSpPr/>
          <p:nvPr/>
        </p:nvSpPr>
        <p:spPr>
          <a:xfrm>
            <a:off x="5089151"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riangle 201">
            <a:extLst>
              <a:ext uri="{FF2B5EF4-FFF2-40B4-BE49-F238E27FC236}">
                <a16:creationId xmlns:a16="http://schemas.microsoft.com/office/drawing/2014/main" id="{9DB23D7A-F0B9-764F-858C-10E4358A20B7}"/>
              </a:ext>
            </a:extLst>
          </p:cNvPr>
          <p:cNvSpPr/>
          <p:nvPr/>
        </p:nvSpPr>
        <p:spPr>
          <a:xfrm>
            <a:off x="6914508"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riangle 201">
            <a:extLst>
              <a:ext uri="{FF2B5EF4-FFF2-40B4-BE49-F238E27FC236}">
                <a16:creationId xmlns:a16="http://schemas.microsoft.com/office/drawing/2014/main" id="{52A7839D-A768-2343-AE38-523F3F2DE513}"/>
              </a:ext>
            </a:extLst>
          </p:cNvPr>
          <p:cNvSpPr/>
          <p:nvPr/>
        </p:nvSpPr>
        <p:spPr>
          <a:xfrm>
            <a:off x="6914508"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Triangle 201">
            <a:extLst>
              <a:ext uri="{FF2B5EF4-FFF2-40B4-BE49-F238E27FC236}">
                <a16:creationId xmlns:a16="http://schemas.microsoft.com/office/drawing/2014/main" id="{577A9408-0663-2A4B-B685-CFB69EB51BB6}"/>
              </a:ext>
            </a:extLst>
          </p:cNvPr>
          <p:cNvSpPr/>
          <p:nvPr/>
        </p:nvSpPr>
        <p:spPr>
          <a:xfrm>
            <a:off x="6914508"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riangle 201">
            <a:extLst>
              <a:ext uri="{FF2B5EF4-FFF2-40B4-BE49-F238E27FC236}">
                <a16:creationId xmlns:a16="http://schemas.microsoft.com/office/drawing/2014/main" id="{EF2631B6-17AA-2E4C-AE9E-88E3FDEC346C}"/>
              </a:ext>
            </a:extLst>
          </p:cNvPr>
          <p:cNvSpPr/>
          <p:nvPr/>
        </p:nvSpPr>
        <p:spPr>
          <a:xfrm>
            <a:off x="8739864" y="4257612"/>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riangle 201">
            <a:extLst>
              <a:ext uri="{FF2B5EF4-FFF2-40B4-BE49-F238E27FC236}">
                <a16:creationId xmlns:a16="http://schemas.microsoft.com/office/drawing/2014/main" id="{457390A8-6510-6A45-BC73-7686862B47B7}"/>
              </a:ext>
            </a:extLst>
          </p:cNvPr>
          <p:cNvSpPr/>
          <p:nvPr/>
        </p:nvSpPr>
        <p:spPr>
          <a:xfrm>
            <a:off x="8739864" y="3862758"/>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riangle 201">
            <a:extLst>
              <a:ext uri="{FF2B5EF4-FFF2-40B4-BE49-F238E27FC236}">
                <a16:creationId xmlns:a16="http://schemas.microsoft.com/office/drawing/2014/main" id="{73D4E372-A33B-0F4A-9C26-76DFA4F75CEE}"/>
              </a:ext>
            </a:extLst>
          </p:cNvPr>
          <p:cNvSpPr/>
          <p:nvPr/>
        </p:nvSpPr>
        <p:spPr>
          <a:xfrm>
            <a:off x="8739864" y="3467904"/>
            <a:ext cx="188342" cy="1623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914400 h 921101"/>
              <a:gd name="connsiteX1" fmla="*/ 530352 w 1060704"/>
              <a:gd name="connsiteY1" fmla="*/ 0 h 921101"/>
              <a:gd name="connsiteX2" fmla="*/ 1060704 w 1060704"/>
              <a:gd name="connsiteY2" fmla="*/ 914400 h 921101"/>
              <a:gd name="connsiteX3" fmla="*/ 611579 w 1060704"/>
              <a:gd name="connsiteY3" fmla="*/ 921101 h 921101"/>
              <a:gd name="connsiteX4" fmla="*/ 0 w 1060704"/>
              <a:gd name="connsiteY4" fmla="*/ 914400 h 921101"/>
              <a:gd name="connsiteX0" fmla="*/ 611579 w 1060704"/>
              <a:gd name="connsiteY0" fmla="*/ 921101 h 1012541"/>
              <a:gd name="connsiteX1" fmla="*/ 0 w 1060704"/>
              <a:gd name="connsiteY1" fmla="*/ 914400 h 1012541"/>
              <a:gd name="connsiteX2" fmla="*/ 530352 w 1060704"/>
              <a:gd name="connsiteY2" fmla="*/ 0 h 1012541"/>
              <a:gd name="connsiteX3" fmla="*/ 1060704 w 1060704"/>
              <a:gd name="connsiteY3" fmla="*/ 914400 h 1012541"/>
              <a:gd name="connsiteX4" fmla="*/ 703019 w 1060704"/>
              <a:gd name="connsiteY4" fmla="*/ 1012541 h 1012541"/>
              <a:gd name="connsiteX0" fmla="*/ 611579 w 1060704"/>
              <a:gd name="connsiteY0" fmla="*/ 921101 h 921101"/>
              <a:gd name="connsiteX1" fmla="*/ 0 w 1060704"/>
              <a:gd name="connsiteY1" fmla="*/ 914400 h 921101"/>
              <a:gd name="connsiteX2" fmla="*/ 530352 w 1060704"/>
              <a:gd name="connsiteY2" fmla="*/ 0 h 921101"/>
              <a:gd name="connsiteX3" fmla="*/ 1060704 w 1060704"/>
              <a:gd name="connsiteY3" fmla="*/ 914400 h 921101"/>
              <a:gd name="connsiteX0" fmla="*/ 0 w 1060704"/>
              <a:gd name="connsiteY0" fmla="*/ 914400 h 914400"/>
              <a:gd name="connsiteX1" fmla="*/ 530352 w 1060704"/>
              <a:gd name="connsiteY1" fmla="*/ 0 h 914400"/>
              <a:gd name="connsiteX2" fmla="*/ 1060704 w 1060704"/>
              <a:gd name="connsiteY2" fmla="*/ 914400 h 914400"/>
            </a:gdLst>
            <a:ahLst/>
            <a:cxnLst>
              <a:cxn ang="0">
                <a:pos x="connsiteX0" y="connsiteY0"/>
              </a:cxn>
              <a:cxn ang="0">
                <a:pos x="connsiteX1" y="connsiteY1"/>
              </a:cxn>
              <a:cxn ang="0">
                <a:pos x="connsiteX2" y="connsiteY2"/>
              </a:cxn>
            </a:cxnLst>
            <a:rect l="l" t="t" r="r" b="b"/>
            <a:pathLst>
              <a:path w="1060704" h="914400">
                <a:moveTo>
                  <a:pt x="0" y="914400"/>
                </a:moveTo>
                <a:lnTo>
                  <a:pt x="530352" y="0"/>
                </a:lnTo>
                <a:lnTo>
                  <a:pt x="1060704" y="914400"/>
                </a:lnTo>
              </a:path>
            </a:pathLst>
          </a:custGeom>
          <a:noFill/>
          <a:ln w="508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F18228F6-51BA-C244-A001-6E914B285D14}"/>
              </a:ext>
            </a:extLst>
          </p:cNvPr>
          <p:cNvGrpSpPr/>
          <p:nvPr/>
        </p:nvGrpSpPr>
        <p:grpSpPr>
          <a:xfrm>
            <a:off x="2206753" y="2614799"/>
            <a:ext cx="7778494" cy="574057"/>
            <a:chOff x="2206753" y="2484170"/>
            <a:chExt cx="7778494" cy="574057"/>
          </a:xfrm>
        </p:grpSpPr>
        <p:sp>
          <p:nvSpPr>
            <p:cNvPr id="7" name="Freeform 1">
              <a:extLst>
                <a:ext uri="{FF2B5EF4-FFF2-40B4-BE49-F238E27FC236}">
                  <a16:creationId xmlns:a16="http://schemas.microsoft.com/office/drawing/2014/main" id="{EA49AF66-9975-B44C-BD96-5A48FAA1F125}"/>
                </a:ext>
              </a:extLst>
            </p:cNvPr>
            <p:cNvSpPr>
              <a:spLocks noChangeArrowheads="1"/>
            </p:cNvSpPr>
            <p:nvPr/>
          </p:nvSpPr>
          <p:spPr bwMode="auto">
            <a:xfrm>
              <a:off x="2206753" y="2484170"/>
              <a:ext cx="7778494" cy="574057"/>
            </a:xfrm>
            <a:custGeom>
              <a:avLst/>
              <a:gdLst>
                <a:gd name="T0" fmla="*/ 0 w 19983"/>
                <a:gd name="T1" fmla="*/ 0 h 1728"/>
                <a:gd name="T2" fmla="*/ 3330 w 19983"/>
                <a:gd name="T3" fmla="*/ 1727 h 1728"/>
                <a:gd name="T4" fmla="*/ 6661 w 19983"/>
                <a:gd name="T5" fmla="*/ 0 h 1728"/>
                <a:gd name="T6" fmla="*/ 9992 w 19983"/>
                <a:gd name="T7" fmla="*/ 1727 h 1728"/>
                <a:gd name="T8" fmla="*/ 13322 w 19983"/>
                <a:gd name="T9" fmla="*/ 0 h 1728"/>
                <a:gd name="T10" fmla="*/ 16652 w 19983"/>
                <a:gd name="T11" fmla="*/ 1727 h 1728"/>
                <a:gd name="T12" fmla="*/ 19982 w 19983"/>
                <a:gd name="T13" fmla="*/ 0 h 1728"/>
              </a:gdLst>
              <a:ahLst/>
              <a:cxnLst>
                <a:cxn ang="0">
                  <a:pos x="T0" y="T1"/>
                </a:cxn>
                <a:cxn ang="0">
                  <a:pos x="T2" y="T3"/>
                </a:cxn>
                <a:cxn ang="0">
                  <a:pos x="T4" y="T5"/>
                </a:cxn>
                <a:cxn ang="0">
                  <a:pos x="T6" y="T7"/>
                </a:cxn>
                <a:cxn ang="0">
                  <a:pos x="T8" y="T9"/>
                </a:cxn>
                <a:cxn ang="0">
                  <a:pos x="T10" y="T11"/>
                </a:cxn>
                <a:cxn ang="0">
                  <a:pos x="T12" y="T13"/>
                </a:cxn>
              </a:cxnLst>
              <a:rect l="0" t="0" r="r" b="b"/>
              <a:pathLst>
                <a:path w="19983" h="1728">
                  <a:moveTo>
                    <a:pt x="0" y="0"/>
                  </a:moveTo>
                  <a:cubicBezTo>
                    <a:pt x="1665" y="0"/>
                    <a:pt x="1664" y="1727"/>
                    <a:pt x="3330" y="1727"/>
                  </a:cubicBezTo>
                  <a:cubicBezTo>
                    <a:pt x="4995" y="1727"/>
                    <a:pt x="4996" y="0"/>
                    <a:pt x="6661" y="0"/>
                  </a:cubicBezTo>
                  <a:cubicBezTo>
                    <a:pt x="8326" y="0"/>
                    <a:pt x="8326" y="1727"/>
                    <a:pt x="9992" y="1727"/>
                  </a:cubicBezTo>
                  <a:cubicBezTo>
                    <a:pt x="11657" y="1727"/>
                    <a:pt x="11657" y="0"/>
                    <a:pt x="13322" y="0"/>
                  </a:cubicBezTo>
                  <a:cubicBezTo>
                    <a:pt x="14987" y="0"/>
                    <a:pt x="14987" y="1727"/>
                    <a:pt x="16652" y="1727"/>
                  </a:cubicBezTo>
                  <a:cubicBezTo>
                    <a:pt x="18318" y="1727"/>
                    <a:pt x="18317" y="0"/>
                    <a:pt x="19982" y="0"/>
                  </a:cubicBezTo>
                </a:path>
              </a:pathLst>
            </a:custGeom>
            <a:noFill/>
            <a:ln w="31750" cap="rnd">
              <a:solidFill>
                <a:schemeClr val="bg2">
                  <a:lumMod val="75000"/>
                </a:schemeClr>
              </a:solidFill>
              <a:prstDash val="sysDot"/>
              <a:round/>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TextBox 220">
              <a:extLst>
                <a:ext uri="{FF2B5EF4-FFF2-40B4-BE49-F238E27FC236}">
                  <a16:creationId xmlns:a16="http://schemas.microsoft.com/office/drawing/2014/main" id="{02E2D543-0A60-5245-A61F-0B0303CEEBB7}"/>
                </a:ext>
              </a:extLst>
            </p:cNvPr>
            <p:cNvSpPr txBox="1"/>
            <p:nvPr/>
          </p:nvSpPr>
          <p:spPr>
            <a:xfrm>
              <a:off x="4307963" y="2621336"/>
              <a:ext cx="3576076" cy="389513"/>
            </a:xfrm>
            <a:prstGeom prst="roundRect">
              <a:avLst>
                <a:gd name="adj" fmla="val 50000"/>
              </a:avLst>
            </a:prstGeom>
            <a:solidFill>
              <a:schemeClr val="bg1"/>
            </a:solidFill>
          </p:spPr>
          <p:txBody>
            <a:bodyPr wrap="none" lIns="0" tIns="0" rIns="0" bIns="0" rtlCol="0" anchor="ctr">
              <a:spAutoFit/>
            </a:bodyPr>
            <a:lstStyle/>
            <a:p>
              <a:pPr algn="ctr"/>
              <a:r>
                <a:rPr lang="en-US" b="1" cap="all" dirty="0">
                  <a:solidFill>
                    <a:schemeClr val="bg2">
                      <a:lumMod val="75000"/>
                    </a:schemeClr>
                  </a:solidFill>
                  <a:latin typeface="Arial" panose="020B0604020202020204" pitchFamily="34" charset="0"/>
                  <a:cs typeface="Arial" panose="020B0604020202020204" pitchFamily="34" charset="0"/>
                </a:rPr>
                <a:t>Encrypted Communication</a:t>
              </a:r>
            </a:p>
          </p:txBody>
        </p:sp>
      </p:grpSp>
    </p:spTree>
    <p:extLst>
      <p:ext uri="{BB962C8B-B14F-4D97-AF65-F5344CB8AC3E}">
        <p14:creationId xmlns:p14="http://schemas.microsoft.com/office/powerpoint/2010/main" val="241940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a:xfrm>
            <a:off x="381000" y="512763"/>
            <a:ext cx="11430000" cy="723900"/>
          </a:xfrm>
        </p:spPr>
        <p:txBody>
          <a:bodyPr/>
          <a:lstStyle/>
          <a:p>
            <a:r>
              <a:rPr lang="en-US" dirty="0"/>
              <a:t>Virtual Private Snowflake</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39</a:t>
            </a:fld>
            <a:endParaRPr lang="en-US" dirty="0"/>
          </a:p>
        </p:txBody>
      </p:sp>
      <p:sp>
        <p:nvSpPr>
          <p:cNvPr id="2" name="Rounded Rectangle 1">
            <a:extLst>
              <a:ext uri="{FF2B5EF4-FFF2-40B4-BE49-F238E27FC236}">
                <a16:creationId xmlns:a16="http://schemas.microsoft.com/office/drawing/2014/main" id="{FCFBAC26-6015-D744-B94E-2971AB747EDE}"/>
              </a:ext>
            </a:extLst>
          </p:cNvPr>
          <p:cNvSpPr/>
          <p:nvPr/>
        </p:nvSpPr>
        <p:spPr>
          <a:xfrm>
            <a:off x="1764047" y="2161002"/>
            <a:ext cx="9779821" cy="3608861"/>
          </a:xfrm>
          <a:prstGeom prst="roundRect">
            <a:avLst>
              <a:gd name="adj" fmla="val 2890"/>
            </a:avLst>
          </a:prstGeom>
          <a:noFill/>
          <a:ln w="31750" cap="rnd">
            <a:solidFill>
              <a:schemeClr val="accent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3245B7B-3D2D-F545-8098-FE51795FA06D}"/>
              </a:ext>
            </a:extLst>
          </p:cNvPr>
          <p:cNvSpPr txBox="1"/>
          <p:nvPr/>
        </p:nvSpPr>
        <p:spPr>
          <a:xfrm>
            <a:off x="1801522" y="2212351"/>
            <a:ext cx="3740740" cy="286232"/>
          </a:xfrm>
          <a:prstGeom prst="rect">
            <a:avLst/>
          </a:prstGeom>
          <a:noFill/>
        </p:spPr>
        <p:txBody>
          <a:bodyPr wrap="square" rtlCol="0">
            <a:spAutoFit/>
          </a:bodyPr>
          <a:lstStyle/>
          <a:p>
            <a:pPr algn="l">
              <a:lnSpc>
                <a:spcPct val="90000"/>
              </a:lnSpc>
            </a:pPr>
            <a:r>
              <a:rPr lang="en-US" sz="1400" b="1" dirty="0">
                <a:solidFill>
                  <a:schemeClr val="tx2"/>
                </a:solidFill>
              </a:rPr>
              <a:t>Region</a:t>
            </a:r>
          </a:p>
        </p:txBody>
      </p:sp>
      <p:sp>
        <p:nvSpPr>
          <p:cNvPr id="231" name="Rounded Rectangle 230">
            <a:extLst>
              <a:ext uri="{FF2B5EF4-FFF2-40B4-BE49-F238E27FC236}">
                <a16:creationId xmlns:a16="http://schemas.microsoft.com/office/drawing/2014/main" id="{D7409FF9-9A6D-9141-95A2-1226AB5A714E}"/>
              </a:ext>
            </a:extLst>
          </p:cNvPr>
          <p:cNvSpPr/>
          <p:nvPr/>
        </p:nvSpPr>
        <p:spPr>
          <a:xfrm>
            <a:off x="1923534" y="2544496"/>
            <a:ext cx="9428310" cy="3001444"/>
          </a:xfrm>
          <a:prstGeom prst="roundRect">
            <a:avLst>
              <a:gd name="adj" fmla="val 2890"/>
            </a:avLst>
          </a:prstGeom>
          <a:noFill/>
          <a:ln w="31750" cap="rnd">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26D89EB1-266C-C841-AEAA-4C47EC0F4FD5}"/>
              </a:ext>
            </a:extLst>
          </p:cNvPr>
          <p:cNvSpPr txBox="1"/>
          <p:nvPr/>
        </p:nvSpPr>
        <p:spPr>
          <a:xfrm>
            <a:off x="1961009" y="2595757"/>
            <a:ext cx="3740740" cy="286232"/>
          </a:xfrm>
          <a:prstGeom prst="rect">
            <a:avLst/>
          </a:prstGeom>
          <a:noFill/>
        </p:spPr>
        <p:txBody>
          <a:bodyPr wrap="square" rtlCol="0">
            <a:spAutoFit/>
          </a:bodyPr>
          <a:lstStyle/>
          <a:p>
            <a:pPr algn="l">
              <a:lnSpc>
                <a:spcPct val="90000"/>
              </a:lnSpc>
            </a:pPr>
            <a:r>
              <a:rPr lang="en-US" sz="1400" b="1" dirty="0">
                <a:solidFill>
                  <a:schemeClr val="accent1"/>
                </a:solidFill>
              </a:rPr>
              <a:t>Customer Dedicated Virtual Environment</a:t>
            </a:r>
          </a:p>
        </p:txBody>
      </p:sp>
      <p:sp>
        <p:nvSpPr>
          <p:cNvPr id="233" name="Rounded Rectangle 232">
            <a:extLst>
              <a:ext uri="{FF2B5EF4-FFF2-40B4-BE49-F238E27FC236}">
                <a16:creationId xmlns:a16="http://schemas.microsoft.com/office/drawing/2014/main" id="{74E3D793-DA92-A24F-B774-1071EB9650FF}"/>
              </a:ext>
            </a:extLst>
          </p:cNvPr>
          <p:cNvSpPr/>
          <p:nvPr/>
        </p:nvSpPr>
        <p:spPr>
          <a:xfrm>
            <a:off x="2117190" y="2927770"/>
            <a:ext cx="6738094" cy="2476334"/>
          </a:xfrm>
          <a:prstGeom prst="roundRect">
            <a:avLst>
              <a:gd name="adj" fmla="val 2890"/>
            </a:avLst>
          </a:prstGeom>
          <a:solidFill>
            <a:schemeClr val="accent1">
              <a:lumMod val="75000"/>
              <a:alpha val="10000"/>
            </a:schemeClr>
          </a:solidFill>
          <a:ln w="254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TextBox 233">
            <a:extLst>
              <a:ext uri="{FF2B5EF4-FFF2-40B4-BE49-F238E27FC236}">
                <a16:creationId xmlns:a16="http://schemas.microsoft.com/office/drawing/2014/main" id="{6BDB388A-5C8D-2347-9178-789A9F6C1B9B}"/>
              </a:ext>
            </a:extLst>
          </p:cNvPr>
          <p:cNvSpPr txBox="1"/>
          <p:nvPr/>
        </p:nvSpPr>
        <p:spPr>
          <a:xfrm>
            <a:off x="2151754" y="3010397"/>
            <a:ext cx="3740740" cy="286232"/>
          </a:xfrm>
          <a:prstGeom prst="rect">
            <a:avLst/>
          </a:prstGeom>
          <a:noFill/>
        </p:spPr>
        <p:txBody>
          <a:bodyPr wrap="square" rtlCol="0">
            <a:spAutoFit/>
          </a:bodyPr>
          <a:lstStyle/>
          <a:p>
            <a:pPr algn="l">
              <a:lnSpc>
                <a:spcPct val="90000"/>
              </a:lnSpc>
            </a:pPr>
            <a:r>
              <a:rPr lang="en-US" sz="1400" b="1" dirty="0">
                <a:solidFill>
                  <a:schemeClr val="accent1">
                    <a:lumMod val="75000"/>
                  </a:schemeClr>
                </a:solidFill>
              </a:rPr>
              <a:t>VPS Secure Pod</a:t>
            </a:r>
          </a:p>
        </p:txBody>
      </p:sp>
      <p:cxnSp>
        <p:nvCxnSpPr>
          <p:cNvPr id="99" name="Straight Connector 98">
            <a:extLst>
              <a:ext uri="{FF2B5EF4-FFF2-40B4-BE49-F238E27FC236}">
                <a16:creationId xmlns:a16="http://schemas.microsoft.com/office/drawing/2014/main" id="{8A46C806-7B7B-3247-ABC8-499358FC6539}"/>
              </a:ext>
            </a:extLst>
          </p:cNvPr>
          <p:cNvCxnSpPr>
            <a:cxnSpLocks/>
          </p:cNvCxnSpPr>
          <p:nvPr/>
        </p:nvCxnSpPr>
        <p:spPr>
          <a:xfrm flipV="1">
            <a:off x="1570412" y="4299905"/>
            <a:ext cx="8410073" cy="5082"/>
          </a:xfrm>
          <a:prstGeom prst="line">
            <a:avLst/>
          </a:prstGeom>
          <a:ln w="31750" cap="rnd" cmpd="sng">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DF8801E3-B1FC-6A44-899E-C56CFEE1DB94}"/>
              </a:ext>
            </a:extLst>
          </p:cNvPr>
          <p:cNvGrpSpPr/>
          <p:nvPr/>
        </p:nvGrpSpPr>
        <p:grpSpPr>
          <a:xfrm>
            <a:off x="9163166" y="3749447"/>
            <a:ext cx="1046051" cy="1046051"/>
            <a:chOff x="9184693" y="3180602"/>
            <a:chExt cx="1463040" cy="1463040"/>
          </a:xfrm>
        </p:grpSpPr>
        <p:sp>
          <p:nvSpPr>
            <p:cNvPr id="241" name="Rounded Rectangle 240">
              <a:extLst>
                <a:ext uri="{FF2B5EF4-FFF2-40B4-BE49-F238E27FC236}">
                  <a16:creationId xmlns:a16="http://schemas.microsoft.com/office/drawing/2014/main" id="{E527518F-7225-3B47-BBE2-0A1446658029}"/>
                </a:ext>
              </a:extLst>
            </p:cNvPr>
            <p:cNvSpPr/>
            <p:nvPr/>
          </p:nvSpPr>
          <p:spPr>
            <a:xfrm>
              <a:off x="9184693" y="3180602"/>
              <a:ext cx="1463040" cy="1463040"/>
            </a:xfrm>
            <a:prstGeom prst="roundRect">
              <a:avLst>
                <a:gd name="adj" fmla="val 2890"/>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lnSpc>
                  <a:spcPct val="90000"/>
                </a:lnSpc>
              </a:pPr>
              <a:r>
                <a:rPr lang="en-US" sz="1100" dirty="0"/>
                <a:t>Blob</a:t>
              </a:r>
              <a:br>
                <a:rPr lang="en-US" sz="1100" dirty="0"/>
              </a:br>
              <a:r>
                <a:rPr lang="en-US" sz="1100" dirty="0"/>
                <a:t>Storage</a:t>
              </a:r>
            </a:p>
          </p:txBody>
        </p:sp>
        <p:sp>
          <p:nvSpPr>
            <p:cNvPr id="262" name="Freeform 261">
              <a:extLst>
                <a:ext uri="{FF2B5EF4-FFF2-40B4-BE49-F238E27FC236}">
                  <a16:creationId xmlns:a16="http://schemas.microsoft.com/office/drawing/2014/main" id="{82A69FAF-C96D-AA4F-8D56-D2682300EBA9}"/>
                </a:ext>
              </a:extLst>
            </p:cNvPr>
            <p:cNvSpPr>
              <a:spLocks noChangeAspect="1" noChangeArrowheads="1"/>
            </p:cNvSpPr>
            <p:nvPr/>
          </p:nvSpPr>
          <p:spPr bwMode="auto">
            <a:xfrm>
              <a:off x="9514538" y="3419215"/>
              <a:ext cx="803351" cy="604770"/>
            </a:xfrm>
            <a:custGeom>
              <a:avLst/>
              <a:gdLst>
                <a:gd name="connsiteX0" fmla="*/ 1209314 w 2934927"/>
                <a:gd name="connsiteY0" fmla="*/ 1600200 h 2209440"/>
                <a:gd name="connsiteX1" fmla="*/ 1208232 w 2934927"/>
                <a:gd name="connsiteY1" fmla="*/ 2094645 h 2209440"/>
                <a:gd name="connsiteX2" fmla="*/ 865187 w 2934927"/>
                <a:gd name="connsiteY2" fmla="*/ 2209440 h 2209440"/>
                <a:gd name="connsiteX3" fmla="*/ 865187 w 2934927"/>
                <a:gd name="connsiteY3" fmla="*/ 1701680 h 2209440"/>
                <a:gd name="connsiteX4" fmla="*/ 431800 w 2934927"/>
                <a:gd name="connsiteY4" fmla="*/ 1600200 h 2209440"/>
                <a:gd name="connsiteX5" fmla="*/ 775926 w 2934927"/>
                <a:gd name="connsiteY5" fmla="*/ 1701680 h 2209440"/>
                <a:gd name="connsiteX6" fmla="*/ 774844 w 2934927"/>
                <a:gd name="connsiteY6" fmla="*/ 2209440 h 2209440"/>
                <a:gd name="connsiteX7" fmla="*/ 431800 w 2934927"/>
                <a:gd name="connsiteY7" fmla="*/ 2095725 h 2209440"/>
                <a:gd name="connsiteX8" fmla="*/ 818039 w 2934927"/>
                <a:gd name="connsiteY8" fmla="*/ 1447800 h 2209440"/>
                <a:gd name="connsiteX9" fmla="*/ 1137877 w 2934927"/>
                <a:gd name="connsiteY9" fmla="*/ 1546076 h 2209440"/>
                <a:gd name="connsiteX10" fmla="*/ 819118 w 2934927"/>
                <a:gd name="connsiteY10" fmla="*/ 1630004 h 2209440"/>
                <a:gd name="connsiteX11" fmla="*/ 503237 w 2934927"/>
                <a:gd name="connsiteY11" fmla="*/ 1546076 h 2209440"/>
                <a:gd name="connsiteX12" fmla="*/ 1639526 w 2934927"/>
                <a:gd name="connsiteY12" fmla="*/ 876300 h 2209440"/>
                <a:gd name="connsiteX13" fmla="*/ 1638444 w 2934927"/>
                <a:gd name="connsiteY13" fmla="*/ 1370677 h 2209440"/>
                <a:gd name="connsiteX14" fmla="*/ 1296482 w 2934927"/>
                <a:gd name="connsiteY14" fmla="*/ 1485540 h 2209440"/>
                <a:gd name="connsiteX15" fmla="*/ 1296482 w 2934927"/>
                <a:gd name="connsiteY15" fmla="*/ 977840 h 2209440"/>
                <a:gd name="connsiteX16" fmla="*/ 1295400 w 2934927"/>
                <a:gd name="connsiteY16" fmla="*/ 977840 h 2209440"/>
                <a:gd name="connsiteX17" fmla="*/ 865187 w 2934927"/>
                <a:gd name="connsiteY17" fmla="*/ 876300 h 2209440"/>
                <a:gd name="connsiteX18" fmla="*/ 1209314 w 2934927"/>
                <a:gd name="connsiteY18" fmla="*/ 977840 h 2209440"/>
                <a:gd name="connsiteX19" fmla="*/ 1208232 w 2934927"/>
                <a:gd name="connsiteY19" fmla="*/ 1485540 h 2209440"/>
                <a:gd name="connsiteX20" fmla="*/ 865187 w 2934927"/>
                <a:gd name="connsiteY20" fmla="*/ 1371758 h 2209440"/>
                <a:gd name="connsiteX21" fmla="*/ 775926 w 2934927"/>
                <a:gd name="connsiteY21" fmla="*/ 876300 h 2209440"/>
                <a:gd name="connsiteX22" fmla="*/ 774123 w 2934927"/>
                <a:gd name="connsiteY22" fmla="*/ 1372170 h 2209440"/>
                <a:gd name="connsiteX23" fmla="*/ 431800 w 2934927"/>
                <a:gd name="connsiteY23" fmla="*/ 1487128 h 2209440"/>
                <a:gd name="connsiteX24" fmla="*/ 431800 w 2934927"/>
                <a:gd name="connsiteY24" fmla="*/ 977925 h 2209440"/>
                <a:gd name="connsiteX25" fmla="*/ 0 w 2934927"/>
                <a:gd name="connsiteY25" fmla="*/ 876300 h 2209440"/>
                <a:gd name="connsiteX26" fmla="*/ 344126 w 2934927"/>
                <a:gd name="connsiteY26" fmla="*/ 977840 h 2209440"/>
                <a:gd name="connsiteX27" fmla="*/ 343044 w 2934927"/>
                <a:gd name="connsiteY27" fmla="*/ 1485540 h 2209440"/>
                <a:gd name="connsiteX28" fmla="*/ 0 w 2934927"/>
                <a:gd name="connsiteY28" fmla="*/ 1371758 h 2209440"/>
                <a:gd name="connsiteX29" fmla="*/ 1249657 w 2934927"/>
                <a:gd name="connsiteY29" fmla="*/ 725488 h 2209440"/>
                <a:gd name="connsiteX30" fmla="*/ 1569677 w 2934927"/>
                <a:gd name="connsiteY30" fmla="*/ 823763 h 2209440"/>
                <a:gd name="connsiteX31" fmla="*/ 1250737 w 2934927"/>
                <a:gd name="connsiteY31" fmla="*/ 907691 h 2209440"/>
                <a:gd name="connsiteX32" fmla="*/ 935037 w 2934927"/>
                <a:gd name="connsiteY32" fmla="*/ 823763 h 2209440"/>
                <a:gd name="connsiteX33" fmla="*/ 386239 w 2934927"/>
                <a:gd name="connsiteY33" fmla="*/ 725488 h 2209440"/>
                <a:gd name="connsiteX34" fmla="*/ 706077 w 2934927"/>
                <a:gd name="connsiteY34" fmla="*/ 823763 h 2209440"/>
                <a:gd name="connsiteX35" fmla="*/ 386958 w 2934927"/>
                <a:gd name="connsiteY35" fmla="*/ 907691 h 2209440"/>
                <a:gd name="connsiteX36" fmla="*/ 71437 w 2934927"/>
                <a:gd name="connsiteY36" fmla="*/ 823763 h 2209440"/>
                <a:gd name="connsiteX37" fmla="*/ 2934927 w 2934927"/>
                <a:gd name="connsiteY37" fmla="*/ 152400 h 2209440"/>
                <a:gd name="connsiteX38" fmla="*/ 2933844 w 2934927"/>
                <a:gd name="connsiteY38" fmla="*/ 646913 h 2209440"/>
                <a:gd name="connsiteX39" fmla="*/ 2590800 w 2934927"/>
                <a:gd name="connsiteY39" fmla="*/ 761640 h 2209440"/>
                <a:gd name="connsiteX40" fmla="*/ 2590800 w 2934927"/>
                <a:gd name="connsiteY40" fmla="*/ 254180 h 2209440"/>
                <a:gd name="connsiteX41" fmla="*/ 2159000 w 2934927"/>
                <a:gd name="connsiteY41" fmla="*/ 152400 h 2209440"/>
                <a:gd name="connsiteX42" fmla="*/ 2503126 w 2934927"/>
                <a:gd name="connsiteY42" fmla="*/ 254180 h 2209440"/>
                <a:gd name="connsiteX43" fmla="*/ 2502044 w 2934927"/>
                <a:gd name="connsiteY43" fmla="*/ 761640 h 2209440"/>
                <a:gd name="connsiteX44" fmla="*/ 2159000 w 2934927"/>
                <a:gd name="connsiteY44" fmla="*/ 646913 h 2209440"/>
                <a:gd name="connsiteX45" fmla="*/ 2071328 w 2934927"/>
                <a:gd name="connsiteY45" fmla="*/ 152400 h 2209440"/>
                <a:gd name="connsiteX46" fmla="*/ 2070609 w 2934927"/>
                <a:gd name="connsiteY46" fmla="*/ 646913 h 2209440"/>
                <a:gd name="connsiteX47" fmla="*/ 1728787 w 2934927"/>
                <a:gd name="connsiteY47" fmla="*/ 761640 h 2209440"/>
                <a:gd name="connsiteX48" fmla="*/ 1728787 w 2934927"/>
                <a:gd name="connsiteY48" fmla="*/ 254180 h 2209440"/>
                <a:gd name="connsiteX49" fmla="*/ 1295400 w 2934927"/>
                <a:gd name="connsiteY49" fmla="*/ 152400 h 2209440"/>
                <a:gd name="connsiteX50" fmla="*/ 1639526 w 2934927"/>
                <a:gd name="connsiteY50" fmla="*/ 254180 h 2209440"/>
                <a:gd name="connsiteX51" fmla="*/ 1638444 w 2934927"/>
                <a:gd name="connsiteY51" fmla="*/ 761640 h 2209440"/>
                <a:gd name="connsiteX52" fmla="*/ 1295400 w 2934927"/>
                <a:gd name="connsiteY52" fmla="*/ 646913 h 2209440"/>
                <a:gd name="connsiteX53" fmla="*/ 2545057 w 2934927"/>
                <a:gd name="connsiteY53" fmla="*/ 0 h 2209440"/>
                <a:gd name="connsiteX54" fmla="*/ 2865077 w 2934927"/>
                <a:gd name="connsiteY54" fmla="*/ 98275 h 2209440"/>
                <a:gd name="connsiteX55" fmla="*/ 2546137 w 2934927"/>
                <a:gd name="connsiteY55" fmla="*/ 182204 h 2209440"/>
                <a:gd name="connsiteX56" fmla="*/ 2230437 w 2934927"/>
                <a:gd name="connsiteY56" fmla="*/ 98275 h 2209440"/>
                <a:gd name="connsiteX57" fmla="*/ 1681639 w 2934927"/>
                <a:gd name="connsiteY57" fmla="*/ 0 h 2209440"/>
                <a:gd name="connsiteX58" fmla="*/ 2001477 w 2934927"/>
                <a:gd name="connsiteY58" fmla="*/ 98275 h 2209440"/>
                <a:gd name="connsiteX59" fmla="*/ 1682718 w 2934927"/>
                <a:gd name="connsiteY59" fmla="*/ 182204 h 2209440"/>
                <a:gd name="connsiteX60" fmla="*/ 1366837 w 2934927"/>
                <a:gd name="connsiteY60" fmla="*/ 98275 h 220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34927" h="2209440">
                  <a:moveTo>
                    <a:pt x="1209314" y="1600200"/>
                  </a:moveTo>
                  <a:lnTo>
                    <a:pt x="1208232" y="2094645"/>
                  </a:lnTo>
                  <a:lnTo>
                    <a:pt x="865187" y="2209440"/>
                  </a:lnTo>
                  <a:lnTo>
                    <a:pt x="865187" y="1701680"/>
                  </a:lnTo>
                  <a:close/>
                  <a:moveTo>
                    <a:pt x="431800" y="1600200"/>
                  </a:moveTo>
                  <a:lnTo>
                    <a:pt x="775926" y="1701680"/>
                  </a:lnTo>
                  <a:lnTo>
                    <a:pt x="774844" y="2209440"/>
                  </a:lnTo>
                  <a:lnTo>
                    <a:pt x="431800" y="2095725"/>
                  </a:lnTo>
                  <a:close/>
                  <a:moveTo>
                    <a:pt x="818039" y="1447800"/>
                  </a:moveTo>
                  <a:lnTo>
                    <a:pt x="1137877" y="1546076"/>
                  </a:lnTo>
                  <a:lnTo>
                    <a:pt x="819118" y="1630004"/>
                  </a:lnTo>
                  <a:lnTo>
                    <a:pt x="503237" y="1546076"/>
                  </a:lnTo>
                  <a:close/>
                  <a:moveTo>
                    <a:pt x="1639526" y="876300"/>
                  </a:moveTo>
                  <a:lnTo>
                    <a:pt x="1638444" y="1370677"/>
                  </a:lnTo>
                  <a:lnTo>
                    <a:pt x="1296482" y="1485540"/>
                  </a:lnTo>
                  <a:lnTo>
                    <a:pt x="1296482" y="977840"/>
                  </a:lnTo>
                  <a:lnTo>
                    <a:pt x="1295400" y="977840"/>
                  </a:lnTo>
                  <a:close/>
                  <a:moveTo>
                    <a:pt x="865187" y="876300"/>
                  </a:moveTo>
                  <a:lnTo>
                    <a:pt x="1209314" y="977840"/>
                  </a:lnTo>
                  <a:lnTo>
                    <a:pt x="1208232" y="1485540"/>
                  </a:lnTo>
                  <a:lnTo>
                    <a:pt x="865187" y="1371758"/>
                  </a:lnTo>
                  <a:close/>
                  <a:moveTo>
                    <a:pt x="775926" y="876300"/>
                  </a:moveTo>
                  <a:lnTo>
                    <a:pt x="774123" y="1372170"/>
                  </a:lnTo>
                  <a:lnTo>
                    <a:pt x="431800" y="1487128"/>
                  </a:lnTo>
                  <a:lnTo>
                    <a:pt x="431800" y="977925"/>
                  </a:lnTo>
                  <a:close/>
                  <a:moveTo>
                    <a:pt x="0" y="876300"/>
                  </a:moveTo>
                  <a:lnTo>
                    <a:pt x="344126" y="977840"/>
                  </a:lnTo>
                  <a:lnTo>
                    <a:pt x="343044" y="1485540"/>
                  </a:lnTo>
                  <a:lnTo>
                    <a:pt x="0" y="1371758"/>
                  </a:lnTo>
                  <a:close/>
                  <a:moveTo>
                    <a:pt x="1249657" y="725488"/>
                  </a:moveTo>
                  <a:lnTo>
                    <a:pt x="1569677" y="823763"/>
                  </a:lnTo>
                  <a:lnTo>
                    <a:pt x="1250737" y="907691"/>
                  </a:lnTo>
                  <a:lnTo>
                    <a:pt x="935037" y="823763"/>
                  </a:lnTo>
                  <a:close/>
                  <a:moveTo>
                    <a:pt x="386239" y="725488"/>
                  </a:moveTo>
                  <a:lnTo>
                    <a:pt x="706077" y="823763"/>
                  </a:lnTo>
                  <a:lnTo>
                    <a:pt x="386958" y="907691"/>
                  </a:lnTo>
                  <a:lnTo>
                    <a:pt x="71437" y="823763"/>
                  </a:lnTo>
                  <a:close/>
                  <a:moveTo>
                    <a:pt x="2934927" y="152400"/>
                  </a:moveTo>
                  <a:lnTo>
                    <a:pt x="2933844" y="646913"/>
                  </a:lnTo>
                  <a:lnTo>
                    <a:pt x="2590800" y="761640"/>
                  </a:lnTo>
                  <a:lnTo>
                    <a:pt x="2590800" y="254180"/>
                  </a:lnTo>
                  <a:close/>
                  <a:moveTo>
                    <a:pt x="2159000" y="152400"/>
                  </a:moveTo>
                  <a:lnTo>
                    <a:pt x="2503126" y="254180"/>
                  </a:lnTo>
                  <a:lnTo>
                    <a:pt x="2502044" y="761640"/>
                  </a:lnTo>
                  <a:lnTo>
                    <a:pt x="2159000" y="646913"/>
                  </a:lnTo>
                  <a:close/>
                  <a:moveTo>
                    <a:pt x="2071328" y="152400"/>
                  </a:moveTo>
                  <a:lnTo>
                    <a:pt x="2070609" y="646913"/>
                  </a:lnTo>
                  <a:lnTo>
                    <a:pt x="1728787" y="761640"/>
                  </a:lnTo>
                  <a:lnTo>
                    <a:pt x="1728787" y="254180"/>
                  </a:lnTo>
                  <a:close/>
                  <a:moveTo>
                    <a:pt x="1295400" y="152400"/>
                  </a:moveTo>
                  <a:lnTo>
                    <a:pt x="1639526" y="254180"/>
                  </a:lnTo>
                  <a:lnTo>
                    <a:pt x="1638444" y="761640"/>
                  </a:lnTo>
                  <a:lnTo>
                    <a:pt x="1295400" y="646913"/>
                  </a:lnTo>
                  <a:close/>
                  <a:moveTo>
                    <a:pt x="2545057" y="0"/>
                  </a:moveTo>
                  <a:lnTo>
                    <a:pt x="2865077" y="98275"/>
                  </a:lnTo>
                  <a:lnTo>
                    <a:pt x="2546137" y="182204"/>
                  </a:lnTo>
                  <a:lnTo>
                    <a:pt x="2230437" y="98275"/>
                  </a:lnTo>
                  <a:close/>
                  <a:moveTo>
                    <a:pt x="1681639" y="0"/>
                  </a:moveTo>
                  <a:lnTo>
                    <a:pt x="2001477" y="98275"/>
                  </a:lnTo>
                  <a:lnTo>
                    <a:pt x="1682718" y="182204"/>
                  </a:lnTo>
                  <a:lnTo>
                    <a:pt x="1366837" y="98275"/>
                  </a:lnTo>
                  <a:close/>
                </a:path>
              </a:pathLst>
            </a:custGeom>
            <a:solidFill>
              <a:schemeClr val="bg1"/>
            </a:solidFill>
            <a:ln>
              <a:noFill/>
            </a:ln>
            <a:effectLst/>
          </p:spPr>
          <p:txBody>
            <a:bodyPr wrap="square" anchor="ctr">
              <a:noAutofit/>
            </a:bodyPr>
            <a:lstStyle/>
            <a:p>
              <a:endParaRPr lang="en-US"/>
            </a:p>
          </p:txBody>
        </p:sp>
      </p:grpSp>
      <p:pic>
        <p:nvPicPr>
          <p:cNvPr id="118" name="Picture 117">
            <a:extLst>
              <a:ext uri="{FF2B5EF4-FFF2-40B4-BE49-F238E27FC236}">
                <a16:creationId xmlns:a16="http://schemas.microsoft.com/office/drawing/2014/main" id="{9C4E1A28-CDC9-B045-8FB0-2F33599CF571}"/>
              </a:ext>
            </a:extLst>
          </p:cNvPr>
          <p:cNvPicPr>
            <a:picLocks noChangeAspect="1"/>
          </p:cNvPicPr>
          <p:nvPr/>
        </p:nvPicPr>
        <p:blipFill>
          <a:blip r:embed="rId2"/>
          <a:stretch>
            <a:fillRect/>
          </a:stretch>
        </p:blipFill>
        <p:spPr>
          <a:xfrm>
            <a:off x="9666719" y="3109449"/>
            <a:ext cx="669960" cy="351377"/>
          </a:xfrm>
          <a:prstGeom prst="rect">
            <a:avLst/>
          </a:prstGeom>
        </p:spPr>
      </p:pic>
      <p:pic>
        <p:nvPicPr>
          <p:cNvPr id="124" name="Picture 123">
            <a:extLst>
              <a:ext uri="{FF2B5EF4-FFF2-40B4-BE49-F238E27FC236}">
                <a16:creationId xmlns:a16="http://schemas.microsoft.com/office/drawing/2014/main" id="{E416C5F9-5FDE-2941-8E96-F02742493A5A}"/>
              </a:ext>
            </a:extLst>
          </p:cNvPr>
          <p:cNvPicPr>
            <a:picLocks noChangeAspect="1"/>
          </p:cNvPicPr>
          <p:nvPr/>
        </p:nvPicPr>
        <p:blipFill>
          <a:blip r:embed="rId3"/>
          <a:stretch>
            <a:fillRect/>
          </a:stretch>
        </p:blipFill>
        <p:spPr>
          <a:xfrm>
            <a:off x="10711609" y="3025665"/>
            <a:ext cx="435161" cy="435161"/>
          </a:xfrm>
          <a:prstGeom prst="rect">
            <a:avLst/>
          </a:prstGeom>
        </p:spPr>
      </p:pic>
      <p:pic>
        <p:nvPicPr>
          <p:cNvPr id="128" name="Picture 127">
            <a:extLst>
              <a:ext uri="{FF2B5EF4-FFF2-40B4-BE49-F238E27FC236}">
                <a16:creationId xmlns:a16="http://schemas.microsoft.com/office/drawing/2014/main" id="{476F66A9-CEDF-3A4E-A79E-FA6ED5913B7B}"/>
              </a:ext>
            </a:extLst>
          </p:cNvPr>
          <p:cNvPicPr>
            <a:picLocks noChangeAspect="1"/>
          </p:cNvPicPr>
          <p:nvPr/>
        </p:nvPicPr>
        <p:blipFill>
          <a:blip r:embed="rId4"/>
          <a:stretch>
            <a:fillRect/>
          </a:stretch>
        </p:blipFill>
        <p:spPr>
          <a:xfrm>
            <a:off x="9048919" y="2753635"/>
            <a:ext cx="771835" cy="296385"/>
          </a:xfrm>
          <a:prstGeom prst="rect">
            <a:avLst/>
          </a:prstGeom>
        </p:spPr>
      </p:pic>
      <p:pic>
        <p:nvPicPr>
          <p:cNvPr id="134" name="Picture 133">
            <a:extLst>
              <a:ext uri="{FF2B5EF4-FFF2-40B4-BE49-F238E27FC236}">
                <a16:creationId xmlns:a16="http://schemas.microsoft.com/office/drawing/2014/main" id="{F183E53D-1CA9-A647-9277-7AE8BCFE9332}"/>
              </a:ext>
            </a:extLst>
          </p:cNvPr>
          <p:cNvPicPr>
            <a:picLocks noChangeAspect="1"/>
          </p:cNvPicPr>
          <p:nvPr/>
        </p:nvPicPr>
        <p:blipFill>
          <a:blip r:embed="rId5"/>
          <a:stretch>
            <a:fillRect/>
          </a:stretch>
        </p:blipFill>
        <p:spPr>
          <a:xfrm>
            <a:off x="10231422" y="2738873"/>
            <a:ext cx="400443" cy="295136"/>
          </a:xfrm>
          <a:prstGeom prst="rect">
            <a:avLst/>
          </a:prstGeom>
        </p:spPr>
      </p:pic>
      <p:sp>
        <p:nvSpPr>
          <p:cNvPr id="312" name="TextBox 311">
            <a:extLst>
              <a:ext uri="{FF2B5EF4-FFF2-40B4-BE49-F238E27FC236}">
                <a16:creationId xmlns:a16="http://schemas.microsoft.com/office/drawing/2014/main" id="{B3731E6E-F8B8-6643-B54B-7A890651745F}"/>
              </a:ext>
            </a:extLst>
          </p:cNvPr>
          <p:cNvSpPr txBox="1"/>
          <p:nvPr/>
        </p:nvSpPr>
        <p:spPr>
          <a:xfrm>
            <a:off x="1622557" y="3732428"/>
            <a:ext cx="2397467" cy="480131"/>
          </a:xfrm>
          <a:prstGeom prst="rect">
            <a:avLst/>
          </a:prstGeom>
          <a:noFill/>
        </p:spPr>
        <p:txBody>
          <a:bodyPr wrap="square" rtlCol="0">
            <a:spAutoFit/>
          </a:bodyPr>
          <a:lstStyle/>
          <a:p>
            <a:pPr algn="ctr">
              <a:lnSpc>
                <a:spcPct val="90000"/>
              </a:lnSpc>
            </a:pPr>
            <a:r>
              <a:rPr lang="en-US" sz="1400" dirty="0">
                <a:solidFill>
                  <a:schemeClr val="accent4"/>
                </a:solidFill>
              </a:rPr>
              <a:t>Encrypted </a:t>
            </a:r>
            <a:br>
              <a:rPr lang="en-US" sz="1400" dirty="0">
                <a:solidFill>
                  <a:schemeClr val="accent4"/>
                </a:solidFill>
              </a:rPr>
            </a:br>
            <a:r>
              <a:rPr lang="en-US" sz="1400" dirty="0">
                <a:solidFill>
                  <a:schemeClr val="accent4"/>
                </a:solidFill>
              </a:rPr>
              <a:t>Everywhere</a:t>
            </a:r>
          </a:p>
        </p:txBody>
      </p:sp>
      <p:sp>
        <p:nvSpPr>
          <p:cNvPr id="148" name="Right Bracket 147">
            <a:extLst>
              <a:ext uri="{FF2B5EF4-FFF2-40B4-BE49-F238E27FC236}">
                <a16:creationId xmlns:a16="http://schemas.microsoft.com/office/drawing/2014/main" id="{F89FAE36-6AA1-5F41-9E7B-1C85E87404BC}"/>
              </a:ext>
            </a:extLst>
          </p:cNvPr>
          <p:cNvSpPr/>
          <p:nvPr/>
        </p:nvSpPr>
        <p:spPr>
          <a:xfrm rot="16200000" flipV="1">
            <a:off x="5869401" y="1306134"/>
            <a:ext cx="282020" cy="4754880"/>
          </a:xfrm>
          <a:prstGeom prst="rightBracket">
            <a:avLst>
              <a:gd name="adj" fmla="val 94007"/>
            </a:avLst>
          </a:prstGeom>
          <a:noFill/>
          <a:ln w="25400" cap="rnd">
            <a:solidFill>
              <a:schemeClr val="accent1">
                <a:lumMod val="7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3" name="TextBox 312">
            <a:extLst>
              <a:ext uri="{FF2B5EF4-FFF2-40B4-BE49-F238E27FC236}">
                <a16:creationId xmlns:a16="http://schemas.microsoft.com/office/drawing/2014/main" id="{A5EAA9FE-2AF3-D641-9B58-AEE6098DFC51}"/>
              </a:ext>
            </a:extLst>
          </p:cNvPr>
          <p:cNvSpPr txBox="1"/>
          <p:nvPr/>
        </p:nvSpPr>
        <p:spPr>
          <a:xfrm>
            <a:off x="3725011" y="3277478"/>
            <a:ext cx="4551855" cy="258532"/>
          </a:xfrm>
          <a:prstGeom prst="rect">
            <a:avLst/>
          </a:prstGeom>
          <a:noFill/>
        </p:spPr>
        <p:txBody>
          <a:bodyPr wrap="square" rtlCol="0">
            <a:spAutoFit/>
          </a:bodyPr>
          <a:lstStyle/>
          <a:p>
            <a:pPr algn="ctr">
              <a:lnSpc>
                <a:spcPct val="90000"/>
              </a:lnSpc>
            </a:pPr>
            <a:r>
              <a:rPr lang="en-US" sz="1200" dirty="0">
                <a:solidFill>
                  <a:schemeClr val="accent1">
                    <a:lumMod val="75000"/>
                  </a:schemeClr>
                </a:solidFill>
              </a:rPr>
              <a:t>Customer Dedicated Virtual Instances</a:t>
            </a:r>
          </a:p>
        </p:txBody>
      </p:sp>
      <p:sp>
        <p:nvSpPr>
          <p:cNvPr id="92" name="Rounded Rectangle 91">
            <a:extLst>
              <a:ext uri="{FF2B5EF4-FFF2-40B4-BE49-F238E27FC236}">
                <a16:creationId xmlns:a16="http://schemas.microsoft.com/office/drawing/2014/main" id="{8D590206-2361-9B49-BFD3-2A28130D3112}"/>
              </a:ext>
            </a:extLst>
          </p:cNvPr>
          <p:cNvSpPr/>
          <p:nvPr/>
        </p:nvSpPr>
        <p:spPr>
          <a:xfrm>
            <a:off x="405338" y="3757263"/>
            <a:ext cx="1165074" cy="1040583"/>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lnSpc>
                <a:spcPct val="90000"/>
              </a:lnSpc>
            </a:pPr>
            <a:r>
              <a:rPr lang="en-US" sz="1100" dirty="0"/>
              <a:t>Customer Environment</a:t>
            </a:r>
          </a:p>
        </p:txBody>
      </p:sp>
      <p:grpSp>
        <p:nvGrpSpPr>
          <p:cNvPr id="296" name="Group 8">
            <a:extLst>
              <a:ext uri="{FF2B5EF4-FFF2-40B4-BE49-F238E27FC236}">
                <a16:creationId xmlns:a16="http://schemas.microsoft.com/office/drawing/2014/main" id="{B20DBFF4-9454-EC40-9A52-17B26A96578E}"/>
              </a:ext>
            </a:extLst>
          </p:cNvPr>
          <p:cNvGrpSpPr>
            <a:grpSpLocks noChangeAspect="1"/>
          </p:cNvGrpSpPr>
          <p:nvPr/>
        </p:nvGrpSpPr>
        <p:grpSpPr bwMode="auto">
          <a:xfrm>
            <a:off x="507642" y="3926861"/>
            <a:ext cx="381627" cy="381488"/>
            <a:chOff x="2462" y="786"/>
            <a:chExt cx="2753" cy="2752"/>
          </a:xfrm>
        </p:grpSpPr>
        <p:sp>
          <p:nvSpPr>
            <p:cNvPr id="297" name="Freeform 9">
              <a:extLst>
                <a:ext uri="{FF2B5EF4-FFF2-40B4-BE49-F238E27FC236}">
                  <a16:creationId xmlns:a16="http://schemas.microsoft.com/office/drawing/2014/main" id="{BF3078EC-E6C4-0147-A709-DA606EEE937E}"/>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19050" cap="rnd">
              <a:solidFill>
                <a:schemeClr val="bg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Oval 10">
              <a:extLst>
                <a:ext uri="{FF2B5EF4-FFF2-40B4-BE49-F238E27FC236}">
                  <a16:creationId xmlns:a16="http://schemas.microsoft.com/office/drawing/2014/main" id="{732E944F-F3AA-DB42-9922-7FA36CFDCF7C}"/>
                </a:ext>
              </a:extLst>
            </p:cNvPr>
            <p:cNvSpPr>
              <a:spLocks noChangeArrowheads="1"/>
            </p:cNvSpPr>
            <p:nvPr/>
          </p:nvSpPr>
          <p:spPr bwMode="auto">
            <a:xfrm>
              <a:off x="3083" y="786"/>
              <a:ext cx="1510" cy="1511"/>
            </a:xfrm>
            <a:prstGeom prst="ellipse">
              <a:avLst/>
            </a:prstGeom>
            <a:noFill/>
            <a:ln w="19050" cap="rnd">
              <a:solidFill>
                <a:schemeClr val="bg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2" name="Group 37">
            <a:extLst>
              <a:ext uri="{FF2B5EF4-FFF2-40B4-BE49-F238E27FC236}">
                <a16:creationId xmlns:a16="http://schemas.microsoft.com/office/drawing/2014/main" id="{14A9C342-7DCF-C348-B32C-3ECA67D720B2}"/>
              </a:ext>
            </a:extLst>
          </p:cNvPr>
          <p:cNvGrpSpPr>
            <a:grpSpLocks noChangeAspect="1"/>
          </p:cNvGrpSpPr>
          <p:nvPr/>
        </p:nvGrpSpPr>
        <p:grpSpPr bwMode="auto">
          <a:xfrm>
            <a:off x="971561" y="3875956"/>
            <a:ext cx="507017" cy="470290"/>
            <a:chOff x="3882" y="3344"/>
            <a:chExt cx="1836" cy="1703"/>
          </a:xfrm>
        </p:grpSpPr>
        <p:sp>
          <p:nvSpPr>
            <p:cNvPr id="303" name="Freeform 38">
              <a:extLst>
                <a:ext uri="{FF2B5EF4-FFF2-40B4-BE49-F238E27FC236}">
                  <a16:creationId xmlns:a16="http://schemas.microsoft.com/office/drawing/2014/main" id="{F01432D6-AA88-E14D-B07B-3B542138BC98}"/>
                </a:ext>
              </a:extLst>
            </p:cNvPr>
            <p:cNvSpPr>
              <a:spLocks/>
            </p:cNvSpPr>
            <p:nvPr/>
          </p:nvSpPr>
          <p:spPr bwMode="auto">
            <a:xfrm>
              <a:off x="3889" y="3344"/>
              <a:ext cx="1829" cy="1461"/>
            </a:xfrm>
            <a:custGeom>
              <a:avLst/>
              <a:gdLst>
                <a:gd name="T0" fmla="*/ 945 w 1035"/>
                <a:gd name="T1" fmla="*/ 825 h 825"/>
                <a:gd name="T2" fmla="*/ 90 w 1035"/>
                <a:gd name="T3" fmla="*/ 825 h 825"/>
                <a:gd name="T4" fmla="*/ 0 w 1035"/>
                <a:gd name="T5" fmla="*/ 735 h 825"/>
                <a:gd name="T6" fmla="*/ 0 w 1035"/>
                <a:gd name="T7" fmla="*/ 90 h 825"/>
                <a:gd name="T8" fmla="*/ 90 w 1035"/>
                <a:gd name="T9" fmla="*/ 0 h 825"/>
                <a:gd name="T10" fmla="*/ 189 w 1035"/>
                <a:gd name="T11" fmla="*/ 0 h 825"/>
                <a:gd name="T12" fmla="*/ 490 w 1035"/>
                <a:gd name="T13" fmla="*/ 0 h 825"/>
                <a:gd name="T14" fmla="*/ 855 w 1035"/>
                <a:gd name="T15" fmla="*/ 0 h 825"/>
                <a:gd name="T16" fmla="*/ 945 w 1035"/>
                <a:gd name="T17" fmla="*/ 0 h 825"/>
                <a:gd name="T18" fmla="*/ 1035 w 1035"/>
                <a:gd name="T19" fmla="*/ 90 h 825"/>
                <a:gd name="T20" fmla="*/ 1035 w 1035"/>
                <a:gd name="T21" fmla="*/ 735 h 825"/>
                <a:gd name="T22" fmla="*/ 945 w 1035"/>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5" h="825">
                  <a:moveTo>
                    <a:pt x="945" y="825"/>
                  </a:moveTo>
                  <a:cubicBezTo>
                    <a:pt x="90" y="825"/>
                    <a:pt x="90" y="825"/>
                    <a:pt x="90" y="825"/>
                  </a:cubicBezTo>
                  <a:cubicBezTo>
                    <a:pt x="40" y="825"/>
                    <a:pt x="0" y="785"/>
                    <a:pt x="0" y="735"/>
                  </a:cubicBezTo>
                  <a:cubicBezTo>
                    <a:pt x="0" y="90"/>
                    <a:pt x="0" y="90"/>
                    <a:pt x="0" y="90"/>
                  </a:cubicBezTo>
                  <a:cubicBezTo>
                    <a:pt x="0" y="40"/>
                    <a:pt x="40" y="0"/>
                    <a:pt x="90" y="0"/>
                  </a:cubicBezTo>
                  <a:cubicBezTo>
                    <a:pt x="189" y="0"/>
                    <a:pt x="189" y="0"/>
                    <a:pt x="189" y="0"/>
                  </a:cubicBezTo>
                  <a:cubicBezTo>
                    <a:pt x="490" y="0"/>
                    <a:pt x="490" y="0"/>
                    <a:pt x="490" y="0"/>
                  </a:cubicBezTo>
                  <a:cubicBezTo>
                    <a:pt x="855" y="0"/>
                    <a:pt x="855" y="0"/>
                    <a:pt x="855" y="0"/>
                  </a:cubicBezTo>
                  <a:cubicBezTo>
                    <a:pt x="945" y="0"/>
                    <a:pt x="945" y="0"/>
                    <a:pt x="945" y="0"/>
                  </a:cubicBezTo>
                  <a:cubicBezTo>
                    <a:pt x="995" y="0"/>
                    <a:pt x="1035" y="40"/>
                    <a:pt x="1035" y="90"/>
                  </a:cubicBezTo>
                  <a:cubicBezTo>
                    <a:pt x="1035" y="735"/>
                    <a:pt x="1035" y="735"/>
                    <a:pt x="1035" y="735"/>
                  </a:cubicBezTo>
                  <a:cubicBezTo>
                    <a:pt x="1035" y="785"/>
                    <a:pt x="995" y="825"/>
                    <a:pt x="945" y="825"/>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39">
              <a:extLst>
                <a:ext uri="{FF2B5EF4-FFF2-40B4-BE49-F238E27FC236}">
                  <a16:creationId xmlns:a16="http://schemas.microsoft.com/office/drawing/2014/main" id="{7F9D878D-6BE8-8546-9FB3-7F3E9A08ACAA}"/>
                </a:ext>
              </a:extLst>
            </p:cNvPr>
            <p:cNvSpPr>
              <a:spLocks noChangeShapeType="1"/>
            </p:cNvSpPr>
            <p:nvPr/>
          </p:nvSpPr>
          <p:spPr bwMode="auto">
            <a:xfrm>
              <a:off x="3882" y="4525"/>
              <a:ext cx="1831"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40">
              <a:extLst>
                <a:ext uri="{FF2B5EF4-FFF2-40B4-BE49-F238E27FC236}">
                  <a16:creationId xmlns:a16="http://schemas.microsoft.com/office/drawing/2014/main" id="{82B3515F-A140-254C-88A1-42A9B0499F51}"/>
                </a:ext>
              </a:extLst>
            </p:cNvPr>
            <p:cNvSpPr>
              <a:spLocks noChangeShapeType="1"/>
            </p:cNvSpPr>
            <p:nvPr/>
          </p:nvSpPr>
          <p:spPr bwMode="auto">
            <a:xfrm>
              <a:off x="4804" y="4814"/>
              <a:ext cx="0" cy="233"/>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41">
              <a:extLst>
                <a:ext uri="{FF2B5EF4-FFF2-40B4-BE49-F238E27FC236}">
                  <a16:creationId xmlns:a16="http://schemas.microsoft.com/office/drawing/2014/main" id="{4359D4E1-80EE-FE42-A3CF-6E5FE549B6C4}"/>
                </a:ext>
              </a:extLst>
            </p:cNvPr>
            <p:cNvSpPr>
              <a:spLocks noChangeShapeType="1"/>
            </p:cNvSpPr>
            <p:nvPr/>
          </p:nvSpPr>
          <p:spPr bwMode="auto">
            <a:xfrm>
              <a:off x="4219" y="5030"/>
              <a:ext cx="1169"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8" name="Freeform 307">
            <a:extLst>
              <a:ext uri="{FF2B5EF4-FFF2-40B4-BE49-F238E27FC236}">
                <a16:creationId xmlns:a16="http://schemas.microsoft.com/office/drawing/2014/main" id="{130E0F1B-565F-3A46-AA81-6E8E7C278BD2}"/>
              </a:ext>
            </a:extLst>
          </p:cNvPr>
          <p:cNvSpPr>
            <a:spLocks/>
          </p:cNvSpPr>
          <p:nvPr/>
        </p:nvSpPr>
        <p:spPr bwMode="auto">
          <a:xfrm>
            <a:off x="1138309" y="3932072"/>
            <a:ext cx="218426" cy="219766"/>
          </a:xfrm>
          <a:custGeom>
            <a:avLst/>
            <a:gdLst>
              <a:gd name="connsiteX0" fmla="*/ 72065 w 330890"/>
              <a:gd name="connsiteY0" fmla="*/ 237510 h 332920"/>
              <a:gd name="connsiteX1" fmla="*/ 50750 w 330890"/>
              <a:gd name="connsiteY1" fmla="*/ 259840 h 332920"/>
              <a:gd name="connsiteX2" fmla="*/ 72065 w 330890"/>
              <a:gd name="connsiteY2" fmla="*/ 282170 h 332920"/>
              <a:gd name="connsiteX3" fmla="*/ 93380 w 330890"/>
              <a:gd name="connsiteY3" fmla="*/ 259840 h 332920"/>
              <a:gd name="connsiteX4" fmla="*/ 72065 w 330890"/>
              <a:gd name="connsiteY4" fmla="*/ 237510 h 332920"/>
              <a:gd name="connsiteX5" fmla="*/ 287731 w 330890"/>
              <a:gd name="connsiteY5" fmla="*/ 0 h 332920"/>
              <a:gd name="connsiteX6" fmla="*/ 330890 w 330890"/>
              <a:gd name="connsiteY6" fmla="*/ 0 h 332920"/>
              <a:gd name="connsiteX7" fmla="*/ 330890 w 330890"/>
              <a:gd name="connsiteY7" fmla="*/ 43424 h 332920"/>
              <a:gd name="connsiteX8" fmla="*/ 316504 w 330890"/>
              <a:gd name="connsiteY8" fmla="*/ 57899 h 332920"/>
              <a:gd name="connsiteX9" fmla="*/ 316504 w 330890"/>
              <a:gd name="connsiteY9" fmla="*/ 79611 h 332920"/>
              <a:gd name="connsiteX10" fmla="*/ 294924 w 330890"/>
              <a:gd name="connsiteY10" fmla="*/ 79611 h 332920"/>
              <a:gd name="connsiteX11" fmla="*/ 287731 w 330890"/>
              <a:gd name="connsiteY11" fmla="*/ 86849 h 332920"/>
              <a:gd name="connsiteX12" fmla="*/ 287731 w 330890"/>
              <a:gd name="connsiteY12" fmla="*/ 108561 h 332920"/>
              <a:gd name="connsiteX13" fmla="*/ 266151 w 330890"/>
              <a:gd name="connsiteY13" fmla="*/ 108561 h 332920"/>
              <a:gd name="connsiteX14" fmla="*/ 258958 w 330890"/>
              <a:gd name="connsiteY14" fmla="*/ 115798 h 332920"/>
              <a:gd name="connsiteX15" fmla="*/ 258958 w 330890"/>
              <a:gd name="connsiteY15" fmla="*/ 137511 h 332920"/>
              <a:gd name="connsiteX16" fmla="*/ 237378 w 330890"/>
              <a:gd name="connsiteY16" fmla="*/ 137511 h 332920"/>
              <a:gd name="connsiteX17" fmla="*/ 190622 w 330890"/>
              <a:gd name="connsiteY17" fmla="*/ 184554 h 332920"/>
              <a:gd name="connsiteX18" fmla="*/ 201412 w 330890"/>
              <a:gd name="connsiteY18" fmla="*/ 231597 h 332920"/>
              <a:gd name="connsiteX19" fmla="*/ 100706 w 330890"/>
              <a:gd name="connsiteY19" fmla="*/ 332920 h 332920"/>
              <a:gd name="connsiteX20" fmla="*/ 0 w 330890"/>
              <a:gd name="connsiteY20" fmla="*/ 231597 h 332920"/>
              <a:gd name="connsiteX21" fmla="*/ 100706 w 330890"/>
              <a:gd name="connsiteY21" fmla="*/ 130273 h 332920"/>
              <a:gd name="connsiteX22" fmla="*/ 147462 w 330890"/>
              <a:gd name="connsiteY22" fmla="*/ 141129 h 332920"/>
              <a:gd name="connsiteX23" fmla="*/ 287731 w 330890"/>
              <a:gd name="connsiteY23" fmla="*/ 0 h 33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0890" h="332920">
                <a:moveTo>
                  <a:pt x="72065" y="237510"/>
                </a:moveTo>
                <a:cubicBezTo>
                  <a:pt x="60293" y="237510"/>
                  <a:pt x="50750" y="247507"/>
                  <a:pt x="50750" y="259840"/>
                </a:cubicBezTo>
                <a:cubicBezTo>
                  <a:pt x="50750" y="272173"/>
                  <a:pt x="60293" y="282170"/>
                  <a:pt x="72065" y="282170"/>
                </a:cubicBezTo>
                <a:cubicBezTo>
                  <a:pt x="83837" y="282170"/>
                  <a:pt x="93380" y="272173"/>
                  <a:pt x="93380" y="259840"/>
                </a:cubicBezTo>
                <a:cubicBezTo>
                  <a:pt x="93380" y="247507"/>
                  <a:pt x="83837" y="237510"/>
                  <a:pt x="72065" y="237510"/>
                </a:cubicBezTo>
                <a:close/>
                <a:moveTo>
                  <a:pt x="287731" y="0"/>
                </a:moveTo>
                <a:lnTo>
                  <a:pt x="330890" y="0"/>
                </a:lnTo>
                <a:cubicBezTo>
                  <a:pt x="330890" y="0"/>
                  <a:pt x="330890" y="0"/>
                  <a:pt x="330890" y="43424"/>
                </a:cubicBezTo>
                <a:cubicBezTo>
                  <a:pt x="330890" y="43424"/>
                  <a:pt x="330890" y="43424"/>
                  <a:pt x="316504" y="57899"/>
                </a:cubicBezTo>
                <a:cubicBezTo>
                  <a:pt x="316504" y="57899"/>
                  <a:pt x="316504" y="57899"/>
                  <a:pt x="316504" y="79611"/>
                </a:cubicBezTo>
                <a:cubicBezTo>
                  <a:pt x="316504" y="79611"/>
                  <a:pt x="316504" y="79611"/>
                  <a:pt x="294924" y="79611"/>
                </a:cubicBezTo>
                <a:cubicBezTo>
                  <a:pt x="294924" y="79611"/>
                  <a:pt x="294924" y="79611"/>
                  <a:pt x="287731" y="86849"/>
                </a:cubicBezTo>
                <a:cubicBezTo>
                  <a:pt x="287731" y="86849"/>
                  <a:pt x="287731" y="86849"/>
                  <a:pt x="287731" y="108561"/>
                </a:cubicBezTo>
                <a:cubicBezTo>
                  <a:pt x="287731" y="108561"/>
                  <a:pt x="287731" y="108561"/>
                  <a:pt x="266151" y="108561"/>
                </a:cubicBezTo>
                <a:cubicBezTo>
                  <a:pt x="266151" y="108561"/>
                  <a:pt x="266151" y="108561"/>
                  <a:pt x="258958" y="115798"/>
                </a:cubicBezTo>
                <a:cubicBezTo>
                  <a:pt x="258958" y="115798"/>
                  <a:pt x="258958" y="115798"/>
                  <a:pt x="258958" y="137511"/>
                </a:cubicBezTo>
                <a:cubicBezTo>
                  <a:pt x="258958" y="137511"/>
                  <a:pt x="258958" y="137511"/>
                  <a:pt x="237378" y="137511"/>
                </a:cubicBezTo>
                <a:cubicBezTo>
                  <a:pt x="237378" y="137511"/>
                  <a:pt x="237378" y="137511"/>
                  <a:pt x="190622" y="184554"/>
                </a:cubicBezTo>
                <a:cubicBezTo>
                  <a:pt x="197815" y="199028"/>
                  <a:pt x="201412" y="213503"/>
                  <a:pt x="201412" y="231597"/>
                </a:cubicBezTo>
                <a:cubicBezTo>
                  <a:pt x="201412" y="285877"/>
                  <a:pt x="154655" y="332920"/>
                  <a:pt x="100706" y="332920"/>
                </a:cubicBezTo>
                <a:cubicBezTo>
                  <a:pt x="46756" y="332920"/>
                  <a:pt x="0" y="285877"/>
                  <a:pt x="0" y="231597"/>
                </a:cubicBezTo>
                <a:cubicBezTo>
                  <a:pt x="0" y="177316"/>
                  <a:pt x="46756" y="130273"/>
                  <a:pt x="100706" y="130273"/>
                </a:cubicBezTo>
                <a:cubicBezTo>
                  <a:pt x="118689" y="130273"/>
                  <a:pt x="133076" y="133892"/>
                  <a:pt x="147462" y="141129"/>
                </a:cubicBezTo>
                <a:cubicBezTo>
                  <a:pt x="147462" y="141129"/>
                  <a:pt x="147462" y="141129"/>
                  <a:pt x="287731" y="0"/>
                </a:cubicBezTo>
                <a:close/>
              </a:path>
            </a:pathLst>
          </a:custGeom>
          <a:solidFill>
            <a:schemeClr val="bg1"/>
          </a:solidFill>
          <a:ln w="25400">
            <a:noFill/>
          </a:ln>
          <a:extLst>
            <a:ext uri="{909E8E84-426E-40dd-AFC4-6F175D3DCCD1}">
              <a14:hiddenFill xmlns:a14="http://schemas.microsoft.com/office/drawing/2010/main" xmlns="">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lnSpc>
                <a:spcPct val="90000"/>
              </a:lnSpc>
            </a:pPr>
            <a:endParaRPr lang="en-US" sz="1400" dirty="0">
              <a:solidFill>
                <a:schemeClr val="lt1"/>
              </a:solidFill>
            </a:endParaRPr>
          </a:p>
        </p:txBody>
      </p:sp>
      <p:cxnSp>
        <p:nvCxnSpPr>
          <p:cNvPr id="98" name="Straight Connector 97">
            <a:extLst>
              <a:ext uri="{FF2B5EF4-FFF2-40B4-BE49-F238E27FC236}">
                <a16:creationId xmlns:a16="http://schemas.microsoft.com/office/drawing/2014/main" id="{0A204CC7-355C-CB44-A338-3774E5B61E64}"/>
              </a:ext>
            </a:extLst>
          </p:cNvPr>
          <p:cNvCxnSpPr>
            <a:cxnSpLocks/>
          </p:cNvCxnSpPr>
          <p:nvPr/>
        </p:nvCxnSpPr>
        <p:spPr>
          <a:xfrm flipV="1">
            <a:off x="1570412" y="4226753"/>
            <a:ext cx="8410073" cy="5082"/>
          </a:xfrm>
          <a:prstGeom prst="line">
            <a:avLst/>
          </a:prstGeom>
          <a:ln w="31750" cap="rnd" cmpd="sng">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sp>
        <p:nvSpPr>
          <p:cNvPr id="235" name="Rounded Rectangle 234">
            <a:extLst>
              <a:ext uri="{FF2B5EF4-FFF2-40B4-BE49-F238E27FC236}">
                <a16:creationId xmlns:a16="http://schemas.microsoft.com/office/drawing/2014/main" id="{404B0C7F-1D1C-E649-896B-ECB471872306}"/>
              </a:ext>
            </a:extLst>
          </p:cNvPr>
          <p:cNvSpPr/>
          <p:nvPr/>
        </p:nvSpPr>
        <p:spPr>
          <a:xfrm>
            <a:off x="3725011" y="3757263"/>
            <a:ext cx="1040583" cy="1040583"/>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lnSpc>
                <a:spcPct val="90000"/>
              </a:lnSpc>
            </a:pPr>
            <a:r>
              <a:rPr lang="en-US" sz="1100" dirty="0"/>
              <a:t>Load</a:t>
            </a:r>
            <a:br>
              <a:rPr lang="en-US" sz="1100" dirty="0"/>
            </a:br>
            <a:r>
              <a:rPr lang="en-US" sz="1100" dirty="0"/>
              <a:t>Balancer</a:t>
            </a:r>
          </a:p>
        </p:txBody>
      </p:sp>
      <p:grpSp>
        <p:nvGrpSpPr>
          <p:cNvPr id="160" name="Group 159">
            <a:extLst>
              <a:ext uri="{FF2B5EF4-FFF2-40B4-BE49-F238E27FC236}">
                <a16:creationId xmlns:a16="http://schemas.microsoft.com/office/drawing/2014/main" id="{ECAE357A-A029-5F47-BB91-917268CAE358}"/>
              </a:ext>
            </a:extLst>
          </p:cNvPr>
          <p:cNvGrpSpPr/>
          <p:nvPr/>
        </p:nvGrpSpPr>
        <p:grpSpPr>
          <a:xfrm>
            <a:off x="4114162" y="3960246"/>
            <a:ext cx="281016" cy="281936"/>
            <a:chOff x="2875485" y="4034812"/>
            <a:chExt cx="725636" cy="728014"/>
          </a:xfrm>
        </p:grpSpPr>
        <p:sp>
          <p:nvSpPr>
            <p:cNvPr id="161" name="Freeform 292">
              <a:extLst>
                <a:ext uri="{FF2B5EF4-FFF2-40B4-BE49-F238E27FC236}">
                  <a16:creationId xmlns:a16="http://schemas.microsoft.com/office/drawing/2014/main" id="{E3683F91-5C50-0247-A763-FF28EA4EF6C7}"/>
                </a:ext>
              </a:extLst>
            </p:cNvPr>
            <p:cNvSpPr>
              <a:spLocks/>
            </p:cNvSpPr>
            <p:nvPr/>
          </p:nvSpPr>
          <p:spPr bwMode="auto">
            <a:xfrm>
              <a:off x="2875485" y="4034812"/>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Line 293">
              <a:extLst>
                <a:ext uri="{FF2B5EF4-FFF2-40B4-BE49-F238E27FC236}">
                  <a16:creationId xmlns:a16="http://schemas.microsoft.com/office/drawing/2014/main" id="{C82A4AB3-E981-2544-97DF-C61CAF59D1B2}"/>
                </a:ext>
              </a:extLst>
            </p:cNvPr>
            <p:cNvSpPr>
              <a:spLocks noChangeShapeType="1"/>
            </p:cNvSpPr>
            <p:nvPr/>
          </p:nvSpPr>
          <p:spPr bwMode="auto">
            <a:xfrm>
              <a:off x="3134810" y="4190644"/>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Line 294">
              <a:extLst>
                <a:ext uri="{FF2B5EF4-FFF2-40B4-BE49-F238E27FC236}">
                  <a16:creationId xmlns:a16="http://schemas.microsoft.com/office/drawing/2014/main" id="{8C80769E-337D-7D45-BB5C-9474FE6C8C99}"/>
                </a:ext>
              </a:extLst>
            </p:cNvPr>
            <p:cNvSpPr>
              <a:spLocks noChangeShapeType="1"/>
            </p:cNvSpPr>
            <p:nvPr/>
          </p:nvSpPr>
          <p:spPr bwMode="auto">
            <a:xfrm>
              <a:off x="3134810" y="4121650"/>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Oval 295">
              <a:extLst>
                <a:ext uri="{FF2B5EF4-FFF2-40B4-BE49-F238E27FC236}">
                  <a16:creationId xmlns:a16="http://schemas.microsoft.com/office/drawing/2014/main" id="{2156B8DC-7EA2-C549-8F78-2504A3FE607A}"/>
                </a:ext>
              </a:extLst>
            </p:cNvPr>
            <p:cNvSpPr>
              <a:spLocks noChangeArrowheads="1"/>
            </p:cNvSpPr>
            <p:nvPr/>
          </p:nvSpPr>
          <p:spPr bwMode="auto">
            <a:xfrm>
              <a:off x="2961134" y="4121650"/>
              <a:ext cx="68996" cy="689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Freeform 296">
              <a:extLst>
                <a:ext uri="{FF2B5EF4-FFF2-40B4-BE49-F238E27FC236}">
                  <a16:creationId xmlns:a16="http://schemas.microsoft.com/office/drawing/2014/main" id="{68DA9B0F-ABB4-A34B-BA0F-517D396C9586}"/>
                </a:ext>
              </a:extLst>
            </p:cNvPr>
            <p:cNvSpPr>
              <a:spLocks/>
            </p:cNvSpPr>
            <p:nvPr/>
          </p:nvSpPr>
          <p:spPr bwMode="auto">
            <a:xfrm>
              <a:off x="2875485" y="4277483"/>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Line 297">
              <a:extLst>
                <a:ext uri="{FF2B5EF4-FFF2-40B4-BE49-F238E27FC236}">
                  <a16:creationId xmlns:a16="http://schemas.microsoft.com/office/drawing/2014/main" id="{8653AE2D-F8C3-244F-93BB-726ADFBCB8F8}"/>
                </a:ext>
              </a:extLst>
            </p:cNvPr>
            <p:cNvSpPr>
              <a:spLocks noChangeShapeType="1"/>
            </p:cNvSpPr>
            <p:nvPr/>
          </p:nvSpPr>
          <p:spPr bwMode="auto">
            <a:xfrm>
              <a:off x="3134810" y="4433315"/>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Line 298">
              <a:extLst>
                <a:ext uri="{FF2B5EF4-FFF2-40B4-BE49-F238E27FC236}">
                  <a16:creationId xmlns:a16="http://schemas.microsoft.com/office/drawing/2014/main" id="{116F3555-AC7C-3146-9A8A-1120E5B1E801}"/>
                </a:ext>
              </a:extLst>
            </p:cNvPr>
            <p:cNvSpPr>
              <a:spLocks noChangeShapeType="1"/>
            </p:cNvSpPr>
            <p:nvPr/>
          </p:nvSpPr>
          <p:spPr bwMode="auto">
            <a:xfrm>
              <a:off x="3134810" y="4364321"/>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Oval 299">
              <a:extLst>
                <a:ext uri="{FF2B5EF4-FFF2-40B4-BE49-F238E27FC236}">
                  <a16:creationId xmlns:a16="http://schemas.microsoft.com/office/drawing/2014/main" id="{5E2B33F9-C794-D34F-A73A-B402A979CAB5}"/>
                </a:ext>
              </a:extLst>
            </p:cNvPr>
            <p:cNvSpPr>
              <a:spLocks noChangeArrowheads="1"/>
            </p:cNvSpPr>
            <p:nvPr/>
          </p:nvSpPr>
          <p:spPr bwMode="auto">
            <a:xfrm>
              <a:off x="2961134" y="4364321"/>
              <a:ext cx="68996" cy="689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Freeform 300">
              <a:extLst>
                <a:ext uri="{FF2B5EF4-FFF2-40B4-BE49-F238E27FC236}">
                  <a16:creationId xmlns:a16="http://schemas.microsoft.com/office/drawing/2014/main" id="{9B4BBB29-AE4A-F641-805D-5BEE1E519663}"/>
                </a:ext>
              </a:extLst>
            </p:cNvPr>
            <p:cNvSpPr>
              <a:spLocks/>
            </p:cNvSpPr>
            <p:nvPr/>
          </p:nvSpPr>
          <p:spPr bwMode="auto">
            <a:xfrm>
              <a:off x="2875485" y="4520155"/>
              <a:ext cx="725636" cy="242671"/>
            </a:xfrm>
            <a:custGeom>
              <a:avLst/>
              <a:gdLst>
                <a:gd name="T0" fmla="*/ 84 w 84"/>
                <a:gd name="T1" fmla="*/ 24 h 28"/>
                <a:gd name="T2" fmla="*/ 80 w 84"/>
                <a:gd name="T3" fmla="*/ 28 h 28"/>
                <a:gd name="T4" fmla="*/ 4 w 84"/>
                <a:gd name="T5" fmla="*/ 28 h 28"/>
                <a:gd name="T6" fmla="*/ 0 w 84"/>
                <a:gd name="T7" fmla="*/ 24 h 28"/>
                <a:gd name="T8" fmla="*/ 0 w 84"/>
                <a:gd name="T9" fmla="*/ 4 h 28"/>
                <a:gd name="T10" fmla="*/ 4 w 84"/>
                <a:gd name="T11" fmla="*/ 0 h 28"/>
                <a:gd name="T12" fmla="*/ 80 w 84"/>
                <a:gd name="T13" fmla="*/ 0 h 28"/>
                <a:gd name="T14" fmla="*/ 84 w 84"/>
                <a:gd name="T15" fmla="*/ 4 h 28"/>
                <a:gd name="T16" fmla="*/ 84 w 84"/>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84" y="24"/>
                  </a:moveTo>
                  <a:cubicBezTo>
                    <a:pt x="84" y="26"/>
                    <a:pt x="82" y="28"/>
                    <a:pt x="80" y="28"/>
                  </a:cubicBezTo>
                  <a:cubicBezTo>
                    <a:pt x="4" y="28"/>
                    <a:pt x="4" y="28"/>
                    <a:pt x="4" y="28"/>
                  </a:cubicBezTo>
                  <a:cubicBezTo>
                    <a:pt x="2" y="28"/>
                    <a:pt x="0" y="26"/>
                    <a:pt x="0" y="24"/>
                  </a:cubicBezTo>
                  <a:cubicBezTo>
                    <a:pt x="0" y="4"/>
                    <a:pt x="0" y="4"/>
                    <a:pt x="0" y="4"/>
                  </a:cubicBezTo>
                  <a:cubicBezTo>
                    <a:pt x="0" y="2"/>
                    <a:pt x="2" y="0"/>
                    <a:pt x="4" y="0"/>
                  </a:cubicBezTo>
                  <a:cubicBezTo>
                    <a:pt x="80" y="0"/>
                    <a:pt x="80" y="0"/>
                    <a:pt x="80" y="0"/>
                  </a:cubicBezTo>
                  <a:cubicBezTo>
                    <a:pt x="82" y="0"/>
                    <a:pt x="84" y="2"/>
                    <a:pt x="84" y="4"/>
                  </a:cubicBezTo>
                  <a:lnTo>
                    <a:pt x="84" y="2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Line 301">
              <a:extLst>
                <a:ext uri="{FF2B5EF4-FFF2-40B4-BE49-F238E27FC236}">
                  <a16:creationId xmlns:a16="http://schemas.microsoft.com/office/drawing/2014/main" id="{1A302C97-D113-0A45-8867-32F5CF4FF7E4}"/>
                </a:ext>
              </a:extLst>
            </p:cNvPr>
            <p:cNvSpPr>
              <a:spLocks noChangeShapeType="1"/>
            </p:cNvSpPr>
            <p:nvPr/>
          </p:nvSpPr>
          <p:spPr bwMode="auto">
            <a:xfrm>
              <a:off x="3134810" y="4675987"/>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Line 302">
              <a:extLst>
                <a:ext uri="{FF2B5EF4-FFF2-40B4-BE49-F238E27FC236}">
                  <a16:creationId xmlns:a16="http://schemas.microsoft.com/office/drawing/2014/main" id="{218C35DA-06D5-4748-9900-62F2FDE42812}"/>
                </a:ext>
              </a:extLst>
            </p:cNvPr>
            <p:cNvSpPr>
              <a:spLocks noChangeShapeType="1"/>
            </p:cNvSpPr>
            <p:nvPr/>
          </p:nvSpPr>
          <p:spPr bwMode="auto">
            <a:xfrm>
              <a:off x="3134810" y="4606993"/>
              <a:ext cx="344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Oval 303">
              <a:extLst>
                <a:ext uri="{FF2B5EF4-FFF2-40B4-BE49-F238E27FC236}">
                  <a16:creationId xmlns:a16="http://schemas.microsoft.com/office/drawing/2014/main" id="{3413F1E6-2724-F34C-85F7-A463FFE3FC90}"/>
                </a:ext>
              </a:extLst>
            </p:cNvPr>
            <p:cNvSpPr>
              <a:spLocks noChangeArrowheads="1"/>
            </p:cNvSpPr>
            <p:nvPr/>
          </p:nvSpPr>
          <p:spPr bwMode="auto">
            <a:xfrm>
              <a:off x="2961134" y="4606993"/>
              <a:ext cx="68996" cy="68994"/>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37" name="Rounded Rectangle 236">
            <a:extLst>
              <a:ext uri="{FF2B5EF4-FFF2-40B4-BE49-F238E27FC236}">
                <a16:creationId xmlns:a16="http://schemas.microsoft.com/office/drawing/2014/main" id="{3D86F19B-302A-A945-9A7A-600843FCCB1E}"/>
              </a:ext>
            </a:extLst>
          </p:cNvPr>
          <p:cNvSpPr/>
          <p:nvPr/>
        </p:nvSpPr>
        <p:spPr>
          <a:xfrm>
            <a:off x="6072019" y="3754440"/>
            <a:ext cx="1041058" cy="1041058"/>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lnSpc>
                <a:spcPct val="90000"/>
              </a:lnSpc>
            </a:pPr>
            <a:r>
              <a:rPr lang="en-US" sz="1100" dirty="0"/>
              <a:t>Metadata</a:t>
            </a:r>
            <a:br>
              <a:rPr lang="en-US" sz="1100" dirty="0"/>
            </a:br>
            <a:r>
              <a:rPr lang="en-US" sz="1100" dirty="0"/>
              <a:t>Store</a:t>
            </a:r>
          </a:p>
        </p:txBody>
      </p:sp>
      <p:grpSp>
        <p:nvGrpSpPr>
          <p:cNvPr id="194" name="Group 193">
            <a:extLst>
              <a:ext uri="{FF2B5EF4-FFF2-40B4-BE49-F238E27FC236}">
                <a16:creationId xmlns:a16="http://schemas.microsoft.com/office/drawing/2014/main" id="{B71E87D9-2574-9B4B-A5D3-D7A3D1341E4C}"/>
              </a:ext>
            </a:extLst>
          </p:cNvPr>
          <p:cNvGrpSpPr/>
          <p:nvPr/>
        </p:nvGrpSpPr>
        <p:grpSpPr>
          <a:xfrm>
            <a:off x="6413731" y="3906705"/>
            <a:ext cx="363227" cy="365768"/>
            <a:chOff x="8685039" y="1348115"/>
            <a:chExt cx="515181" cy="518785"/>
          </a:xfrm>
        </p:grpSpPr>
        <p:grpSp>
          <p:nvGrpSpPr>
            <p:cNvPr id="199" name="Group 198">
              <a:extLst>
                <a:ext uri="{FF2B5EF4-FFF2-40B4-BE49-F238E27FC236}">
                  <a16:creationId xmlns:a16="http://schemas.microsoft.com/office/drawing/2014/main" id="{7EEFB71D-3A67-9748-8FA5-7843563509F3}"/>
                </a:ext>
              </a:extLst>
            </p:cNvPr>
            <p:cNvGrpSpPr/>
            <p:nvPr/>
          </p:nvGrpSpPr>
          <p:grpSpPr>
            <a:xfrm>
              <a:off x="8768178" y="1435784"/>
              <a:ext cx="348902" cy="343446"/>
              <a:chOff x="8737948" y="1438718"/>
              <a:chExt cx="377477" cy="371574"/>
            </a:xfrm>
          </p:grpSpPr>
          <p:grpSp>
            <p:nvGrpSpPr>
              <p:cNvPr id="201" name="Group 200">
                <a:extLst>
                  <a:ext uri="{FF2B5EF4-FFF2-40B4-BE49-F238E27FC236}">
                    <a16:creationId xmlns:a16="http://schemas.microsoft.com/office/drawing/2014/main" id="{A3BB2B96-C2FC-2047-B564-D880559B99A4}"/>
                  </a:ext>
                </a:extLst>
              </p:cNvPr>
              <p:cNvGrpSpPr/>
              <p:nvPr/>
            </p:nvGrpSpPr>
            <p:grpSpPr>
              <a:xfrm>
                <a:off x="8737948" y="1438718"/>
                <a:ext cx="377477" cy="92174"/>
                <a:chOff x="8737948" y="1423187"/>
                <a:chExt cx="441080" cy="107705"/>
              </a:xfrm>
            </p:grpSpPr>
            <p:sp>
              <p:nvSpPr>
                <p:cNvPr id="223" name="Rectangle: Rounded Corners 82">
                  <a:extLst>
                    <a:ext uri="{FF2B5EF4-FFF2-40B4-BE49-F238E27FC236}">
                      <a16:creationId xmlns:a16="http://schemas.microsoft.com/office/drawing/2014/main" id="{D77770A3-884E-9B43-9423-A8592AF3EF13}"/>
                    </a:ext>
                  </a:extLst>
                </p:cNvPr>
                <p:cNvSpPr/>
                <p:nvPr/>
              </p:nvSpPr>
              <p:spPr>
                <a:xfrm>
                  <a:off x="8737948"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Rounded Corners 82">
                  <a:extLst>
                    <a:ext uri="{FF2B5EF4-FFF2-40B4-BE49-F238E27FC236}">
                      <a16:creationId xmlns:a16="http://schemas.microsoft.com/office/drawing/2014/main" id="{2FB24FB3-40BB-414C-90F4-DBC16208DA72}"/>
                    </a:ext>
                  </a:extLst>
                </p:cNvPr>
                <p:cNvSpPr/>
                <p:nvPr/>
              </p:nvSpPr>
              <p:spPr>
                <a:xfrm>
                  <a:off x="8904636"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Rounded Corners 82">
                  <a:extLst>
                    <a:ext uri="{FF2B5EF4-FFF2-40B4-BE49-F238E27FC236}">
                      <a16:creationId xmlns:a16="http://schemas.microsoft.com/office/drawing/2014/main" id="{BB7C593D-FF9F-ED41-B0B3-F179978E2BBC}"/>
                    </a:ext>
                  </a:extLst>
                </p:cNvPr>
                <p:cNvSpPr/>
                <p:nvPr/>
              </p:nvSpPr>
              <p:spPr>
                <a:xfrm>
                  <a:off x="9071323"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4" name="Group 213">
                <a:extLst>
                  <a:ext uri="{FF2B5EF4-FFF2-40B4-BE49-F238E27FC236}">
                    <a16:creationId xmlns:a16="http://schemas.microsoft.com/office/drawing/2014/main" id="{4A44A851-F1B6-D947-81F9-F76D8750D413}"/>
                  </a:ext>
                </a:extLst>
              </p:cNvPr>
              <p:cNvGrpSpPr/>
              <p:nvPr/>
            </p:nvGrpSpPr>
            <p:grpSpPr>
              <a:xfrm>
                <a:off x="8737948" y="1578418"/>
                <a:ext cx="377477" cy="92174"/>
                <a:chOff x="8737948" y="1423187"/>
                <a:chExt cx="441080" cy="107705"/>
              </a:xfrm>
            </p:grpSpPr>
            <p:sp>
              <p:nvSpPr>
                <p:cNvPr id="218" name="Rectangle: Rounded Corners 82">
                  <a:extLst>
                    <a:ext uri="{FF2B5EF4-FFF2-40B4-BE49-F238E27FC236}">
                      <a16:creationId xmlns:a16="http://schemas.microsoft.com/office/drawing/2014/main" id="{AF8D9857-9A75-9448-B7F7-F223C6591DFE}"/>
                    </a:ext>
                  </a:extLst>
                </p:cNvPr>
                <p:cNvSpPr/>
                <p:nvPr/>
              </p:nvSpPr>
              <p:spPr>
                <a:xfrm>
                  <a:off x="8737948"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Rounded Corners 82">
                  <a:extLst>
                    <a:ext uri="{FF2B5EF4-FFF2-40B4-BE49-F238E27FC236}">
                      <a16:creationId xmlns:a16="http://schemas.microsoft.com/office/drawing/2014/main" id="{9DD624F7-6FD7-4E47-9BEC-2C7AA91E8854}"/>
                    </a:ext>
                  </a:extLst>
                </p:cNvPr>
                <p:cNvSpPr/>
                <p:nvPr/>
              </p:nvSpPr>
              <p:spPr>
                <a:xfrm>
                  <a:off x="8904636"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Rounded Corners 82">
                  <a:extLst>
                    <a:ext uri="{FF2B5EF4-FFF2-40B4-BE49-F238E27FC236}">
                      <a16:creationId xmlns:a16="http://schemas.microsoft.com/office/drawing/2014/main" id="{991E3610-FF94-4543-9797-90A66D4B8FD1}"/>
                    </a:ext>
                  </a:extLst>
                </p:cNvPr>
                <p:cNvSpPr/>
                <p:nvPr/>
              </p:nvSpPr>
              <p:spPr>
                <a:xfrm>
                  <a:off x="9071323"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42A3F59A-487E-D248-8600-3BDEEAB5D591}"/>
                  </a:ext>
                </a:extLst>
              </p:cNvPr>
              <p:cNvGrpSpPr/>
              <p:nvPr/>
            </p:nvGrpSpPr>
            <p:grpSpPr>
              <a:xfrm>
                <a:off x="8737948" y="1718118"/>
                <a:ext cx="234826" cy="92174"/>
                <a:chOff x="8737948" y="1423187"/>
                <a:chExt cx="274393" cy="107705"/>
              </a:xfrm>
            </p:grpSpPr>
            <p:sp>
              <p:nvSpPr>
                <p:cNvPr id="216" name="Rectangle: Rounded Corners 82">
                  <a:extLst>
                    <a:ext uri="{FF2B5EF4-FFF2-40B4-BE49-F238E27FC236}">
                      <a16:creationId xmlns:a16="http://schemas.microsoft.com/office/drawing/2014/main" id="{76704910-3081-FD49-B5FA-67D0DE068246}"/>
                    </a:ext>
                  </a:extLst>
                </p:cNvPr>
                <p:cNvSpPr/>
                <p:nvPr/>
              </p:nvSpPr>
              <p:spPr>
                <a:xfrm>
                  <a:off x="8737948"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Rounded Corners 82">
                  <a:extLst>
                    <a:ext uri="{FF2B5EF4-FFF2-40B4-BE49-F238E27FC236}">
                      <a16:creationId xmlns:a16="http://schemas.microsoft.com/office/drawing/2014/main" id="{A4C6A494-AC29-4A4D-BCCC-B7BC9FA6AA76}"/>
                    </a:ext>
                  </a:extLst>
                </p:cNvPr>
                <p:cNvSpPr/>
                <p:nvPr/>
              </p:nvSpPr>
              <p:spPr>
                <a:xfrm>
                  <a:off x="8904636" y="1423187"/>
                  <a:ext cx="107705" cy="107705"/>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0" name="Freeform 41">
              <a:extLst>
                <a:ext uri="{FF2B5EF4-FFF2-40B4-BE49-F238E27FC236}">
                  <a16:creationId xmlns:a16="http://schemas.microsoft.com/office/drawing/2014/main" id="{5A160B2B-134B-EC4C-AB49-B55062F28DAA}"/>
                </a:ext>
              </a:extLst>
            </p:cNvPr>
            <p:cNvSpPr>
              <a:spLocks/>
            </p:cNvSpPr>
            <p:nvPr/>
          </p:nvSpPr>
          <p:spPr bwMode="auto">
            <a:xfrm>
              <a:off x="8685039" y="1348115"/>
              <a:ext cx="515181" cy="51878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38" name="Rounded Rectangle 237">
            <a:extLst>
              <a:ext uri="{FF2B5EF4-FFF2-40B4-BE49-F238E27FC236}">
                <a16:creationId xmlns:a16="http://schemas.microsoft.com/office/drawing/2014/main" id="{F83B79A5-F384-9144-818F-CD92DD961790}"/>
              </a:ext>
            </a:extLst>
          </p:cNvPr>
          <p:cNvSpPr/>
          <p:nvPr/>
        </p:nvSpPr>
        <p:spPr>
          <a:xfrm>
            <a:off x="7235808" y="3754440"/>
            <a:ext cx="1041058" cy="1041058"/>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lnSpc>
                <a:spcPct val="90000"/>
              </a:lnSpc>
            </a:pPr>
            <a:r>
              <a:rPr lang="en-US" sz="1100" dirty="0"/>
              <a:t>Virtual</a:t>
            </a:r>
            <a:br>
              <a:rPr lang="en-US" sz="1100" dirty="0"/>
            </a:br>
            <a:r>
              <a:rPr lang="en-US" sz="1100" dirty="0"/>
              <a:t>Warehouses</a:t>
            </a:r>
          </a:p>
        </p:txBody>
      </p:sp>
      <p:grpSp>
        <p:nvGrpSpPr>
          <p:cNvPr id="226" name="Group 225">
            <a:extLst>
              <a:ext uri="{FF2B5EF4-FFF2-40B4-BE49-F238E27FC236}">
                <a16:creationId xmlns:a16="http://schemas.microsoft.com/office/drawing/2014/main" id="{198C306B-EAC2-0C41-9F78-04ED0DD63073}"/>
              </a:ext>
            </a:extLst>
          </p:cNvPr>
          <p:cNvGrpSpPr/>
          <p:nvPr/>
        </p:nvGrpSpPr>
        <p:grpSpPr>
          <a:xfrm>
            <a:off x="7591066" y="3900269"/>
            <a:ext cx="335714" cy="372204"/>
            <a:chOff x="5305421" y="1124622"/>
            <a:chExt cx="514892" cy="570858"/>
          </a:xfrm>
        </p:grpSpPr>
        <p:sp>
          <p:nvSpPr>
            <p:cNvPr id="227" name="Freeform 374">
              <a:extLst>
                <a:ext uri="{FF2B5EF4-FFF2-40B4-BE49-F238E27FC236}">
                  <a16:creationId xmlns:a16="http://schemas.microsoft.com/office/drawing/2014/main" id="{2FE7A2AE-23E2-7249-B4A3-CAE04C5C6780}"/>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8" name="Freeform 372">
              <a:extLst>
                <a:ext uri="{FF2B5EF4-FFF2-40B4-BE49-F238E27FC236}">
                  <a16:creationId xmlns:a16="http://schemas.microsoft.com/office/drawing/2014/main" id="{86ED92C2-82E0-6942-A63E-1D289B66C949}"/>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9" name="Freeform 373">
              <a:extLst>
                <a:ext uri="{FF2B5EF4-FFF2-40B4-BE49-F238E27FC236}">
                  <a16:creationId xmlns:a16="http://schemas.microsoft.com/office/drawing/2014/main" id="{87E1741E-B7D1-0140-A6EC-A37CD5FC2C3E}"/>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30" name="Oval 371">
              <a:extLst>
                <a:ext uri="{FF2B5EF4-FFF2-40B4-BE49-F238E27FC236}">
                  <a16:creationId xmlns:a16="http://schemas.microsoft.com/office/drawing/2014/main" id="{2947AA8F-3E7E-D943-8041-1A9005A567F5}"/>
                </a:ext>
              </a:extLst>
            </p:cNvPr>
            <p:cNvSpPr>
              <a:spLocks noChangeArrowheads="1"/>
            </p:cNvSpPr>
            <p:nvPr/>
          </p:nvSpPr>
          <p:spPr bwMode="auto">
            <a:xfrm>
              <a:off x="5305421" y="1124622"/>
              <a:ext cx="514892" cy="218269"/>
            </a:xfrm>
            <a:prstGeom prst="ellipse">
              <a:avLst/>
            </a:prstGeom>
            <a:noFill/>
            <a:ln w="190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96" name="Group 95">
            <a:extLst>
              <a:ext uri="{FF2B5EF4-FFF2-40B4-BE49-F238E27FC236}">
                <a16:creationId xmlns:a16="http://schemas.microsoft.com/office/drawing/2014/main" id="{A1E35FE0-09DD-D041-8C03-8107B8AD4E04}"/>
              </a:ext>
            </a:extLst>
          </p:cNvPr>
          <p:cNvGrpSpPr/>
          <p:nvPr/>
        </p:nvGrpSpPr>
        <p:grpSpPr>
          <a:xfrm flipH="1">
            <a:off x="4893508" y="3751465"/>
            <a:ext cx="1055780" cy="1603772"/>
            <a:chOff x="2680132" y="3434001"/>
            <a:chExt cx="1114807" cy="1693436"/>
          </a:xfrm>
        </p:grpSpPr>
        <p:sp>
          <p:nvSpPr>
            <p:cNvPr id="236" name="Rounded Rectangle 235">
              <a:extLst>
                <a:ext uri="{FF2B5EF4-FFF2-40B4-BE49-F238E27FC236}">
                  <a16:creationId xmlns:a16="http://schemas.microsoft.com/office/drawing/2014/main" id="{7F5905E4-B6C1-8045-B1A1-4E31DE953D03}"/>
                </a:ext>
              </a:extLst>
            </p:cNvPr>
            <p:cNvSpPr/>
            <p:nvPr/>
          </p:nvSpPr>
          <p:spPr>
            <a:xfrm>
              <a:off x="2680132" y="3434001"/>
              <a:ext cx="1114807" cy="1114807"/>
            </a:xfrm>
            <a:prstGeom prst="roundRect">
              <a:avLst>
                <a:gd name="adj" fmla="val 2890"/>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lnSpc>
                  <a:spcPct val="90000"/>
                </a:lnSpc>
              </a:pPr>
              <a:r>
                <a:rPr lang="en-US" sz="1100" dirty="0"/>
                <a:t>Cloud</a:t>
              </a:r>
              <a:br>
                <a:rPr lang="en-US" sz="1100" dirty="0"/>
              </a:br>
              <a:r>
                <a:rPr lang="en-US" sz="1100" dirty="0"/>
                <a:t>Services</a:t>
              </a:r>
            </a:p>
          </p:txBody>
        </p:sp>
        <p:sp>
          <p:nvSpPr>
            <p:cNvPr id="192" name="Freeform 5">
              <a:extLst>
                <a:ext uri="{FF2B5EF4-FFF2-40B4-BE49-F238E27FC236}">
                  <a16:creationId xmlns:a16="http://schemas.microsoft.com/office/drawing/2014/main" id="{24F5BBCF-6E3A-4941-A980-3BAE5095650B}"/>
                </a:ext>
              </a:extLst>
            </p:cNvPr>
            <p:cNvSpPr>
              <a:spLocks/>
            </p:cNvSpPr>
            <p:nvPr/>
          </p:nvSpPr>
          <p:spPr bwMode="auto">
            <a:xfrm flipH="1">
              <a:off x="2922862" y="3581938"/>
              <a:ext cx="609935" cy="373648"/>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90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Rounded Rectangle 76">
              <a:extLst>
                <a:ext uri="{FF2B5EF4-FFF2-40B4-BE49-F238E27FC236}">
                  <a16:creationId xmlns:a16="http://schemas.microsoft.com/office/drawing/2014/main" id="{297681F1-CDD5-C14E-B1FB-F093E88D672F}"/>
                </a:ext>
              </a:extLst>
            </p:cNvPr>
            <p:cNvSpPr/>
            <p:nvPr/>
          </p:nvSpPr>
          <p:spPr>
            <a:xfrm>
              <a:off x="2686138" y="4487226"/>
              <a:ext cx="1104843" cy="640211"/>
            </a:xfrm>
            <a:prstGeom prst="roundRect">
              <a:avLst>
                <a:gd name="adj" fmla="val 2890"/>
              </a:avLst>
            </a:prstGeom>
            <a:noFill/>
            <a:ln w="12700" cap="rnd">
              <a:solidFill>
                <a:schemeClr val="accent1">
                  <a:lumMod val="7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lnSpc>
                  <a:spcPct val="90000"/>
                </a:lnSpc>
              </a:pPr>
              <a:endParaRPr lang="en-US" sz="1100" dirty="0"/>
            </a:p>
          </p:txBody>
        </p:sp>
      </p:grpSp>
      <p:sp>
        <p:nvSpPr>
          <p:cNvPr id="309" name="Freeform 308">
            <a:extLst>
              <a:ext uri="{FF2B5EF4-FFF2-40B4-BE49-F238E27FC236}">
                <a16:creationId xmlns:a16="http://schemas.microsoft.com/office/drawing/2014/main" id="{08A3849B-BA94-554B-80AB-FD904F7CA0C0}"/>
              </a:ext>
            </a:extLst>
          </p:cNvPr>
          <p:cNvSpPr>
            <a:spLocks/>
          </p:cNvSpPr>
          <p:nvPr/>
        </p:nvSpPr>
        <p:spPr bwMode="auto">
          <a:xfrm rot="1465682" flipH="1" flipV="1">
            <a:off x="5320532" y="4839891"/>
            <a:ext cx="203668" cy="204918"/>
          </a:xfrm>
          <a:custGeom>
            <a:avLst/>
            <a:gdLst>
              <a:gd name="connsiteX0" fmla="*/ 72065 w 330890"/>
              <a:gd name="connsiteY0" fmla="*/ 237510 h 332920"/>
              <a:gd name="connsiteX1" fmla="*/ 50750 w 330890"/>
              <a:gd name="connsiteY1" fmla="*/ 259840 h 332920"/>
              <a:gd name="connsiteX2" fmla="*/ 72065 w 330890"/>
              <a:gd name="connsiteY2" fmla="*/ 282170 h 332920"/>
              <a:gd name="connsiteX3" fmla="*/ 93380 w 330890"/>
              <a:gd name="connsiteY3" fmla="*/ 259840 h 332920"/>
              <a:gd name="connsiteX4" fmla="*/ 72065 w 330890"/>
              <a:gd name="connsiteY4" fmla="*/ 237510 h 332920"/>
              <a:gd name="connsiteX5" fmla="*/ 287731 w 330890"/>
              <a:gd name="connsiteY5" fmla="*/ 0 h 332920"/>
              <a:gd name="connsiteX6" fmla="*/ 330890 w 330890"/>
              <a:gd name="connsiteY6" fmla="*/ 0 h 332920"/>
              <a:gd name="connsiteX7" fmla="*/ 330890 w 330890"/>
              <a:gd name="connsiteY7" fmla="*/ 43424 h 332920"/>
              <a:gd name="connsiteX8" fmla="*/ 316504 w 330890"/>
              <a:gd name="connsiteY8" fmla="*/ 57899 h 332920"/>
              <a:gd name="connsiteX9" fmla="*/ 316504 w 330890"/>
              <a:gd name="connsiteY9" fmla="*/ 79611 h 332920"/>
              <a:gd name="connsiteX10" fmla="*/ 294924 w 330890"/>
              <a:gd name="connsiteY10" fmla="*/ 79611 h 332920"/>
              <a:gd name="connsiteX11" fmla="*/ 287731 w 330890"/>
              <a:gd name="connsiteY11" fmla="*/ 86849 h 332920"/>
              <a:gd name="connsiteX12" fmla="*/ 287731 w 330890"/>
              <a:gd name="connsiteY12" fmla="*/ 108561 h 332920"/>
              <a:gd name="connsiteX13" fmla="*/ 266151 w 330890"/>
              <a:gd name="connsiteY13" fmla="*/ 108561 h 332920"/>
              <a:gd name="connsiteX14" fmla="*/ 258958 w 330890"/>
              <a:gd name="connsiteY14" fmla="*/ 115798 h 332920"/>
              <a:gd name="connsiteX15" fmla="*/ 258958 w 330890"/>
              <a:gd name="connsiteY15" fmla="*/ 137511 h 332920"/>
              <a:gd name="connsiteX16" fmla="*/ 237378 w 330890"/>
              <a:gd name="connsiteY16" fmla="*/ 137511 h 332920"/>
              <a:gd name="connsiteX17" fmla="*/ 190622 w 330890"/>
              <a:gd name="connsiteY17" fmla="*/ 184554 h 332920"/>
              <a:gd name="connsiteX18" fmla="*/ 201412 w 330890"/>
              <a:gd name="connsiteY18" fmla="*/ 231597 h 332920"/>
              <a:gd name="connsiteX19" fmla="*/ 100706 w 330890"/>
              <a:gd name="connsiteY19" fmla="*/ 332920 h 332920"/>
              <a:gd name="connsiteX20" fmla="*/ 0 w 330890"/>
              <a:gd name="connsiteY20" fmla="*/ 231597 h 332920"/>
              <a:gd name="connsiteX21" fmla="*/ 100706 w 330890"/>
              <a:gd name="connsiteY21" fmla="*/ 130273 h 332920"/>
              <a:gd name="connsiteX22" fmla="*/ 147462 w 330890"/>
              <a:gd name="connsiteY22" fmla="*/ 141129 h 332920"/>
              <a:gd name="connsiteX23" fmla="*/ 287731 w 330890"/>
              <a:gd name="connsiteY23" fmla="*/ 0 h 33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0890" h="332920">
                <a:moveTo>
                  <a:pt x="72065" y="237510"/>
                </a:moveTo>
                <a:cubicBezTo>
                  <a:pt x="60293" y="237510"/>
                  <a:pt x="50750" y="247507"/>
                  <a:pt x="50750" y="259840"/>
                </a:cubicBezTo>
                <a:cubicBezTo>
                  <a:pt x="50750" y="272173"/>
                  <a:pt x="60293" y="282170"/>
                  <a:pt x="72065" y="282170"/>
                </a:cubicBezTo>
                <a:cubicBezTo>
                  <a:pt x="83837" y="282170"/>
                  <a:pt x="93380" y="272173"/>
                  <a:pt x="93380" y="259840"/>
                </a:cubicBezTo>
                <a:cubicBezTo>
                  <a:pt x="93380" y="247507"/>
                  <a:pt x="83837" y="237510"/>
                  <a:pt x="72065" y="237510"/>
                </a:cubicBezTo>
                <a:close/>
                <a:moveTo>
                  <a:pt x="287731" y="0"/>
                </a:moveTo>
                <a:lnTo>
                  <a:pt x="330890" y="0"/>
                </a:lnTo>
                <a:cubicBezTo>
                  <a:pt x="330890" y="0"/>
                  <a:pt x="330890" y="0"/>
                  <a:pt x="330890" y="43424"/>
                </a:cubicBezTo>
                <a:cubicBezTo>
                  <a:pt x="330890" y="43424"/>
                  <a:pt x="330890" y="43424"/>
                  <a:pt x="316504" y="57899"/>
                </a:cubicBezTo>
                <a:cubicBezTo>
                  <a:pt x="316504" y="57899"/>
                  <a:pt x="316504" y="57899"/>
                  <a:pt x="316504" y="79611"/>
                </a:cubicBezTo>
                <a:cubicBezTo>
                  <a:pt x="316504" y="79611"/>
                  <a:pt x="316504" y="79611"/>
                  <a:pt x="294924" y="79611"/>
                </a:cubicBezTo>
                <a:cubicBezTo>
                  <a:pt x="294924" y="79611"/>
                  <a:pt x="294924" y="79611"/>
                  <a:pt x="287731" y="86849"/>
                </a:cubicBezTo>
                <a:cubicBezTo>
                  <a:pt x="287731" y="86849"/>
                  <a:pt x="287731" y="86849"/>
                  <a:pt x="287731" y="108561"/>
                </a:cubicBezTo>
                <a:cubicBezTo>
                  <a:pt x="287731" y="108561"/>
                  <a:pt x="287731" y="108561"/>
                  <a:pt x="266151" y="108561"/>
                </a:cubicBezTo>
                <a:cubicBezTo>
                  <a:pt x="266151" y="108561"/>
                  <a:pt x="266151" y="108561"/>
                  <a:pt x="258958" y="115798"/>
                </a:cubicBezTo>
                <a:cubicBezTo>
                  <a:pt x="258958" y="115798"/>
                  <a:pt x="258958" y="115798"/>
                  <a:pt x="258958" y="137511"/>
                </a:cubicBezTo>
                <a:cubicBezTo>
                  <a:pt x="258958" y="137511"/>
                  <a:pt x="258958" y="137511"/>
                  <a:pt x="237378" y="137511"/>
                </a:cubicBezTo>
                <a:cubicBezTo>
                  <a:pt x="237378" y="137511"/>
                  <a:pt x="237378" y="137511"/>
                  <a:pt x="190622" y="184554"/>
                </a:cubicBezTo>
                <a:cubicBezTo>
                  <a:pt x="197815" y="199028"/>
                  <a:pt x="201412" y="213503"/>
                  <a:pt x="201412" y="231597"/>
                </a:cubicBezTo>
                <a:cubicBezTo>
                  <a:pt x="201412" y="285877"/>
                  <a:pt x="154655" y="332920"/>
                  <a:pt x="100706" y="332920"/>
                </a:cubicBezTo>
                <a:cubicBezTo>
                  <a:pt x="46756" y="332920"/>
                  <a:pt x="0" y="285877"/>
                  <a:pt x="0" y="231597"/>
                </a:cubicBezTo>
                <a:cubicBezTo>
                  <a:pt x="0" y="177316"/>
                  <a:pt x="46756" y="130273"/>
                  <a:pt x="100706" y="130273"/>
                </a:cubicBezTo>
                <a:cubicBezTo>
                  <a:pt x="118689" y="130273"/>
                  <a:pt x="133076" y="133892"/>
                  <a:pt x="147462" y="141129"/>
                </a:cubicBezTo>
                <a:cubicBezTo>
                  <a:pt x="147462" y="141129"/>
                  <a:pt x="147462" y="141129"/>
                  <a:pt x="287731" y="0"/>
                </a:cubicBezTo>
                <a:close/>
              </a:path>
            </a:pathLst>
          </a:custGeom>
          <a:solidFill>
            <a:schemeClr val="accent1">
              <a:lumMod val="75000"/>
            </a:schemeClr>
          </a:solidFill>
          <a:ln w="25400">
            <a:noFill/>
          </a:ln>
          <a:extLst>
            <a:ext uri="{909E8E84-426E-40dd-AFC4-6F175D3DCCD1}">
              <a14:hiddenFill xmlns:a14="http://schemas.microsoft.com/office/drawing/2010/main" xmlns="">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lnSpc>
                <a:spcPct val="90000"/>
              </a:lnSpc>
            </a:pPr>
            <a:endParaRPr lang="en-US" sz="1400" dirty="0">
              <a:solidFill>
                <a:schemeClr val="lt1"/>
              </a:solidFill>
            </a:endParaRPr>
          </a:p>
        </p:txBody>
      </p:sp>
      <p:sp>
        <p:nvSpPr>
          <p:cNvPr id="311" name="TextBox 310">
            <a:extLst>
              <a:ext uri="{FF2B5EF4-FFF2-40B4-BE49-F238E27FC236}">
                <a16:creationId xmlns:a16="http://schemas.microsoft.com/office/drawing/2014/main" id="{E8EEC3E0-982C-644C-B3A2-CF4CED3077DB}"/>
              </a:ext>
            </a:extLst>
          </p:cNvPr>
          <p:cNvSpPr txBox="1"/>
          <p:nvPr/>
        </p:nvSpPr>
        <p:spPr>
          <a:xfrm flipH="1">
            <a:off x="4893508" y="4985360"/>
            <a:ext cx="1055780" cy="369332"/>
          </a:xfrm>
          <a:prstGeom prst="rect">
            <a:avLst/>
          </a:prstGeom>
          <a:noFill/>
        </p:spPr>
        <p:txBody>
          <a:bodyPr wrap="square" rtlCol="0" anchor="ctr">
            <a:spAutoFit/>
          </a:bodyPr>
          <a:lstStyle/>
          <a:p>
            <a:pPr algn="ctr">
              <a:lnSpc>
                <a:spcPct val="90000"/>
              </a:lnSpc>
            </a:pPr>
            <a:r>
              <a:rPr lang="en-US" sz="1000" dirty="0">
                <a:solidFill>
                  <a:schemeClr val="accent1">
                    <a:lumMod val="75000"/>
                  </a:schemeClr>
                </a:solidFill>
              </a:rPr>
              <a:t>Customer Managed Keys</a:t>
            </a:r>
          </a:p>
        </p:txBody>
      </p:sp>
    </p:spTree>
    <p:extLst>
      <p:ext uri="{BB962C8B-B14F-4D97-AF65-F5344CB8AC3E}">
        <p14:creationId xmlns:p14="http://schemas.microsoft.com/office/powerpoint/2010/main" val="74464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a:xfrm>
            <a:off x="369570" y="323557"/>
            <a:ext cx="11452860" cy="913106"/>
          </a:xfrm>
        </p:spPr>
        <p:txBody>
          <a:bodyPr>
            <a:normAutofit fontScale="92500" lnSpcReduction="10000"/>
          </a:bodyPr>
          <a:lstStyle/>
          <a:p>
            <a:r>
              <a:rPr lang="en-US" dirty="0"/>
              <a:t>THIS IS A MULTI-USE SLIDE when your</a:t>
            </a:r>
            <a:br>
              <a:rPr lang="en-US" dirty="0"/>
            </a:br>
            <a:r>
              <a:rPr lang="en-US" dirty="0"/>
              <a:t>title Needs to go on TWO LINES </a:t>
            </a:r>
          </a:p>
        </p:txBody>
      </p:sp>
      <p:sp>
        <p:nvSpPr>
          <p:cNvPr id="8" name="Text Placeholder 7">
            <a:extLst>
              <a:ext uri="{FF2B5EF4-FFF2-40B4-BE49-F238E27FC236}">
                <a16:creationId xmlns:a16="http://schemas.microsoft.com/office/drawing/2014/main" id="{32835A42-8994-414D-8B2B-C07779CFC31A}"/>
              </a:ext>
            </a:extLst>
          </p:cNvPr>
          <p:cNvSpPr>
            <a:spLocks noGrp="1"/>
          </p:cNvSpPr>
          <p:nvPr>
            <p:ph type="body" sz="quarter" idx="11"/>
          </p:nvPr>
        </p:nvSpPr>
        <p:spPr>
          <a:xfrm>
            <a:off x="381000" y="1257618"/>
            <a:ext cx="11430000" cy="393382"/>
          </a:xfrm>
        </p:spPr>
        <p:txBody>
          <a:bodyPr/>
          <a:lstStyle/>
          <a:p>
            <a:r>
              <a:rPr lang="en-US" dirty="0"/>
              <a:t>You can add text boxes and other content anywhere on the slide without guides</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4</a:t>
            </a:fld>
            <a:endParaRPr lang="en-US" dirty="0"/>
          </a:p>
        </p:txBody>
      </p:sp>
    </p:spTree>
    <p:extLst>
      <p:ext uri="{BB962C8B-B14F-4D97-AF65-F5344CB8AC3E}">
        <p14:creationId xmlns:p14="http://schemas.microsoft.com/office/powerpoint/2010/main" val="246966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96181CB-AC7C-F64C-9F21-531E0107469D}"/>
              </a:ext>
            </a:extLst>
          </p:cNvPr>
          <p:cNvSpPr>
            <a:spLocks noGrp="1"/>
          </p:cNvSpPr>
          <p:nvPr>
            <p:ph type="body" sz="quarter" idx="10"/>
          </p:nvPr>
        </p:nvSpPr>
        <p:spPr/>
        <p:txBody>
          <a:bodyPr/>
          <a:lstStyle/>
          <a:p>
            <a:r>
              <a:rPr lang="en-US" dirty="0"/>
              <a:t>Fast Elasticity</a:t>
            </a:r>
          </a:p>
        </p:txBody>
      </p:sp>
    </p:spTree>
    <p:extLst>
      <p:ext uri="{BB962C8B-B14F-4D97-AF65-F5344CB8AC3E}">
        <p14:creationId xmlns:p14="http://schemas.microsoft.com/office/powerpoint/2010/main" val="309395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137DC-5D27-40E7-A59A-1963988FCA3D}"/>
              </a:ext>
            </a:extLst>
          </p:cNvPr>
          <p:cNvSpPr>
            <a:spLocks noGrp="1"/>
          </p:cNvSpPr>
          <p:nvPr>
            <p:ph type="body" sz="quarter" idx="10"/>
          </p:nvPr>
        </p:nvSpPr>
        <p:spPr>
          <a:xfrm>
            <a:off x="381000" y="512763"/>
            <a:ext cx="11430000" cy="723900"/>
          </a:xfrm>
        </p:spPr>
        <p:txBody>
          <a:bodyPr/>
          <a:lstStyle/>
          <a:p>
            <a:r>
              <a:rPr lang="en-US" dirty="0"/>
              <a:t>Fast Elasticity</a:t>
            </a:r>
          </a:p>
        </p:txBody>
      </p:sp>
      <p:sp>
        <p:nvSpPr>
          <p:cNvPr id="3" name="Text Placeholder 2">
            <a:extLst>
              <a:ext uri="{FF2B5EF4-FFF2-40B4-BE49-F238E27FC236}">
                <a16:creationId xmlns:a16="http://schemas.microsoft.com/office/drawing/2014/main" id="{EE27482E-189B-4913-99BC-D8017DC927AA}"/>
              </a:ext>
            </a:extLst>
          </p:cNvPr>
          <p:cNvSpPr>
            <a:spLocks noGrp="1"/>
          </p:cNvSpPr>
          <p:nvPr>
            <p:ph type="body" sz="quarter" idx="11"/>
          </p:nvPr>
        </p:nvSpPr>
        <p:spPr>
          <a:xfrm>
            <a:off x="381000" y="1257618"/>
            <a:ext cx="11430000" cy="393382"/>
          </a:xfrm>
        </p:spPr>
        <p:txBody>
          <a:bodyPr/>
          <a:lstStyle/>
          <a:p>
            <a:r>
              <a:rPr lang="en-US" dirty="0"/>
              <a:t>Pay for only what you use, at cloud economies of scale</a:t>
            </a:r>
          </a:p>
        </p:txBody>
      </p:sp>
      <p:sp>
        <p:nvSpPr>
          <p:cNvPr id="4" name="Slide Number Placeholder 3">
            <a:extLst>
              <a:ext uri="{FF2B5EF4-FFF2-40B4-BE49-F238E27FC236}">
                <a16:creationId xmlns:a16="http://schemas.microsoft.com/office/drawing/2014/main" id="{0D8A129C-629E-4B24-BC6D-A9A944FE3246}"/>
              </a:ext>
            </a:extLst>
          </p:cNvPr>
          <p:cNvSpPr>
            <a:spLocks noGrp="1"/>
          </p:cNvSpPr>
          <p:nvPr>
            <p:ph type="sldNum" sz="quarter" idx="4"/>
          </p:nvPr>
        </p:nvSpPr>
        <p:spPr/>
        <p:txBody>
          <a:bodyPr/>
          <a:lstStyle/>
          <a:p>
            <a:fld id="{9A68FE36-BDA6-4A87-8648-115964FC2835}" type="slidenum">
              <a:rPr lang="en-US" smtClean="0"/>
              <a:pPr/>
              <a:t>41</a:t>
            </a:fld>
            <a:endParaRPr lang="en-US" dirty="0"/>
          </a:p>
        </p:txBody>
      </p:sp>
      <p:sp>
        <p:nvSpPr>
          <p:cNvPr id="36" name="Partial Circle 50">
            <a:extLst>
              <a:ext uri="{FF2B5EF4-FFF2-40B4-BE49-F238E27FC236}">
                <a16:creationId xmlns:a16="http://schemas.microsoft.com/office/drawing/2014/main" id="{6F5AA176-9A75-A048-82DE-237FA4545525}"/>
              </a:ext>
            </a:extLst>
          </p:cNvPr>
          <p:cNvSpPr/>
          <p:nvPr/>
        </p:nvSpPr>
        <p:spPr>
          <a:xfrm rot="16200000">
            <a:off x="11090910" y="-1101090"/>
            <a:ext cx="2202180" cy="2202180"/>
          </a:xfrm>
          <a:prstGeom prst="pie">
            <a:avLst>
              <a:gd name="adj1" fmla="val 10778514"/>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7" name="Group 36">
            <a:extLst>
              <a:ext uri="{FF2B5EF4-FFF2-40B4-BE49-F238E27FC236}">
                <a16:creationId xmlns:a16="http://schemas.microsoft.com/office/drawing/2014/main" id="{E3F06E8D-7B81-EA4F-88B2-181E7A991C7B}"/>
              </a:ext>
            </a:extLst>
          </p:cNvPr>
          <p:cNvGrpSpPr/>
          <p:nvPr/>
        </p:nvGrpSpPr>
        <p:grpSpPr>
          <a:xfrm>
            <a:off x="11461751" y="197754"/>
            <a:ext cx="593089" cy="455026"/>
            <a:chOff x="11461751" y="197754"/>
            <a:chExt cx="593089" cy="455026"/>
          </a:xfrm>
        </p:grpSpPr>
        <p:grpSp>
          <p:nvGrpSpPr>
            <p:cNvPr id="38" name="Group 34">
              <a:extLst>
                <a:ext uri="{FF2B5EF4-FFF2-40B4-BE49-F238E27FC236}">
                  <a16:creationId xmlns:a16="http://schemas.microsoft.com/office/drawing/2014/main" id="{8E15012F-6DDB-D14B-B349-EC8E6C0E02D4}"/>
                </a:ext>
              </a:extLst>
            </p:cNvPr>
            <p:cNvGrpSpPr>
              <a:grpSpLocks noChangeAspect="1"/>
            </p:cNvGrpSpPr>
            <p:nvPr/>
          </p:nvGrpSpPr>
          <p:grpSpPr bwMode="auto">
            <a:xfrm>
              <a:off x="11461751" y="197754"/>
              <a:ext cx="593089" cy="455026"/>
              <a:chOff x="2092" y="741"/>
              <a:chExt cx="2861" cy="2195"/>
            </a:xfrm>
          </p:grpSpPr>
          <p:sp>
            <p:nvSpPr>
              <p:cNvPr id="53" name="Freeform 35">
                <a:extLst>
                  <a:ext uri="{FF2B5EF4-FFF2-40B4-BE49-F238E27FC236}">
                    <a16:creationId xmlns:a16="http://schemas.microsoft.com/office/drawing/2014/main" id="{21307EFE-D241-8443-9D46-E19F3495720D}"/>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36">
                <a:extLst>
                  <a:ext uri="{FF2B5EF4-FFF2-40B4-BE49-F238E27FC236}">
                    <a16:creationId xmlns:a16="http://schemas.microsoft.com/office/drawing/2014/main" id="{93C8F580-5CC2-2D42-9793-DF318FBD6079}"/>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093FDDCA-3CBE-374D-9F31-0696AF728054}"/>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38">
                <a:extLst>
                  <a:ext uri="{FF2B5EF4-FFF2-40B4-BE49-F238E27FC236}">
                    <a16:creationId xmlns:a16="http://schemas.microsoft.com/office/drawing/2014/main" id="{C4AF2331-2BAC-F047-8727-83EAB23D1F8E}"/>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39">
                <a:extLst>
                  <a:ext uri="{FF2B5EF4-FFF2-40B4-BE49-F238E27FC236}">
                    <a16:creationId xmlns:a16="http://schemas.microsoft.com/office/drawing/2014/main" id="{AEC64C6C-458F-6D43-B7C4-D6BBE66E24E1}"/>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40">
                <a:extLst>
                  <a:ext uri="{FF2B5EF4-FFF2-40B4-BE49-F238E27FC236}">
                    <a16:creationId xmlns:a16="http://schemas.microsoft.com/office/drawing/2014/main" id="{CB721D9E-1113-8E44-AC3F-5BF2D86D7BCB}"/>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1">
                <a:extLst>
                  <a:ext uri="{FF2B5EF4-FFF2-40B4-BE49-F238E27FC236}">
                    <a16:creationId xmlns:a16="http://schemas.microsoft.com/office/drawing/2014/main" id="{4D4B56BA-796F-8D4F-8946-D7F62A969684}"/>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42">
                <a:extLst>
                  <a:ext uri="{FF2B5EF4-FFF2-40B4-BE49-F238E27FC236}">
                    <a16:creationId xmlns:a16="http://schemas.microsoft.com/office/drawing/2014/main" id="{8ADFEB3B-F2C2-344E-84E7-25C27B15AAD8}"/>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115D3070-6C7D-3D49-AF72-0A64C4151FAE}"/>
                </a:ext>
              </a:extLst>
            </p:cNvPr>
            <p:cNvGrpSpPr/>
            <p:nvPr/>
          </p:nvGrpSpPr>
          <p:grpSpPr>
            <a:xfrm>
              <a:off x="11654052" y="222208"/>
              <a:ext cx="203918" cy="94193"/>
              <a:chOff x="5729775" y="4117411"/>
              <a:chExt cx="866713" cy="855391"/>
            </a:xfrm>
            <a:solidFill>
              <a:schemeClr val="bg1"/>
            </a:solidFill>
          </p:grpSpPr>
          <p:sp>
            <p:nvSpPr>
              <p:cNvPr id="40" name="Freeform 88">
                <a:extLst>
                  <a:ext uri="{FF2B5EF4-FFF2-40B4-BE49-F238E27FC236}">
                    <a16:creationId xmlns:a16="http://schemas.microsoft.com/office/drawing/2014/main" id="{A60777F5-31F9-3F42-92D6-1DF0D99DB2DC}"/>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89">
                <a:extLst>
                  <a:ext uri="{FF2B5EF4-FFF2-40B4-BE49-F238E27FC236}">
                    <a16:creationId xmlns:a16="http://schemas.microsoft.com/office/drawing/2014/main" id="{4EEF9C8B-4092-CB4F-816D-21D0E969294E}"/>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0">
                <a:extLst>
                  <a:ext uri="{FF2B5EF4-FFF2-40B4-BE49-F238E27FC236}">
                    <a16:creationId xmlns:a16="http://schemas.microsoft.com/office/drawing/2014/main" id="{13ED9592-CA89-A845-B916-E46F9D622047}"/>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91">
                <a:extLst>
                  <a:ext uri="{FF2B5EF4-FFF2-40B4-BE49-F238E27FC236}">
                    <a16:creationId xmlns:a16="http://schemas.microsoft.com/office/drawing/2014/main" id="{C245D33C-4601-DB4A-A66E-913E46E2387C}"/>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4" name="Freeform 92">
                <a:extLst>
                  <a:ext uri="{FF2B5EF4-FFF2-40B4-BE49-F238E27FC236}">
                    <a16:creationId xmlns:a16="http://schemas.microsoft.com/office/drawing/2014/main" id="{A89038EC-FB46-1041-B96F-28F1B1EFFB73}"/>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5" name="Freeform 93">
                <a:extLst>
                  <a:ext uri="{FF2B5EF4-FFF2-40B4-BE49-F238E27FC236}">
                    <a16:creationId xmlns:a16="http://schemas.microsoft.com/office/drawing/2014/main" id="{B71052B2-8F8B-B949-87B0-7574247F24A5}"/>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Freeform 94">
                <a:extLst>
                  <a:ext uri="{FF2B5EF4-FFF2-40B4-BE49-F238E27FC236}">
                    <a16:creationId xmlns:a16="http://schemas.microsoft.com/office/drawing/2014/main" id="{08F0BA77-F271-464B-8FCF-744EC7E8FD80}"/>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7" name="Freeform 95">
                <a:extLst>
                  <a:ext uri="{FF2B5EF4-FFF2-40B4-BE49-F238E27FC236}">
                    <a16:creationId xmlns:a16="http://schemas.microsoft.com/office/drawing/2014/main" id="{5C133CF4-1FC4-4349-9F4D-2CFB434DD0AD}"/>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96">
                <a:extLst>
                  <a:ext uri="{FF2B5EF4-FFF2-40B4-BE49-F238E27FC236}">
                    <a16:creationId xmlns:a16="http://schemas.microsoft.com/office/drawing/2014/main" id="{85C0A12B-1DCA-AD4A-B717-D804581A5282}"/>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Freeform 97">
                <a:extLst>
                  <a:ext uri="{FF2B5EF4-FFF2-40B4-BE49-F238E27FC236}">
                    <a16:creationId xmlns:a16="http://schemas.microsoft.com/office/drawing/2014/main" id="{DADC492F-EE49-D345-862F-8E7887CA1461}"/>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98">
                <a:extLst>
                  <a:ext uri="{FF2B5EF4-FFF2-40B4-BE49-F238E27FC236}">
                    <a16:creationId xmlns:a16="http://schemas.microsoft.com/office/drawing/2014/main" id="{5B0E6E1E-38E7-6B42-AC79-16CC01F5125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9">
                <a:extLst>
                  <a:ext uri="{FF2B5EF4-FFF2-40B4-BE49-F238E27FC236}">
                    <a16:creationId xmlns:a16="http://schemas.microsoft.com/office/drawing/2014/main" id="{98AC4327-F5C8-6949-8E17-508DCD27CBAA}"/>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2" name="Freeform 100">
                <a:extLst>
                  <a:ext uri="{FF2B5EF4-FFF2-40B4-BE49-F238E27FC236}">
                    <a16:creationId xmlns:a16="http://schemas.microsoft.com/office/drawing/2014/main" id="{9D56BCEC-D09C-CB42-9002-AE9C000DF30D}"/>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61" name="Freeform 60">
            <a:extLst>
              <a:ext uri="{FF2B5EF4-FFF2-40B4-BE49-F238E27FC236}">
                <a16:creationId xmlns:a16="http://schemas.microsoft.com/office/drawing/2014/main" id="{B538E774-2DF0-6D42-A9F6-F29DE8F449B2}"/>
              </a:ext>
            </a:extLst>
          </p:cNvPr>
          <p:cNvSpPr/>
          <p:nvPr/>
        </p:nvSpPr>
        <p:spPr>
          <a:xfrm>
            <a:off x="954087" y="2582404"/>
            <a:ext cx="5005026" cy="1897858"/>
          </a:xfrm>
          <a:custGeom>
            <a:avLst/>
            <a:gdLst>
              <a:gd name="connsiteX0" fmla="*/ 4356639 w 5005026"/>
              <a:gd name="connsiteY0" fmla="*/ 0 h 1897858"/>
              <a:gd name="connsiteX1" fmla="*/ 5005026 w 5005026"/>
              <a:gd name="connsiteY1" fmla="*/ 0 h 1897858"/>
              <a:gd name="connsiteX2" fmla="*/ 5005026 w 5005026"/>
              <a:gd name="connsiteY2" fmla="*/ 802299 h 1897858"/>
              <a:gd name="connsiteX3" fmla="*/ 5005026 w 5005026"/>
              <a:gd name="connsiteY3" fmla="*/ 1897858 h 1897858"/>
              <a:gd name="connsiteX4" fmla="*/ 4356639 w 5005026"/>
              <a:gd name="connsiteY4" fmla="*/ 1897858 h 1897858"/>
              <a:gd name="connsiteX5" fmla="*/ 3722005 w 5005026"/>
              <a:gd name="connsiteY5" fmla="*/ 1897858 h 1897858"/>
              <a:gd name="connsiteX6" fmla="*/ 3502716 w 5005026"/>
              <a:gd name="connsiteY6" fmla="*/ 1897858 h 1897858"/>
              <a:gd name="connsiteX7" fmla="*/ 3197142 w 5005026"/>
              <a:gd name="connsiteY7" fmla="*/ 1897858 h 1897858"/>
              <a:gd name="connsiteX8" fmla="*/ 3005568 w 5005026"/>
              <a:gd name="connsiteY8" fmla="*/ 1897858 h 1897858"/>
              <a:gd name="connsiteX9" fmla="*/ 2023893 w 5005026"/>
              <a:gd name="connsiteY9" fmla="*/ 1897858 h 1897858"/>
              <a:gd name="connsiteX10" fmla="*/ 1897262 w 5005026"/>
              <a:gd name="connsiteY10" fmla="*/ 1897858 h 1897858"/>
              <a:gd name="connsiteX11" fmla="*/ 1759940 w 5005026"/>
              <a:gd name="connsiteY11" fmla="*/ 1897858 h 1897858"/>
              <a:gd name="connsiteX12" fmla="*/ 1584424 w 5005026"/>
              <a:gd name="connsiteY12" fmla="*/ 1897858 h 1897858"/>
              <a:gd name="connsiteX13" fmla="*/ 864395 w 5005026"/>
              <a:gd name="connsiteY13" fmla="*/ 1897858 h 1897858"/>
              <a:gd name="connsiteX14" fmla="*/ 849133 w 5005026"/>
              <a:gd name="connsiteY14" fmla="*/ 1897858 h 1897858"/>
              <a:gd name="connsiteX15" fmla="*/ 0 w 5005026"/>
              <a:gd name="connsiteY15" fmla="*/ 1897858 h 1897858"/>
              <a:gd name="connsiteX16" fmla="*/ 0 w 5005026"/>
              <a:gd name="connsiteY16" fmla="*/ 514417 h 1897858"/>
              <a:gd name="connsiteX17" fmla="*/ 864395 w 5005026"/>
              <a:gd name="connsiteY17" fmla="*/ 514417 h 1897858"/>
              <a:gd name="connsiteX18" fmla="*/ 864395 w 5005026"/>
              <a:gd name="connsiteY18" fmla="*/ 936301 h 1897858"/>
              <a:gd name="connsiteX19" fmla="*/ 1759940 w 5005026"/>
              <a:gd name="connsiteY19" fmla="*/ 936301 h 1897858"/>
              <a:gd name="connsiteX20" fmla="*/ 1759940 w 5005026"/>
              <a:gd name="connsiteY20" fmla="*/ 1115410 h 1897858"/>
              <a:gd name="connsiteX21" fmla="*/ 2023893 w 5005026"/>
              <a:gd name="connsiteY21" fmla="*/ 1115410 h 1897858"/>
              <a:gd name="connsiteX22" fmla="*/ 2023893 w 5005026"/>
              <a:gd name="connsiteY22" fmla="*/ 1504820 h 1897858"/>
              <a:gd name="connsiteX23" fmla="*/ 3005568 w 5005026"/>
              <a:gd name="connsiteY23" fmla="*/ 1504820 h 1897858"/>
              <a:gd name="connsiteX24" fmla="*/ 3005568 w 5005026"/>
              <a:gd name="connsiteY24" fmla="*/ 1179001 h 1897858"/>
              <a:gd name="connsiteX25" fmla="*/ 3444721 w 5005026"/>
              <a:gd name="connsiteY25" fmla="*/ 1179001 h 1897858"/>
              <a:gd name="connsiteX26" fmla="*/ 3444721 w 5005026"/>
              <a:gd name="connsiteY26" fmla="*/ 535256 h 1897858"/>
              <a:gd name="connsiteX27" fmla="*/ 4164348 w 5005026"/>
              <a:gd name="connsiteY27" fmla="*/ 535256 h 1897858"/>
              <a:gd name="connsiteX28" fmla="*/ 4164348 w 5005026"/>
              <a:gd name="connsiteY28" fmla="*/ 1 h 1897858"/>
              <a:gd name="connsiteX29" fmla="*/ 4356639 w 5005026"/>
              <a:gd name="connsiteY29" fmla="*/ 1 h 189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05026" h="1897858">
                <a:moveTo>
                  <a:pt x="4356639" y="0"/>
                </a:moveTo>
                <a:lnTo>
                  <a:pt x="5005026" y="0"/>
                </a:lnTo>
                <a:lnTo>
                  <a:pt x="5005026" y="802299"/>
                </a:lnTo>
                <a:lnTo>
                  <a:pt x="5005026" y="1897858"/>
                </a:lnTo>
                <a:lnTo>
                  <a:pt x="4356639" y="1897858"/>
                </a:lnTo>
                <a:lnTo>
                  <a:pt x="3722005" y="1897858"/>
                </a:lnTo>
                <a:lnTo>
                  <a:pt x="3502716" y="1897858"/>
                </a:lnTo>
                <a:lnTo>
                  <a:pt x="3197142" y="1897858"/>
                </a:lnTo>
                <a:lnTo>
                  <a:pt x="3005568" y="1897858"/>
                </a:lnTo>
                <a:lnTo>
                  <a:pt x="2023893" y="1897858"/>
                </a:lnTo>
                <a:lnTo>
                  <a:pt x="1897262" y="1897858"/>
                </a:lnTo>
                <a:lnTo>
                  <a:pt x="1759940" y="1897858"/>
                </a:lnTo>
                <a:lnTo>
                  <a:pt x="1584424" y="1897858"/>
                </a:lnTo>
                <a:lnTo>
                  <a:pt x="864395" y="1897858"/>
                </a:lnTo>
                <a:lnTo>
                  <a:pt x="849133" y="1897858"/>
                </a:lnTo>
                <a:lnTo>
                  <a:pt x="0" y="1897858"/>
                </a:lnTo>
                <a:lnTo>
                  <a:pt x="0" y="514417"/>
                </a:lnTo>
                <a:lnTo>
                  <a:pt x="864395" y="514417"/>
                </a:lnTo>
                <a:lnTo>
                  <a:pt x="864395" y="936301"/>
                </a:lnTo>
                <a:lnTo>
                  <a:pt x="1759940" y="936301"/>
                </a:lnTo>
                <a:lnTo>
                  <a:pt x="1759940" y="1115410"/>
                </a:lnTo>
                <a:lnTo>
                  <a:pt x="2023893" y="1115410"/>
                </a:lnTo>
                <a:lnTo>
                  <a:pt x="2023893" y="1504820"/>
                </a:lnTo>
                <a:lnTo>
                  <a:pt x="3005568" y="1504820"/>
                </a:lnTo>
                <a:lnTo>
                  <a:pt x="3005568" y="1179001"/>
                </a:lnTo>
                <a:lnTo>
                  <a:pt x="3444721" y="1179001"/>
                </a:lnTo>
                <a:lnTo>
                  <a:pt x="3444721" y="535256"/>
                </a:lnTo>
                <a:lnTo>
                  <a:pt x="4164348" y="535256"/>
                </a:lnTo>
                <a:lnTo>
                  <a:pt x="4164348" y="1"/>
                </a:lnTo>
                <a:lnTo>
                  <a:pt x="4356639" y="1"/>
                </a:lnTo>
                <a:close/>
              </a:path>
            </a:pathLst>
          </a:custGeom>
          <a:pattFill prst="dkHorz">
            <a:fgClr>
              <a:schemeClr val="accent1"/>
            </a:fgClr>
            <a:bgClr>
              <a:schemeClr val="bg1"/>
            </a:bgClr>
          </a:patt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rgbClr val="000000"/>
              </a:solidFill>
              <a:latin typeface="Avenir Medium"/>
            </a:endParaRPr>
          </a:p>
        </p:txBody>
      </p:sp>
      <p:sp>
        <p:nvSpPr>
          <p:cNvPr id="62" name="Text Placeholder 62">
            <a:extLst>
              <a:ext uri="{FF2B5EF4-FFF2-40B4-BE49-F238E27FC236}">
                <a16:creationId xmlns:a16="http://schemas.microsoft.com/office/drawing/2014/main" id="{0BAA6832-BEE4-7F42-9BAC-4AD3EC3F3039}"/>
              </a:ext>
            </a:extLst>
          </p:cNvPr>
          <p:cNvSpPr txBox="1">
            <a:spLocks/>
          </p:cNvSpPr>
          <p:nvPr/>
        </p:nvSpPr>
        <p:spPr>
          <a:xfrm>
            <a:off x="937260" y="5527928"/>
            <a:ext cx="4785360" cy="3479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chemeClr val="tx1">
                    <a:lumMod val="90000"/>
                    <a:lumOff val="10000"/>
                  </a:schemeClr>
                </a:solidFill>
              </a:rPr>
              <a:t>Pay only for what you use</a:t>
            </a:r>
          </a:p>
        </p:txBody>
      </p:sp>
      <p:sp>
        <p:nvSpPr>
          <p:cNvPr id="63" name="Text Placeholder 63">
            <a:extLst>
              <a:ext uri="{FF2B5EF4-FFF2-40B4-BE49-F238E27FC236}">
                <a16:creationId xmlns:a16="http://schemas.microsoft.com/office/drawing/2014/main" id="{39F90240-32FF-4340-AB5B-EF65650D44B5}"/>
              </a:ext>
            </a:extLst>
          </p:cNvPr>
          <p:cNvSpPr txBox="1">
            <a:spLocks/>
          </p:cNvSpPr>
          <p:nvPr/>
        </p:nvSpPr>
        <p:spPr>
          <a:xfrm>
            <a:off x="7627620" y="5527928"/>
            <a:ext cx="3421380" cy="3371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1">
                    <a:lumMod val="90000"/>
                    <a:lumOff val="10000"/>
                  </a:schemeClr>
                </a:solidFill>
              </a:rPr>
              <a:t>Cloud economies of scale</a:t>
            </a:r>
          </a:p>
        </p:txBody>
      </p:sp>
      <p:grpSp>
        <p:nvGrpSpPr>
          <p:cNvPr id="64" name="Group 63">
            <a:extLst>
              <a:ext uri="{FF2B5EF4-FFF2-40B4-BE49-F238E27FC236}">
                <a16:creationId xmlns:a16="http://schemas.microsoft.com/office/drawing/2014/main" id="{6CF726FF-FE99-974B-94D6-7D46CCA9D892}"/>
              </a:ext>
            </a:extLst>
          </p:cNvPr>
          <p:cNvGrpSpPr/>
          <p:nvPr/>
        </p:nvGrpSpPr>
        <p:grpSpPr>
          <a:xfrm>
            <a:off x="7616190" y="2274627"/>
            <a:ext cx="3457575" cy="2872853"/>
            <a:chOff x="7296150" y="2114607"/>
            <a:chExt cx="3457575" cy="2872853"/>
          </a:xfrm>
        </p:grpSpPr>
        <p:grpSp>
          <p:nvGrpSpPr>
            <p:cNvPr id="65" name="Group 64">
              <a:extLst>
                <a:ext uri="{FF2B5EF4-FFF2-40B4-BE49-F238E27FC236}">
                  <a16:creationId xmlns:a16="http://schemas.microsoft.com/office/drawing/2014/main" id="{E631E34C-611C-AC4A-AD15-80EDD66909B2}"/>
                </a:ext>
              </a:extLst>
            </p:cNvPr>
            <p:cNvGrpSpPr/>
            <p:nvPr/>
          </p:nvGrpSpPr>
          <p:grpSpPr>
            <a:xfrm>
              <a:off x="7416288" y="2114607"/>
              <a:ext cx="3266380" cy="2872853"/>
              <a:chOff x="1297172" y="1502048"/>
              <a:chExt cx="3266380" cy="2872853"/>
            </a:xfrm>
          </p:grpSpPr>
          <p:sp>
            <p:nvSpPr>
              <p:cNvPr id="67" name="Rectangle 66">
                <a:extLst>
                  <a:ext uri="{FF2B5EF4-FFF2-40B4-BE49-F238E27FC236}">
                    <a16:creationId xmlns:a16="http://schemas.microsoft.com/office/drawing/2014/main" id="{711C944A-F352-F64D-A3CB-1E706A463FAE}"/>
                  </a:ext>
                </a:extLst>
              </p:cNvPr>
              <p:cNvSpPr/>
              <p:nvPr/>
            </p:nvSpPr>
            <p:spPr>
              <a:xfrm>
                <a:off x="1297172" y="1809825"/>
                <a:ext cx="829340" cy="2549524"/>
              </a:xfrm>
              <a:prstGeom prst="rect">
                <a:avLst/>
              </a:prstGeom>
              <a:solidFill>
                <a:schemeClr val="accent2"/>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$10,000 TB/</a:t>
                </a:r>
                <a:r>
                  <a:rPr kumimoji="0" lang="en-US" sz="1200" b="0" i="0" u="none" strike="noStrike" kern="0" cap="none" spc="0" normalizeH="0" baseline="0" noProof="0" dirty="0" err="1">
                    <a:ln>
                      <a:noFill/>
                    </a:ln>
                    <a:solidFill>
                      <a:prstClr val="white"/>
                    </a:solidFill>
                    <a:effectLst/>
                    <a:uLnTx/>
                    <a:uFillTx/>
                    <a:latin typeface="Arial" panose="020B0604020202020204" pitchFamily="34" charset="0"/>
                    <a:ea typeface="Arial"/>
                    <a:cs typeface="Arial" panose="020B0604020202020204" pitchFamily="34" charset="0"/>
                    <a:sym typeface="Arial"/>
                  </a:rPr>
                  <a:t>yr</a:t>
                </a:r>
                <a:endParaRPr kumimoji="0" lang="en-US" sz="1200" b="0" i="0" u="none" strike="noStrike" kern="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endParaRPr>
              </a:p>
            </p:txBody>
          </p:sp>
          <p:sp>
            <p:nvSpPr>
              <p:cNvPr id="68" name="Rectangle 67">
                <a:extLst>
                  <a:ext uri="{FF2B5EF4-FFF2-40B4-BE49-F238E27FC236}">
                    <a16:creationId xmlns:a16="http://schemas.microsoft.com/office/drawing/2014/main" id="{75054C01-0BA2-1240-9EB9-C0FA2035F5E7}"/>
                  </a:ext>
                </a:extLst>
              </p:cNvPr>
              <p:cNvSpPr/>
              <p:nvPr/>
            </p:nvSpPr>
            <p:spPr>
              <a:xfrm>
                <a:off x="2491562" y="3083155"/>
                <a:ext cx="829340" cy="1276193"/>
              </a:xfrm>
              <a:prstGeom prst="rect">
                <a:avLst/>
              </a:prstGeom>
              <a:solidFill>
                <a:schemeClr val="accent2"/>
              </a:solidFill>
            </p:spPr>
            <p:txBody>
              <a:bodyPr wrap="square" rtlCol="0" anchor="ctr">
                <a:noAutofit/>
              </a:bodyPr>
              <a:lstStyle/>
              <a:p>
                <a:pPr algn="ctr">
                  <a:defRPr/>
                </a:pPr>
                <a:r>
                  <a:rPr lang="en-US" sz="1200" kern="0" dirty="0">
                    <a:solidFill>
                      <a:prstClr val="white"/>
                    </a:solidFill>
                    <a:latin typeface="Arial" panose="020B0604020202020204" pitchFamily="34" charset="0"/>
                    <a:cs typeface="Arial" panose="020B0604020202020204" pitchFamily="34" charset="0"/>
                    <a:sym typeface="Arial"/>
                  </a:rPr>
                  <a:t>$1000 TB/</a:t>
                </a:r>
                <a:r>
                  <a:rPr lang="en-US" sz="1200" kern="0" dirty="0" err="1">
                    <a:solidFill>
                      <a:prstClr val="white"/>
                    </a:solidFill>
                    <a:latin typeface="Arial" panose="020B0604020202020204" pitchFamily="34" charset="0"/>
                    <a:cs typeface="Arial" panose="020B0604020202020204" pitchFamily="34" charset="0"/>
                    <a:sym typeface="Arial"/>
                  </a:rPr>
                  <a:t>yr</a:t>
                </a:r>
                <a:endParaRPr lang="en-US" sz="1200" kern="0" dirty="0">
                  <a:solidFill>
                    <a:prstClr val="white"/>
                  </a:solidFill>
                  <a:latin typeface="Arial" panose="020B0604020202020204" pitchFamily="34" charset="0"/>
                  <a:cs typeface="Arial" panose="020B0604020202020204" pitchFamily="34" charset="0"/>
                  <a:sym typeface="Arial"/>
                </a:endParaRPr>
              </a:p>
            </p:txBody>
          </p:sp>
          <p:sp>
            <p:nvSpPr>
              <p:cNvPr id="69" name="Rectangle 68">
                <a:extLst>
                  <a:ext uri="{FF2B5EF4-FFF2-40B4-BE49-F238E27FC236}">
                    <a16:creationId xmlns:a16="http://schemas.microsoft.com/office/drawing/2014/main" id="{9C1792AA-1A30-4749-9C33-C4993E7C0356}"/>
                  </a:ext>
                </a:extLst>
              </p:cNvPr>
              <p:cNvSpPr/>
              <p:nvPr/>
            </p:nvSpPr>
            <p:spPr>
              <a:xfrm>
                <a:off x="3677093" y="3806456"/>
                <a:ext cx="829340" cy="56844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gn="ctr">
                  <a:defRPr/>
                </a:pPr>
                <a:r>
                  <a:rPr lang="en-US" sz="1200" b="1" kern="0" dirty="0">
                    <a:solidFill>
                      <a:prstClr val="white"/>
                    </a:solidFill>
                    <a:latin typeface="Arial" panose="020B0604020202020204" pitchFamily="34" charset="0"/>
                    <a:cs typeface="Arial" panose="020B0604020202020204" pitchFamily="34" charset="0"/>
                    <a:sym typeface="Arial"/>
                  </a:rPr>
                  <a:t>$360 TB/</a:t>
                </a:r>
                <a:r>
                  <a:rPr lang="en-US" sz="1200" b="1" kern="0" dirty="0" err="1">
                    <a:solidFill>
                      <a:prstClr val="white"/>
                    </a:solidFill>
                    <a:latin typeface="Arial" panose="020B0604020202020204" pitchFamily="34" charset="0"/>
                    <a:cs typeface="Arial" panose="020B0604020202020204" pitchFamily="34" charset="0"/>
                    <a:sym typeface="Arial"/>
                  </a:rPr>
                  <a:t>yr</a:t>
                </a:r>
                <a:endParaRPr lang="en-US" sz="1200" b="1" kern="0" dirty="0">
                  <a:solidFill>
                    <a:prstClr val="white"/>
                  </a:solidFill>
                  <a:latin typeface="Arial" panose="020B0604020202020204" pitchFamily="34" charset="0"/>
                  <a:cs typeface="Arial" panose="020B0604020202020204" pitchFamily="34" charset="0"/>
                  <a:sym typeface="Arial"/>
                </a:endParaRPr>
              </a:p>
            </p:txBody>
          </p:sp>
          <p:sp>
            <p:nvSpPr>
              <p:cNvPr id="70" name="TextBox 69">
                <a:extLst>
                  <a:ext uri="{FF2B5EF4-FFF2-40B4-BE49-F238E27FC236}">
                    <a16:creationId xmlns:a16="http://schemas.microsoft.com/office/drawing/2014/main" id="{486C2BA3-0311-FB4E-B66D-993D6376A68C}"/>
                  </a:ext>
                </a:extLst>
              </p:cNvPr>
              <p:cNvSpPr txBox="1"/>
              <p:nvPr/>
            </p:nvSpPr>
            <p:spPr>
              <a:xfrm>
                <a:off x="3617459" y="3493981"/>
                <a:ext cx="946093" cy="276999"/>
              </a:xfrm>
              <a:prstGeom prst="rect">
                <a:avLst/>
              </a:prstGeom>
              <a:noFill/>
            </p:spPr>
            <p:txBody>
              <a:bodyPr wrap="none" rtlCol="0">
                <a:spAutoFit/>
              </a:bodyPr>
              <a:lstStyle/>
              <a:p>
                <a:pPr algn="ctr">
                  <a:defRPr/>
                </a:pPr>
                <a:r>
                  <a:rPr lang="en-US" sz="1200" b="1" kern="0" dirty="0">
                    <a:solidFill>
                      <a:schemeClr val="accent1"/>
                    </a:solidFill>
                    <a:cs typeface="Arial"/>
                  </a:rPr>
                  <a:t>Snowflake</a:t>
                </a:r>
              </a:p>
            </p:txBody>
          </p:sp>
          <p:sp>
            <p:nvSpPr>
              <p:cNvPr id="71" name="TextBox 70">
                <a:extLst>
                  <a:ext uri="{FF2B5EF4-FFF2-40B4-BE49-F238E27FC236}">
                    <a16:creationId xmlns:a16="http://schemas.microsoft.com/office/drawing/2014/main" id="{47A51CE2-A991-6942-A565-8F2D0D5BAE8D}"/>
                  </a:ext>
                </a:extLst>
              </p:cNvPr>
              <p:cNvSpPr txBox="1"/>
              <p:nvPr/>
            </p:nvSpPr>
            <p:spPr>
              <a:xfrm>
                <a:off x="2330157" y="2551192"/>
                <a:ext cx="11621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546A"/>
                    </a:solidFill>
                    <a:effectLst/>
                    <a:uLnTx/>
                    <a:uFillTx/>
                    <a:ea typeface="Arial"/>
                    <a:cs typeface="Arial"/>
                  </a:rPr>
                  <a:t>Cloud data warehouse</a:t>
                </a:r>
              </a:p>
            </p:txBody>
          </p:sp>
          <p:sp>
            <p:nvSpPr>
              <p:cNvPr id="72" name="TextBox 71">
                <a:extLst>
                  <a:ext uri="{FF2B5EF4-FFF2-40B4-BE49-F238E27FC236}">
                    <a16:creationId xmlns:a16="http://schemas.microsoft.com/office/drawing/2014/main" id="{CAD889AF-9B7D-3B47-A7E7-78C79C46F039}"/>
                  </a:ext>
                </a:extLst>
              </p:cNvPr>
              <p:cNvSpPr txBox="1"/>
              <p:nvPr/>
            </p:nvSpPr>
            <p:spPr>
              <a:xfrm>
                <a:off x="1316198" y="1502048"/>
                <a:ext cx="790601" cy="276999"/>
              </a:xfrm>
              <a:prstGeom prst="rect">
                <a:avLst/>
              </a:prstGeom>
              <a:noFill/>
            </p:spPr>
            <p:txBody>
              <a:bodyPr wrap="none" rtlCol="0">
                <a:spAutoFit/>
              </a:bodyPr>
              <a:lstStyle/>
              <a:p>
                <a:pPr algn="ctr">
                  <a:defRPr/>
                </a:pPr>
                <a:r>
                  <a:rPr lang="en-US" sz="1200" kern="0" dirty="0">
                    <a:solidFill>
                      <a:srgbClr val="44546A"/>
                    </a:solidFill>
                    <a:cs typeface="Arial"/>
                  </a:rPr>
                  <a:t>On-prem</a:t>
                </a:r>
              </a:p>
            </p:txBody>
          </p:sp>
        </p:grpSp>
        <p:cxnSp>
          <p:nvCxnSpPr>
            <p:cNvPr id="66" name="Straight Connector 65">
              <a:extLst>
                <a:ext uri="{FF2B5EF4-FFF2-40B4-BE49-F238E27FC236}">
                  <a16:creationId xmlns:a16="http://schemas.microsoft.com/office/drawing/2014/main" id="{0F85309C-1D27-174A-9F46-7292123ACD9C}"/>
                </a:ext>
              </a:extLst>
            </p:cNvPr>
            <p:cNvCxnSpPr/>
            <p:nvPr/>
          </p:nvCxnSpPr>
          <p:spPr>
            <a:xfrm>
              <a:off x="7296150" y="4966262"/>
              <a:ext cx="3457575" cy="12555"/>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73" name="Freeform 13">
            <a:extLst>
              <a:ext uri="{FF2B5EF4-FFF2-40B4-BE49-F238E27FC236}">
                <a16:creationId xmlns:a16="http://schemas.microsoft.com/office/drawing/2014/main" id="{AB5D9129-B00C-DE42-B653-FC8941EAD463}"/>
              </a:ext>
            </a:extLst>
          </p:cNvPr>
          <p:cNvSpPr>
            <a:spLocks/>
          </p:cNvSpPr>
          <p:nvPr/>
        </p:nvSpPr>
        <p:spPr bwMode="auto">
          <a:xfrm>
            <a:off x="969823" y="2832323"/>
            <a:ext cx="4978489" cy="1417358"/>
          </a:xfrm>
          <a:custGeom>
            <a:avLst/>
            <a:gdLst>
              <a:gd name="T0" fmla="*/ 0 w 1122"/>
              <a:gd name="T1" fmla="*/ 135 h 352"/>
              <a:gd name="T2" fmla="*/ 178 w 1122"/>
              <a:gd name="T3" fmla="*/ 156 h 352"/>
              <a:gd name="T4" fmla="*/ 358 w 1122"/>
              <a:gd name="T5" fmla="*/ 252 h 352"/>
              <a:gd name="T6" fmla="*/ 598 w 1122"/>
              <a:gd name="T7" fmla="*/ 325 h 352"/>
              <a:gd name="T8" fmla="*/ 677 w 1122"/>
              <a:gd name="T9" fmla="*/ 267 h 352"/>
              <a:gd name="T10" fmla="*/ 793 w 1122"/>
              <a:gd name="T11" fmla="*/ 120 h 352"/>
              <a:gd name="T12" fmla="*/ 1122 w 1122"/>
              <a:gd name="T13" fmla="*/ 0 h 352"/>
              <a:gd name="connsiteX0" fmla="*/ 0 w 10000"/>
              <a:gd name="connsiteY0" fmla="*/ 3835 h 9417"/>
              <a:gd name="connsiteX1" fmla="*/ 1556 w 10000"/>
              <a:gd name="connsiteY1" fmla="*/ 3038 h 9417"/>
              <a:gd name="connsiteX2" fmla="*/ 3191 w 10000"/>
              <a:gd name="connsiteY2" fmla="*/ 7159 h 9417"/>
              <a:gd name="connsiteX3" fmla="*/ 5330 w 10000"/>
              <a:gd name="connsiteY3" fmla="*/ 9233 h 9417"/>
              <a:gd name="connsiteX4" fmla="*/ 6034 w 10000"/>
              <a:gd name="connsiteY4" fmla="*/ 7585 h 9417"/>
              <a:gd name="connsiteX5" fmla="*/ 7068 w 10000"/>
              <a:gd name="connsiteY5" fmla="*/ 3409 h 9417"/>
              <a:gd name="connsiteX6" fmla="*/ 10000 w 10000"/>
              <a:gd name="connsiteY6" fmla="*/ 0 h 9417"/>
              <a:gd name="connsiteX0" fmla="*/ 0 w 10046"/>
              <a:gd name="connsiteY0" fmla="*/ 956 h 10000"/>
              <a:gd name="connsiteX1" fmla="*/ 1602 w 10046"/>
              <a:gd name="connsiteY1" fmla="*/ 3226 h 10000"/>
              <a:gd name="connsiteX2" fmla="*/ 3237 w 10046"/>
              <a:gd name="connsiteY2" fmla="*/ 7602 h 10000"/>
              <a:gd name="connsiteX3" fmla="*/ 5376 w 10046"/>
              <a:gd name="connsiteY3" fmla="*/ 9805 h 10000"/>
              <a:gd name="connsiteX4" fmla="*/ 6080 w 10046"/>
              <a:gd name="connsiteY4" fmla="*/ 8055 h 10000"/>
              <a:gd name="connsiteX5" fmla="*/ 7114 w 10046"/>
              <a:gd name="connsiteY5" fmla="*/ 3620 h 10000"/>
              <a:gd name="connsiteX6" fmla="*/ 10046 w 10046"/>
              <a:gd name="connsiteY6" fmla="*/ 0 h 10000"/>
              <a:gd name="connsiteX0" fmla="*/ 0 w 10046"/>
              <a:gd name="connsiteY0" fmla="*/ 956 h 9909"/>
              <a:gd name="connsiteX1" fmla="*/ 1602 w 10046"/>
              <a:gd name="connsiteY1" fmla="*/ 3226 h 9909"/>
              <a:gd name="connsiteX2" fmla="*/ 3434 w 10046"/>
              <a:gd name="connsiteY2" fmla="*/ 5343 h 9909"/>
              <a:gd name="connsiteX3" fmla="*/ 5376 w 10046"/>
              <a:gd name="connsiteY3" fmla="*/ 9805 h 9909"/>
              <a:gd name="connsiteX4" fmla="*/ 6080 w 10046"/>
              <a:gd name="connsiteY4" fmla="*/ 8055 h 9909"/>
              <a:gd name="connsiteX5" fmla="*/ 7114 w 10046"/>
              <a:gd name="connsiteY5" fmla="*/ 3620 h 9909"/>
              <a:gd name="connsiteX6" fmla="*/ 10046 w 10046"/>
              <a:gd name="connsiteY6" fmla="*/ 0 h 9909"/>
              <a:gd name="connsiteX0" fmla="*/ 0 w 10000"/>
              <a:gd name="connsiteY0" fmla="*/ 965 h 10061"/>
              <a:gd name="connsiteX1" fmla="*/ 1595 w 10000"/>
              <a:gd name="connsiteY1" fmla="*/ 3256 h 10061"/>
              <a:gd name="connsiteX2" fmla="*/ 3418 w 10000"/>
              <a:gd name="connsiteY2" fmla="*/ 5392 h 10061"/>
              <a:gd name="connsiteX3" fmla="*/ 5351 w 10000"/>
              <a:gd name="connsiteY3" fmla="*/ 9895 h 10061"/>
              <a:gd name="connsiteX4" fmla="*/ 6052 w 10000"/>
              <a:gd name="connsiteY4" fmla="*/ 8129 h 10061"/>
              <a:gd name="connsiteX5" fmla="*/ 7081 w 10000"/>
              <a:gd name="connsiteY5" fmla="*/ 3653 h 10061"/>
              <a:gd name="connsiteX6" fmla="*/ 10000 w 10000"/>
              <a:gd name="connsiteY6" fmla="*/ 0 h 10061"/>
              <a:gd name="connsiteX0" fmla="*/ 0 w 10000"/>
              <a:gd name="connsiteY0" fmla="*/ 965 h 10061"/>
              <a:gd name="connsiteX1" fmla="*/ 1595 w 10000"/>
              <a:gd name="connsiteY1" fmla="*/ 3256 h 10061"/>
              <a:gd name="connsiteX2" fmla="*/ 3418 w 10000"/>
              <a:gd name="connsiteY2" fmla="*/ 5392 h 10061"/>
              <a:gd name="connsiteX3" fmla="*/ 5351 w 10000"/>
              <a:gd name="connsiteY3" fmla="*/ 9895 h 10061"/>
              <a:gd name="connsiteX4" fmla="*/ 6052 w 10000"/>
              <a:gd name="connsiteY4" fmla="*/ 8129 h 10061"/>
              <a:gd name="connsiteX5" fmla="*/ 7368 w 10000"/>
              <a:gd name="connsiteY5" fmla="*/ 3889 h 10061"/>
              <a:gd name="connsiteX6" fmla="*/ 10000 w 10000"/>
              <a:gd name="connsiteY6" fmla="*/ 0 h 10061"/>
              <a:gd name="connsiteX0" fmla="*/ 0 w 9743"/>
              <a:gd name="connsiteY0" fmla="*/ 5052 h 14148"/>
              <a:gd name="connsiteX1" fmla="*/ 1595 w 9743"/>
              <a:gd name="connsiteY1" fmla="*/ 7343 h 14148"/>
              <a:gd name="connsiteX2" fmla="*/ 3418 w 9743"/>
              <a:gd name="connsiteY2" fmla="*/ 9479 h 14148"/>
              <a:gd name="connsiteX3" fmla="*/ 5351 w 9743"/>
              <a:gd name="connsiteY3" fmla="*/ 13982 h 14148"/>
              <a:gd name="connsiteX4" fmla="*/ 6052 w 9743"/>
              <a:gd name="connsiteY4" fmla="*/ 12216 h 14148"/>
              <a:gd name="connsiteX5" fmla="*/ 7368 w 9743"/>
              <a:gd name="connsiteY5" fmla="*/ 7976 h 14148"/>
              <a:gd name="connsiteX6" fmla="*/ 9743 w 9743"/>
              <a:gd name="connsiteY6" fmla="*/ 0 h 14148"/>
              <a:gd name="connsiteX0" fmla="*/ 0 w 10000"/>
              <a:gd name="connsiteY0" fmla="*/ 3571 h 10000"/>
              <a:gd name="connsiteX1" fmla="*/ 1637 w 10000"/>
              <a:gd name="connsiteY1" fmla="*/ 5190 h 10000"/>
              <a:gd name="connsiteX2" fmla="*/ 3508 w 10000"/>
              <a:gd name="connsiteY2" fmla="*/ 6700 h 10000"/>
              <a:gd name="connsiteX3" fmla="*/ 5492 w 10000"/>
              <a:gd name="connsiteY3" fmla="*/ 9883 h 10000"/>
              <a:gd name="connsiteX4" fmla="*/ 6212 w 10000"/>
              <a:gd name="connsiteY4" fmla="*/ 8634 h 10000"/>
              <a:gd name="connsiteX5" fmla="*/ 7562 w 10000"/>
              <a:gd name="connsiteY5" fmla="*/ 5638 h 10000"/>
              <a:gd name="connsiteX6" fmla="*/ 10000 w 10000"/>
              <a:gd name="connsiteY6" fmla="*/ 0 h 10000"/>
              <a:gd name="connsiteX0" fmla="*/ 0 w 10062"/>
              <a:gd name="connsiteY0" fmla="*/ 1293 h 7722"/>
              <a:gd name="connsiteX1" fmla="*/ 1637 w 10062"/>
              <a:gd name="connsiteY1" fmla="*/ 2912 h 7722"/>
              <a:gd name="connsiteX2" fmla="*/ 3508 w 10062"/>
              <a:gd name="connsiteY2" fmla="*/ 4422 h 7722"/>
              <a:gd name="connsiteX3" fmla="*/ 5492 w 10062"/>
              <a:gd name="connsiteY3" fmla="*/ 7605 h 7722"/>
              <a:gd name="connsiteX4" fmla="*/ 6212 w 10062"/>
              <a:gd name="connsiteY4" fmla="*/ 6356 h 7722"/>
              <a:gd name="connsiteX5" fmla="*/ 7562 w 10062"/>
              <a:gd name="connsiteY5" fmla="*/ 3360 h 7722"/>
              <a:gd name="connsiteX6" fmla="*/ 10062 w 10062"/>
              <a:gd name="connsiteY6" fmla="*/ 0 h 7722"/>
              <a:gd name="connsiteX0" fmla="*/ 0 w 10000"/>
              <a:gd name="connsiteY0" fmla="*/ 1674 h 10000"/>
              <a:gd name="connsiteX1" fmla="*/ 1627 w 10000"/>
              <a:gd name="connsiteY1" fmla="*/ 3771 h 10000"/>
              <a:gd name="connsiteX2" fmla="*/ 3486 w 10000"/>
              <a:gd name="connsiteY2" fmla="*/ 5726 h 10000"/>
              <a:gd name="connsiteX3" fmla="*/ 5458 w 10000"/>
              <a:gd name="connsiteY3" fmla="*/ 9848 h 10000"/>
              <a:gd name="connsiteX4" fmla="*/ 6174 w 10000"/>
              <a:gd name="connsiteY4" fmla="*/ 8231 h 10000"/>
              <a:gd name="connsiteX5" fmla="*/ 7515 w 10000"/>
              <a:gd name="connsiteY5" fmla="*/ 4351 h 10000"/>
              <a:gd name="connsiteX6" fmla="*/ 10000 w 10000"/>
              <a:gd name="connsiteY6" fmla="*/ 0 h 10000"/>
              <a:gd name="connsiteX0" fmla="*/ 0 w 10000"/>
              <a:gd name="connsiteY0" fmla="*/ 1674 h 10156"/>
              <a:gd name="connsiteX1" fmla="*/ 1627 w 10000"/>
              <a:gd name="connsiteY1" fmla="*/ 3771 h 10156"/>
              <a:gd name="connsiteX2" fmla="*/ 3486 w 10000"/>
              <a:gd name="connsiteY2" fmla="*/ 5726 h 10156"/>
              <a:gd name="connsiteX3" fmla="*/ 4950 w 10000"/>
              <a:gd name="connsiteY3" fmla="*/ 10064 h 10156"/>
              <a:gd name="connsiteX4" fmla="*/ 6174 w 10000"/>
              <a:gd name="connsiteY4" fmla="*/ 8231 h 10156"/>
              <a:gd name="connsiteX5" fmla="*/ 7515 w 10000"/>
              <a:gd name="connsiteY5" fmla="*/ 4351 h 10156"/>
              <a:gd name="connsiteX6" fmla="*/ 10000 w 10000"/>
              <a:gd name="connsiteY6" fmla="*/ 0 h 10156"/>
              <a:gd name="connsiteX0" fmla="*/ 0 w 10000"/>
              <a:gd name="connsiteY0" fmla="*/ 1674 h 10156"/>
              <a:gd name="connsiteX1" fmla="*/ 1627 w 10000"/>
              <a:gd name="connsiteY1" fmla="*/ 3771 h 10156"/>
              <a:gd name="connsiteX2" fmla="*/ 3486 w 10000"/>
              <a:gd name="connsiteY2" fmla="*/ 5726 h 10156"/>
              <a:gd name="connsiteX3" fmla="*/ 4950 w 10000"/>
              <a:gd name="connsiteY3" fmla="*/ 10064 h 10156"/>
              <a:gd name="connsiteX4" fmla="*/ 6174 w 10000"/>
              <a:gd name="connsiteY4" fmla="*/ 8231 h 10156"/>
              <a:gd name="connsiteX5" fmla="*/ 7515 w 10000"/>
              <a:gd name="connsiteY5" fmla="*/ 4351 h 10156"/>
              <a:gd name="connsiteX6" fmla="*/ 10000 w 10000"/>
              <a:gd name="connsiteY6" fmla="*/ 0 h 10156"/>
              <a:gd name="connsiteX0" fmla="*/ 0 w 10000"/>
              <a:gd name="connsiteY0" fmla="*/ 1674 h 10582"/>
              <a:gd name="connsiteX1" fmla="*/ 1627 w 10000"/>
              <a:gd name="connsiteY1" fmla="*/ 3771 h 10582"/>
              <a:gd name="connsiteX2" fmla="*/ 3486 w 10000"/>
              <a:gd name="connsiteY2" fmla="*/ 5726 h 10582"/>
              <a:gd name="connsiteX3" fmla="*/ 5089 w 10000"/>
              <a:gd name="connsiteY3" fmla="*/ 10496 h 10582"/>
              <a:gd name="connsiteX4" fmla="*/ 6174 w 10000"/>
              <a:gd name="connsiteY4" fmla="*/ 8231 h 10582"/>
              <a:gd name="connsiteX5" fmla="*/ 7515 w 10000"/>
              <a:gd name="connsiteY5" fmla="*/ 4351 h 10582"/>
              <a:gd name="connsiteX6" fmla="*/ 10000 w 10000"/>
              <a:gd name="connsiteY6" fmla="*/ 0 h 10582"/>
              <a:gd name="connsiteX0" fmla="*/ 0 w 10000"/>
              <a:gd name="connsiteY0" fmla="*/ 1674 h 10533"/>
              <a:gd name="connsiteX1" fmla="*/ 1627 w 10000"/>
              <a:gd name="connsiteY1" fmla="*/ 3771 h 10533"/>
              <a:gd name="connsiteX2" fmla="*/ 3486 w 10000"/>
              <a:gd name="connsiteY2" fmla="*/ 5726 h 10533"/>
              <a:gd name="connsiteX3" fmla="*/ 5089 w 10000"/>
              <a:gd name="connsiteY3" fmla="*/ 10496 h 10533"/>
              <a:gd name="connsiteX4" fmla="*/ 6174 w 10000"/>
              <a:gd name="connsiteY4" fmla="*/ 8231 h 10533"/>
              <a:gd name="connsiteX5" fmla="*/ 7515 w 10000"/>
              <a:gd name="connsiteY5" fmla="*/ 4351 h 10533"/>
              <a:gd name="connsiteX6" fmla="*/ 10000 w 10000"/>
              <a:gd name="connsiteY6" fmla="*/ 0 h 10533"/>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174 w 10000"/>
              <a:gd name="connsiteY4" fmla="*/ 8231 h 10496"/>
              <a:gd name="connsiteX5" fmla="*/ 7515 w 10000"/>
              <a:gd name="connsiteY5" fmla="*/ 4351 h 10496"/>
              <a:gd name="connsiteX6" fmla="*/ 10000 w 10000"/>
              <a:gd name="connsiteY6" fmla="*/ 0 h 10496"/>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929 w 10000"/>
              <a:gd name="connsiteY4" fmla="*/ 6216 h 10496"/>
              <a:gd name="connsiteX5" fmla="*/ 7515 w 10000"/>
              <a:gd name="connsiteY5" fmla="*/ 4351 h 10496"/>
              <a:gd name="connsiteX6" fmla="*/ 10000 w 10000"/>
              <a:gd name="connsiteY6" fmla="*/ 0 h 10496"/>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929 w 10000"/>
              <a:gd name="connsiteY4" fmla="*/ 6216 h 10496"/>
              <a:gd name="connsiteX5" fmla="*/ 8671 w 10000"/>
              <a:gd name="connsiteY5" fmla="*/ 2408 h 10496"/>
              <a:gd name="connsiteX6" fmla="*/ 10000 w 10000"/>
              <a:gd name="connsiteY6" fmla="*/ 0 h 10496"/>
              <a:gd name="connsiteX0" fmla="*/ 0 w 10000"/>
              <a:gd name="connsiteY0" fmla="*/ 1674 h 10496"/>
              <a:gd name="connsiteX1" fmla="*/ 1627 w 10000"/>
              <a:gd name="connsiteY1" fmla="*/ 3771 h 10496"/>
              <a:gd name="connsiteX2" fmla="*/ 3486 w 10000"/>
              <a:gd name="connsiteY2" fmla="*/ 5726 h 10496"/>
              <a:gd name="connsiteX3" fmla="*/ 5089 w 10000"/>
              <a:gd name="connsiteY3" fmla="*/ 10496 h 10496"/>
              <a:gd name="connsiteX4" fmla="*/ 6929 w 10000"/>
              <a:gd name="connsiteY4" fmla="*/ 6216 h 10496"/>
              <a:gd name="connsiteX5" fmla="*/ 8671 w 10000"/>
              <a:gd name="connsiteY5" fmla="*/ 2408 h 10496"/>
              <a:gd name="connsiteX6" fmla="*/ 10000 w 10000"/>
              <a:gd name="connsiteY6" fmla="*/ 0 h 10496"/>
              <a:gd name="connsiteX0" fmla="*/ 0 w 10015"/>
              <a:gd name="connsiteY0" fmla="*/ 523 h 9345"/>
              <a:gd name="connsiteX1" fmla="*/ 1627 w 10015"/>
              <a:gd name="connsiteY1" fmla="*/ 2620 h 9345"/>
              <a:gd name="connsiteX2" fmla="*/ 3486 w 10015"/>
              <a:gd name="connsiteY2" fmla="*/ 4575 h 9345"/>
              <a:gd name="connsiteX3" fmla="*/ 5089 w 10015"/>
              <a:gd name="connsiteY3" fmla="*/ 9345 h 9345"/>
              <a:gd name="connsiteX4" fmla="*/ 6929 w 10015"/>
              <a:gd name="connsiteY4" fmla="*/ 5065 h 9345"/>
              <a:gd name="connsiteX5" fmla="*/ 8671 w 10015"/>
              <a:gd name="connsiteY5" fmla="*/ 1257 h 9345"/>
              <a:gd name="connsiteX6" fmla="*/ 10015 w 10015"/>
              <a:gd name="connsiteY6" fmla="*/ 0 h 9345"/>
              <a:gd name="connsiteX0" fmla="*/ 0 w 10000"/>
              <a:gd name="connsiteY0" fmla="*/ 560 h 10000"/>
              <a:gd name="connsiteX1" fmla="*/ 1625 w 10000"/>
              <a:gd name="connsiteY1" fmla="*/ 2804 h 10000"/>
              <a:gd name="connsiteX2" fmla="*/ 3481 w 10000"/>
              <a:gd name="connsiteY2" fmla="*/ 4896 h 10000"/>
              <a:gd name="connsiteX3" fmla="*/ 5081 w 10000"/>
              <a:gd name="connsiteY3" fmla="*/ 10000 h 10000"/>
              <a:gd name="connsiteX4" fmla="*/ 6919 w 10000"/>
              <a:gd name="connsiteY4" fmla="*/ 5420 h 10000"/>
              <a:gd name="connsiteX5" fmla="*/ 7781 w 10000"/>
              <a:gd name="connsiteY5" fmla="*/ 2577 h 10000"/>
              <a:gd name="connsiteX6" fmla="*/ 10000 w 10000"/>
              <a:gd name="connsiteY6" fmla="*/ 0 h 10000"/>
              <a:gd name="connsiteX0" fmla="*/ 0 w 10000"/>
              <a:gd name="connsiteY0" fmla="*/ 560 h 10000"/>
              <a:gd name="connsiteX1" fmla="*/ 1625 w 10000"/>
              <a:gd name="connsiteY1" fmla="*/ 2804 h 10000"/>
              <a:gd name="connsiteX2" fmla="*/ 2727 w 10000"/>
              <a:gd name="connsiteY2" fmla="*/ 5127 h 10000"/>
              <a:gd name="connsiteX3" fmla="*/ 5081 w 10000"/>
              <a:gd name="connsiteY3" fmla="*/ 10000 h 10000"/>
              <a:gd name="connsiteX4" fmla="*/ 6919 w 10000"/>
              <a:gd name="connsiteY4" fmla="*/ 5420 h 10000"/>
              <a:gd name="connsiteX5" fmla="*/ 7781 w 10000"/>
              <a:gd name="connsiteY5" fmla="*/ 2577 h 10000"/>
              <a:gd name="connsiteX6" fmla="*/ 10000 w 10000"/>
              <a:gd name="connsiteY6" fmla="*/ 0 h 10000"/>
              <a:gd name="connsiteX0" fmla="*/ 0 w 10000"/>
              <a:gd name="connsiteY0" fmla="*/ 560 h 10000"/>
              <a:gd name="connsiteX1" fmla="*/ 1487 w 10000"/>
              <a:gd name="connsiteY1" fmla="*/ 2265 h 10000"/>
              <a:gd name="connsiteX2" fmla="*/ 2727 w 10000"/>
              <a:gd name="connsiteY2" fmla="*/ 5127 h 10000"/>
              <a:gd name="connsiteX3" fmla="*/ 5081 w 10000"/>
              <a:gd name="connsiteY3" fmla="*/ 10000 h 10000"/>
              <a:gd name="connsiteX4" fmla="*/ 6919 w 10000"/>
              <a:gd name="connsiteY4" fmla="*/ 5420 h 10000"/>
              <a:gd name="connsiteX5" fmla="*/ 7781 w 10000"/>
              <a:gd name="connsiteY5" fmla="*/ 2577 h 10000"/>
              <a:gd name="connsiteX6" fmla="*/ 10000 w 10000"/>
              <a:gd name="connsiteY6" fmla="*/ 0 h 10000"/>
              <a:gd name="connsiteX0" fmla="*/ 0 w 10000"/>
              <a:gd name="connsiteY0" fmla="*/ 560 h 9538"/>
              <a:gd name="connsiteX1" fmla="*/ 1487 w 10000"/>
              <a:gd name="connsiteY1" fmla="*/ 2265 h 9538"/>
              <a:gd name="connsiteX2" fmla="*/ 2727 w 10000"/>
              <a:gd name="connsiteY2" fmla="*/ 5127 h 9538"/>
              <a:gd name="connsiteX3" fmla="*/ 4973 w 10000"/>
              <a:gd name="connsiteY3" fmla="*/ 9538 h 9538"/>
              <a:gd name="connsiteX4" fmla="*/ 6919 w 10000"/>
              <a:gd name="connsiteY4" fmla="*/ 5420 h 9538"/>
              <a:gd name="connsiteX5" fmla="*/ 7781 w 10000"/>
              <a:gd name="connsiteY5" fmla="*/ 2577 h 9538"/>
              <a:gd name="connsiteX6" fmla="*/ 10000 w 10000"/>
              <a:gd name="connsiteY6" fmla="*/ 0 h 9538"/>
              <a:gd name="connsiteX0" fmla="*/ 0 w 10000"/>
              <a:gd name="connsiteY0" fmla="*/ 587 h 10000"/>
              <a:gd name="connsiteX1" fmla="*/ 1487 w 10000"/>
              <a:gd name="connsiteY1" fmla="*/ 2375 h 10000"/>
              <a:gd name="connsiteX2" fmla="*/ 2727 w 10000"/>
              <a:gd name="connsiteY2" fmla="*/ 5375 h 10000"/>
              <a:gd name="connsiteX3" fmla="*/ 4973 w 10000"/>
              <a:gd name="connsiteY3" fmla="*/ 10000 h 10000"/>
              <a:gd name="connsiteX4" fmla="*/ 6919 w 10000"/>
              <a:gd name="connsiteY4" fmla="*/ 5683 h 10000"/>
              <a:gd name="connsiteX5" fmla="*/ 7781 w 10000"/>
              <a:gd name="connsiteY5" fmla="*/ 2702 h 10000"/>
              <a:gd name="connsiteX6" fmla="*/ 10000 w 10000"/>
              <a:gd name="connsiteY6" fmla="*/ 0 h 10000"/>
              <a:gd name="connsiteX0" fmla="*/ 0 w 10015"/>
              <a:gd name="connsiteY0" fmla="*/ 1475 h 10000"/>
              <a:gd name="connsiteX1" fmla="*/ 1502 w 10015"/>
              <a:gd name="connsiteY1" fmla="*/ 2375 h 10000"/>
              <a:gd name="connsiteX2" fmla="*/ 2742 w 10015"/>
              <a:gd name="connsiteY2" fmla="*/ 5375 h 10000"/>
              <a:gd name="connsiteX3" fmla="*/ 4988 w 10015"/>
              <a:gd name="connsiteY3" fmla="*/ 10000 h 10000"/>
              <a:gd name="connsiteX4" fmla="*/ 6934 w 10015"/>
              <a:gd name="connsiteY4" fmla="*/ 5683 h 10000"/>
              <a:gd name="connsiteX5" fmla="*/ 7796 w 10015"/>
              <a:gd name="connsiteY5" fmla="*/ 2702 h 10000"/>
              <a:gd name="connsiteX6" fmla="*/ 10015 w 10015"/>
              <a:gd name="connsiteY6" fmla="*/ 0 h 10000"/>
              <a:gd name="connsiteX0" fmla="*/ 0 w 10015"/>
              <a:gd name="connsiteY0" fmla="*/ 1475 h 10000"/>
              <a:gd name="connsiteX1" fmla="*/ 1502 w 10015"/>
              <a:gd name="connsiteY1" fmla="*/ 2375 h 10000"/>
              <a:gd name="connsiteX2" fmla="*/ 2742 w 10015"/>
              <a:gd name="connsiteY2" fmla="*/ 5375 h 10000"/>
              <a:gd name="connsiteX3" fmla="*/ 4988 w 10015"/>
              <a:gd name="connsiteY3" fmla="*/ 10000 h 10000"/>
              <a:gd name="connsiteX4" fmla="*/ 6934 w 10015"/>
              <a:gd name="connsiteY4" fmla="*/ 5683 h 10000"/>
              <a:gd name="connsiteX5" fmla="*/ 7796 w 10015"/>
              <a:gd name="connsiteY5" fmla="*/ 2702 h 10000"/>
              <a:gd name="connsiteX6" fmla="*/ 10015 w 10015"/>
              <a:gd name="connsiteY6" fmla="*/ 0 h 10000"/>
              <a:gd name="connsiteX0" fmla="*/ 0 w 10015"/>
              <a:gd name="connsiteY0" fmla="*/ 1475 h 10000"/>
              <a:gd name="connsiteX1" fmla="*/ 1502 w 10015"/>
              <a:gd name="connsiteY1" fmla="*/ 2375 h 10000"/>
              <a:gd name="connsiteX2" fmla="*/ 2942 w 10015"/>
              <a:gd name="connsiteY2" fmla="*/ 5214 h 10000"/>
              <a:gd name="connsiteX3" fmla="*/ 4988 w 10015"/>
              <a:gd name="connsiteY3" fmla="*/ 10000 h 10000"/>
              <a:gd name="connsiteX4" fmla="*/ 6934 w 10015"/>
              <a:gd name="connsiteY4" fmla="*/ 5683 h 10000"/>
              <a:gd name="connsiteX5" fmla="*/ 7796 w 10015"/>
              <a:gd name="connsiteY5" fmla="*/ 2702 h 10000"/>
              <a:gd name="connsiteX6" fmla="*/ 10015 w 10015"/>
              <a:gd name="connsiteY6" fmla="*/ 0 h 10000"/>
              <a:gd name="connsiteX0" fmla="*/ 0 w 10015"/>
              <a:gd name="connsiteY0" fmla="*/ 1475 h 9839"/>
              <a:gd name="connsiteX1" fmla="*/ 1502 w 10015"/>
              <a:gd name="connsiteY1" fmla="*/ 2375 h 9839"/>
              <a:gd name="connsiteX2" fmla="*/ 2942 w 10015"/>
              <a:gd name="connsiteY2" fmla="*/ 5214 h 9839"/>
              <a:gd name="connsiteX3" fmla="*/ 4819 w 10015"/>
              <a:gd name="connsiteY3" fmla="*/ 9839 h 9839"/>
              <a:gd name="connsiteX4" fmla="*/ 6934 w 10015"/>
              <a:gd name="connsiteY4" fmla="*/ 5683 h 9839"/>
              <a:gd name="connsiteX5" fmla="*/ 7796 w 10015"/>
              <a:gd name="connsiteY5" fmla="*/ 2702 h 9839"/>
              <a:gd name="connsiteX6" fmla="*/ 10015 w 10015"/>
              <a:gd name="connsiteY6" fmla="*/ 0 h 9839"/>
              <a:gd name="connsiteX0" fmla="*/ 0 w 10000"/>
              <a:gd name="connsiteY0" fmla="*/ 1499 h 10000"/>
              <a:gd name="connsiteX1" fmla="*/ 1500 w 10000"/>
              <a:gd name="connsiteY1" fmla="*/ 2414 h 10000"/>
              <a:gd name="connsiteX2" fmla="*/ 2938 w 10000"/>
              <a:gd name="connsiteY2" fmla="*/ 5299 h 10000"/>
              <a:gd name="connsiteX3" fmla="*/ 4812 w 10000"/>
              <a:gd name="connsiteY3" fmla="*/ 10000 h 10000"/>
              <a:gd name="connsiteX4" fmla="*/ 6924 w 10000"/>
              <a:gd name="connsiteY4" fmla="*/ 5776 h 10000"/>
              <a:gd name="connsiteX5" fmla="*/ 8229 w 10000"/>
              <a:gd name="connsiteY5" fmla="*/ 2910 h 10000"/>
              <a:gd name="connsiteX6" fmla="*/ 10000 w 10000"/>
              <a:gd name="connsiteY6" fmla="*/ 0 h 10000"/>
              <a:gd name="connsiteX0" fmla="*/ 0 w 9846"/>
              <a:gd name="connsiteY0" fmla="*/ 3632 h 12133"/>
              <a:gd name="connsiteX1" fmla="*/ 1500 w 9846"/>
              <a:gd name="connsiteY1" fmla="*/ 4547 h 12133"/>
              <a:gd name="connsiteX2" fmla="*/ 2938 w 9846"/>
              <a:gd name="connsiteY2" fmla="*/ 7432 h 12133"/>
              <a:gd name="connsiteX3" fmla="*/ 4812 w 9846"/>
              <a:gd name="connsiteY3" fmla="*/ 12133 h 12133"/>
              <a:gd name="connsiteX4" fmla="*/ 6924 w 9846"/>
              <a:gd name="connsiteY4" fmla="*/ 7909 h 12133"/>
              <a:gd name="connsiteX5" fmla="*/ 8229 w 9846"/>
              <a:gd name="connsiteY5" fmla="*/ 5043 h 12133"/>
              <a:gd name="connsiteX6" fmla="*/ 9846 w 9846"/>
              <a:gd name="connsiteY6" fmla="*/ 0 h 12133"/>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030 w 10000"/>
              <a:gd name="connsiteY5" fmla="*/ 3547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030 w 10000"/>
              <a:gd name="connsiteY5" fmla="*/ 3547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7874 w 10000"/>
              <a:gd name="connsiteY5" fmla="*/ 3344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202 w 10000"/>
              <a:gd name="connsiteY5" fmla="*/ 4088 h 10000"/>
              <a:gd name="connsiteX6" fmla="*/ 10000 w 10000"/>
              <a:gd name="connsiteY6" fmla="*/ 0 h 10000"/>
              <a:gd name="connsiteX0" fmla="*/ 0 w 10000"/>
              <a:gd name="connsiteY0" fmla="*/ 2993 h 10000"/>
              <a:gd name="connsiteX1" fmla="*/ 1523 w 10000"/>
              <a:gd name="connsiteY1" fmla="*/ 3748 h 10000"/>
              <a:gd name="connsiteX2" fmla="*/ 2984 w 10000"/>
              <a:gd name="connsiteY2" fmla="*/ 6125 h 10000"/>
              <a:gd name="connsiteX3" fmla="*/ 4887 w 10000"/>
              <a:gd name="connsiteY3" fmla="*/ 10000 h 10000"/>
              <a:gd name="connsiteX4" fmla="*/ 7032 w 10000"/>
              <a:gd name="connsiteY4" fmla="*/ 6519 h 10000"/>
              <a:gd name="connsiteX5" fmla="*/ 8202 w 10000"/>
              <a:gd name="connsiteY5" fmla="*/ 4088 h 10000"/>
              <a:gd name="connsiteX6" fmla="*/ 10000 w 10000"/>
              <a:gd name="connsiteY6" fmla="*/ 0 h 10000"/>
              <a:gd name="connsiteX0" fmla="*/ 0 w 10016"/>
              <a:gd name="connsiteY0" fmla="*/ 2249 h 9256"/>
              <a:gd name="connsiteX1" fmla="*/ 1523 w 10016"/>
              <a:gd name="connsiteY1" fmla="*/ 3004 h 9256"/>
              <a:gd name="connsiteX2" fmla="*/ 2984 w 10016"/>
              <a:gd name="connsiteY2" fmla="*/ 5381 h 9256"/>
              <a:gd name="connsiteX3" fmla="*/ 4887 w 10016"/>
              <a:gd name="connsiteY3" fmla="*/ 9256 h 9256"/>
              <a:gd name="connsiteX4" fmla="*/ 7032 w 10016"/>
              <a:gd name="connsiteY4" fmla="*/ 5775 h 9256"/>
              <a:gd name="connsiteX5" fmla="*/ 8202 w 10016"/>
              <a:gd name="connsiteY5" fmla="*/ 3344 h 9256"/>
              <a:gd name="connsiteX6" fmla="*/ 10016 w 10016"/>
              <a:gd name="connsiteY6" fmla="*/ 0 h 9256"/>
              <a:gd name="connsiteX0" fmla="*/ 0 w 10000"/>
              <a:gd name="connsiteY0" fmla="*/ 2430 h 10000"/>
              <a:gd name="connsiteX1" fmla="*/ 1521 w 10000"/>
              <a:gd name="connsiteY1" fmla="*/ 3245 h 10000"/>
              <a:gd name="connsiteX2" fmla="*/ 2979 w 10000"/>
              <a:gd name="connsiteY2" fmla="*/ 5814 h 10000"/>
              <a:gd name="connsiteX3" fmla="*/ 4879 w 10000"/>
              <a:gd name="connsiteY3" fmla="*/ 10000 h 10000"/>
              <a:gd name="connsiteX4" fmla="*/ 7021 w 10000"/>
              <a:gd name="connsiteY4" fmla="*/ 6239 h 10000"/>
              <a:gd name="connsiteX5" fmla="*/ 8189 w 10000"/>
              <a:gd name="connsiteY5" fmla="*/ 3613 h 10000"/>
              <a:gd name="connsiteX6" fmla="*/ 10000 w 10000"/>
              <a:gd name="connsiteY6" fmla="*/ 0 h 10000"/>
              <a:gd name="connsiteX0" fmla="*/ 0 w 10000"/>
              <a:gd name="connsiteY0" fmla="*/ 2430 h 10000"/>
              <a:gd name="connsiteX1" fmla="*/ 1521 w 10000"/>
              <a:gd name="connsiteY1" fmla="*/ 3245 h 10000"/>
              <a:gd name="connsiteX2" fmla="*/ 2979 w 10000"/>
              <a:gd name="connsiteY2" fmla="*/ 5814 h 10000"/>
              <a:gd name="connsiteX3" fmla="*/ 4879 w 10000"/>
              <a:gd name="connsiteY3" fmla="*/ 10000 h 10000"/>
              <a:gd name="connsiteX4" fmla="*/ 6943 w 10000"/>
              <a:gd name="connsiteY4" fmla="*/ 6020 h 10000"/>
              <a:gd name="connsiteX5" fmla="*/ 8189 w 10000"/>
              <a:gd name="connsiteY5" fmla="*/ 3613 h 10000"/>
              <a:gd name="connsiteX6" fmla="*/ 10000 w 10000"/>
              <a:gd name="connsiteY6" fmla="*/ 0 h 10000"/>
              <a:gd name="connsiteX0" fmla="*/ 0 w 10000"/>
              <a:gd name="connsiteY0" fmla="*/ 2430 h 9708"/>
              <a:gd name="connsiteX1" fmla="*/ 1521 w 10000"/>
              <a:gd name="connsiteY1" fmla="*/ 3245 h 9708"/>
              <a:gd name="connsiteX2" fmla="*/ 2979 w 10000"/>
              <a:gd name="connsiteY2" fmla="*/ 5814 h 9708"/>
              <a:gd name="connsiteX3" fmla="*/ 4817 w 10000"/>
              <a:gd name="connsiteY3" fmla="*/ 9708 h 9708"/>
              <a:gd name="connsiteX4" fmla="*/ 6943 w 10000"/>
              <a:gd name="connsiteY4" fmla="*/ 6020 h 9708"/>
              <a:gd name="connsiteX5" fmla="*/ 8189 w 10000"/>
              <a:gd name="connsiteY5" fmla="*/ 3613 h 9708"/>
              <a:gd name="connsiteX6" fmla="*/ 10000 w 10000"/>
              <a:gd name="connsiteY6" fmla="*/ 0 h 9708"/>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6943 w 10000"/>
              <a:gd name="connsiteY4" fmla="*/ 6201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6943 w 10000"/>
              <a:gd name="connsiteY4" fmla="*/ 6201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6943 w 10000"/>
              <a:gd name="connsiteY4" fmla="*/ 6201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189 w 10000"/>
              <a:gd name="connsiteY5" fmla="*/ 3722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018 w 10000"/>
              <a:gd name="connsiteY5" fmla="*/ 3346 h 10000"/>
              <a:gd name="connsiteX6" fmla="*/ 10000 w 10000"/>
              <a:gd name="connsiteY6" fmla="*/ 0 h 10000"/>
              <a:gd name="connsiteX0" fmla="*/ 0 w 10000"/>
              <a:gd name="connsiteY0" fmla="*/ 2503 h 10000"/>
              <a:gd name="connsiteX1" fmla="*/ 1521 w 10000"/>
              <a:gd name="connsiteY1" fmla="*/ 3343 h 10000"/>
              <a:gd name="connsiteX2" fmla="*/ 2886 w 10000"/>
              <a:gd name="connsiteY2" fmla="*/ 5763 h 10000"/>
              <a:gd name="connsiteX3" fmla="*/ 4817 w 10000"/>
              <a:gd name="connsiteY3" fmla="*/ 10000 h 10000"/>
              <a:gd name="connsiteX4" fmla="*/ 7223 w 10000"/>
              <a:gd name="connsiteY4" fmla="*/ 4997 h 10000"/>
              <a:gd name="connsiteX5" fmla="*/ 8018 w 10000"/>
              <a:gd name="connsiteY5" fmla="*/ 3346 h 10000"/>
              <a:gd name="connsiteX6" fmla="*/ 10000 w 10000"/>
              <a:gd name="connsiteY6" fmla="*/ 0 h 10000"/>
              <a:gd name="connsiteX0" fmla="*/ 0 w 10000"/>
              <a:gd name="connsiteY0" fmla="*/ 998 h 8495"/>
              <a:gd name="connsiteX1" fmla="*/ 1521 w 10000"/>
              <a:gd name="connsiteY1" fmla="*/ 1838 h 8495"/>
              <a:gd name="connsiteX2" fmla="*/ 2886 w 10000"/>
              <a:gd name="connsiteY2" fmla="*/ 4258 h 8495"/>
              <a:gd name="connsiteX3" fmla="*/ 4817 w 10000"/>
              <a:gd name="connsiteY3" fmla="*/ 8495 h 8495"/>
              <a:gd name="connsiteX4" fmla="*/ 7223 w 10000"/>
              <a:gd name="connsiteY4" fmla="*/ 3492 h 8495"/>
              <a:gd name="connsiteX5" fmla="*/ 8018 w 10000"/>
              <a:gd name="connsiteY5" fmla="*/ 1841 h 8495"/>
              <a:gd name="connsiteX6" fmla="*/ 10000 w 10000"/>
              <a:gd name="connsiteY6" fmla="*/ 0 h 8495"/>
              <a:gd name="connsiteX0" fmla="*/ 0 w 10000"/>
              <a:gd name="connsiteY0" fmla="*/ 1243 h 10068"/>
              <a:gd name="connsiteX1" fmla="*/ 1521 w 10000"/>
              <a:gd name="connsiteY1" fmla="*/ 2232 h 10068"/>
              <a:gd name="connsiteX2" fmla="*/ 2886 w 10000"/>
              <a:gd name="connsiteY2" fmla="*/ 5080 h 10068"/>
              <a:gd name="connsiteX3" fmla="*/ 4817 w 10000"/>
              <a:gd name="connsiteY3" fmla="*/ 10068 h 10068"/>
              <a:gd name="connsiteX4" fmla="*/ 7223 w 10000"/>
              <a:gd name="connsiteY4" fmla="*/ 4179 h 10068"/>
              <a:gd name="connsiteX5" fmla="*/ 8018 w 10000"/>
              <a:gd name="connsiteY5" fmla="*/ 2235 h 10068"/>
              <a:gd name="connsiteX6" fmla="*/ 10000 w 10000"/>
              <a:gd name="connsiteY6" fmla="*/ 68 h 10068"/>
              <a:gd name="connsiteX0" fmla="*/ 0 w 10000"/>
              <a:gd name="connsiteY0" fmla="*/ 1404 h 10229"/>
              <a:gd name="connsiteX1" fmla="*/ 1521 w 10000"/>
              <a:gd name="connsiteY1" fmla="*/ 2393 h 10229"/>
              <a:gd name="connsiteX2" fmla="*/ 2886 w 10000"/>
              <a:gd name="connsiteY2" fmla="*/ 5241 h 10229"/>
              <a:gd name="connsiteX3" fmla="*/ 4817 w 10000"/>
              <a:gd name="connsiteY3" fmla="*/ 10229 h 10229"/>
              <a:gd name="connsiteX4" fmla="*/ 7223 w 10000"/>
              <a:gd name="connsiteY4" fmla="*/ 4340 h 10229"/>
              <a:gd name="connsiteX5" fmla="*/ 7769 w 10000"/>
              <a:gd name="connsiteY5" fmla="*/ 2042 h 10229"/>
              <a:gd name="connsiteX6" fmla="*/ 10000 w 10000"/>
              <a:gd name="connsiteY6" fmla="*/ 229 h 10229"/>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7223 w 10000"/>
              <a:gd name="connsiteY4" fmla="*/ 4111 h 10000"/>
              <a:gd name="connsiteX5" fmla="*/ 7769 w 10000"/>
              <a:gd name="connsiteY5" fmla="*/ 1813 h 10000"/>
              <a:gd name="connsiteX6" fmla="*/ 10000 w 10000"/>
              <a:gd name="connsiteY6" fmla="*/ 0 h 10000"/>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7223 w 10000"/>
              <a:gd name="connsiteY4" fmla="*/ 4111 h 10000"/>
              <a:gd name="connsiteX5" fmla="*/ 7769 w 10000"/>
              <a:gd name="connsiteY5" fmla="*/ 1813 h 10000"/>
              <a:gd name="connsiteX6" fmla="*/ 10000 w 10000"/>
              <a:gd name="connsiteY6" fmla="*/ 0 h 10000"/>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7223 w 10000"/>
              <a:gd name="connsiteY4" fmla="*/ 4111 h 10000"/>
              <a:gd name="connsiteX5" fmla="*/ 7940 w 10000"/>
              <a:gd name="connsiteY5" fmla="*/ 1813 h 10000"/>
              <a:gd name="connsiteX6" fmla="*/ 10000 w 10000"/>
              <a:gd name="connsiteY6" fmla="*/ 0 h 10000"/>
              <a:gd name="connsiteX0" fmla="*/ 0 w 10000"/>
              <a:gd name="connsiteY0" fmla="*/ 1175 h 10000"/>
              <a:gd name="connsiteX1" fmla="*/ 1521 w 10000"/>
              <a:gd name="connsiteY1" fmla="*/ 2164 h 10000"/>
              <a:gd name="connsiteX2" fmla="*/ 2886 w 10000"/>
              <a:gd name="connsiteY2" fmla="*/ 5012 h 10000"/>
              <a:gd name="connsiteX3" fmla="*/ 4817 w 10000"/>
              <a:gd name="connsiteY3" fmla="*/ 10000 h 10000"/>
              <a:gd name="connsiteX4" fmla="*/ 6974 w 10000"/>
              <a:gd name="connsiteY4" fmla="*/ 5174 h 10000"/>
              <a:gd name="connsiteX5" fmla="*/ 7940 w 10000"/>
              <a:gd name="connsiteY5" fmla="*/ 1813 h 10000"/>
              <a:gd name="connsiteX6" fmla="*/ 10000 w 10000"/>
              <a:gd name="connsiteY6" fmla="*/ 0 h 10000"/>
              <a:gd name="connsiteX0" fmla="*/ 0 w 10000"/>
              <a:gd name="connsiteY0" fmla="*/ 3012 h 11837"/>
              <a:gd name="connsiteX1" fmla="*/ 1521 w 10000"/>
              <a:gd name="connsiteY1" fmla="*/ 4001 h 11837"/>
              <a:gd name="connsiteX2" fmla="*/ 2886 w 10000"/>
              <a:gd name="connsiteY2" fmla="*/ 6849 h 11837"/>
              <a:gd name="connsiteX3" fmla="*/ 4817 w 10000"/>
              <a:gd name="connsiteY3" fmla="*/ 11837 h 11837"/>
              <a:gd name="connsiteX4" fmla="*/ 6974 w 10000"/>
              <a:gd name="connsiteY4" fmla="*/ 7011 h 11837"/>
              <a:gd name="connsiteX5" fmla="*/ 8392 w 10000"/>
              <a:gd name="connsiteY5" fmla="*/ 284 h 11837"/>
              <a:gd name="connsiteX6" fmla="*/ 10000 w 10000"/>
              <a:gd name="connsiteY6" fmla="*/ 1837 h 11837"/>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392 w 10093"/>
              <a:gd name="connsiteY5" fmla="*/ 2522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392 w 10093"/>
              <a:gd name="connsiteY5" fmla="*/ 2522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392 w 10093"/>
              <a:gd name="connsiteY5" fmla="*/ 2522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075"/>
              <a:gd name="connsiteX1" fmla="*/ 1521 w 10093"/>
              <a:gd name="connsiteY1" fmla="*/ 6239 h 14075"/>
              <a:gd name="connsiteX2" fmla="*/ 2886 w 10093"/>
              <a:gd name="connsiteY2" fmla="*/ 9087 h 14075"/>
              <a:gd name="connsiteX3" fmla="*/ 4817 w 10093"/>
              <a:gd name="connsiteY3" fmla="*/ 14075 h 14075"/>
              <a:gd name="connsiteX4" fmla="*/ 6974 w 10093"/>
              <a:gd name="connsiteY4" fmla="*/ 9249 h 14075"/>
              <a:gd name="connsiteX5" fmla="*/ 8454 w 10093"/>
              <a:gd name="connsiteY5" fmla="*/ 1725 h 14075"/>
              <a:gd name="connsiteX6" fmla="*/ 10093 w 10093"/>
              <a:gd name="connsiteY6" fmla="*/ 0 h 14075"/>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10093"/>
              <a:gd name="connsiteY0" fmla="*/ 5250 h 14164"/>
              <a:gd name="connsiteX1" fmla="*/ 1521 w 10093"/>
              <a:gd name="connsiteY1" fmla="*/ 6239 h 14164"/>
              <a:gd name="connsiteX2" fmla="*/ 2886 w 10093"/>
              <a:gd name="connsiteY2" fmla="*/ 9087 h 14164"/>
              <a:gd name="connsiteX3" fmla="*/ 5035 w 10093"/>
              <a:gd name="connsiteY3" fmla="*/ 14164 h 14164"/>
              <a:gd name="connsiteX4" fmla="*/ 6974 w 10093"/>
              <a:gd name="connsiteY4" fmla="*/ 9249 h 14164"/>
              <a:gd name="connsiteX5" fmla="*/ 8454 w 10093"/>
              <a:gd name="connsiteY5" fmla="*/ 1725 h 14164"/>
              <a:gd name="connsiteX6" fmla="*/ 10093 w 10093"/>
              <a:gd name="connsiteY6" fmla="*/ 0 h 14164"/>
              <a:gd name="connsiteX0" fmla="*/ 0 w 9984"/>
              <a:gd name="connsiteY0" fmla="*/ 6756 h 15670"/>
              <a:gd name="connsiteX1" fmla="*/ 1521 w 9984"/>
              <a:gd name="connsiteY1" fmla="*/ 7745 h 15670"/>
              <a:gd name="connsiteX2" fmla="*/ 2886 w 9984"/>
              <a:gd name="connsiteY2" fmla="*/ 10593 h 15670"/>
              <a:gd name="connsiteX3" fmla="*/ 5035 w 9984"/>
              <a:gd name="connsiteY3" fmla="*/ 15670 h 15670"/>
              <a:gd name="connsiteX4" fmla="*/ 6974 w 9984"/>
              <a:gd name="connsiteY4" fmla="*/ 10755 h 15670"/>
              <a:gd name="connsiteX5" fmla="*/ 8454 w 9984"/>
              <a:gd name="connsiteY5" fmla="*/ 3231 h 15670"/>
              <a:gd name="connsiteX6" fmla="*/ 9984 w 9984"/>
              <a:gd name="connsiteY6" fmla="*/ 0 h 1567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468 w 10000"/>
              <a:gd name="connsiteY5" fmla="*/ 2062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468 w 10000"/>
              <a:gd name="connsiteY5" fmla="*/ 2062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468 w 10000"/>
              <a:gd name="connsiteY5" fmla="*/ 2062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6985 w 10000"/>
              <a:gd name="connsiteY4" fmla="*/ 6863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157 w 10000"/>
              <a:gd name="connsiteY4" fmla="*/ 6467 h 10000"/>
              <a:gd name="connsiteX5" fmla="*/ 8218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157 w 10000"/>
              <a:gd name="connsiteY4" fmla="*/ 6467 h 10000"/>
              <a:gd name="connsiteX5" fmla="*/ 8312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157 w 10000"/>
              <a:gd name="connsiteY4" fmla="*/ 6467 h 10000"/>
              <a:gd name="connsiteX5" fmla="*/ 8312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312 w 10000"/>
              <a:gd name="connsiteY5" fmla="*/ 2345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468 w 10000"/>
              <a:gd name="connsiteY5" fmla="*/ 1836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468 w 10000"/>
              <a:gd name="connsiteY5" fmla="*/ 1836 h 10000"/>
              <a:gd name="connsiteX6" fmla="*/ 10000 w 10000"/>
              <a:gd name="connsiteY6" fmla="*/ 0 h 10000"/>
              <a:gd name="connsiteX0" fmla="*/ 0 w 10000"/>
              <a:gd name="connsiteY0" fmla="*/ 4311 h 10000"/>
              <a:gd name="connsiteX1" fmla="*/ 1523 w 10000"/>
              <a:gd name="connsiteY1" fmla="*/ 4943 h 10000"/>
              <a:gd name="connsiteX2" fmla="*/ 2891 w 10000"/>
              <a:gd name="connsiteY2" fmla="*/ 6760 h 10000"/>
              <a:gd name="connsiteX3" fmla="*/ 5043 w 10000"/>
              <a:gd name="connsiteY3" fmla="*/ 10000 h 10000"/>
              <a:gd name="connsiteX4" fmla="*/ 7079 w 10000"/>
              <a:gd name="connsiteY4" fmla="*/ 6467 h 10000"/>
              <a:gd name="connsiteX5" fmla="*/ 8468 w 10000"/>
              <a:gd name="connsiteY5" fmla="*/ 1836 h 10000"/>
              <a:gd name="connsiteX6" fmla="*/ 10000 w 10000"/>
              <a:gd name="connsiteY6" fmla="*/ 0 h 10000"/>
              <a:gd name="connsiteX0" fmla="*/ 0 w 9969"/>
              <a:gd name="connsiteY0" fmla="*/ 4594 h 10283"/>
              <a:gd name="connsiteX1" fmla="*/ 1523 w 9969"/>
              <a:gd name="connsiteY1" fmla="*/ 5226 h 10283"/>
              <a:gd name="connsiteX2" fmla="*/ 2891 w 9969"/>
              <a:gd name="connsiteY2" fmla="*/ 7043 h 10283"/>
              <a:gd name="connsiteX3" fmla="*/ 5043 w 9969"/>
              <a:gd name="connsiteY3" fmla="*/ 10283 h 10283"/>
              <a:gd name="connsiteX4" fmla="*/ 7079 w 9969"/>
              <a:gd name="connsiteY4" fmla="*/ 6750 h 10283"/>
              <a:gd name="connsiteX5" fmla="*/ 8468 w 9969"/>
              <a:gd name="connsiteY5" fmla="*/ 2119 h 10283"/>
              <a:gd name="connsiteX6" fmla="*/ 9969 w 9969"/>
              <a:gd name="connsiteY6" fmla="*/ 0 h 10283"/>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494 w 10000"/>
              <a:gd name="connsiteY5" fmla="*/ 206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71 w 10000"/>
              <a:gd name="connsiteY5" fmla="*/ 294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71 w 10000"/>
              <a:gd name="connsiteY5" fmla="*/ 294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55 w 10000"/>
              <a:gd name="connsiteY5" fmla="*/ 316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8055 w 10000"/>
              <a:gd name="connsiteY5" fmla="*/ 3161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101 w 10000"/>
              <a:gd name="connsiteY4" fmla="*/ 6564 h 10000"/>
              <a:gd name="connsiteX5" fmla="*/ 7977 w 10000"/>
              <a:gd name="connsiteY5" fmla="*/ 3436 h 10000"/>
              <a:gd name="connsiteX6" fmla="*/ 10000 w 10000"/>
              <a:gd name="connsiteY6" fmla="*/ 0 h 10000"/>
              <a:gd name="connsiteX0" fmla="*/ 0 w 10000"/>
              <a:gd name="connsiteY0" fmla="*/ 4468 h 10000"/>
              <a:gd name="connsiteX1" fmla="*/ 1528 w 10000"/>
              <a:gd name="connsiteY1" fmla="*/ 5082 h 10000"/>
              <a:gd name="connsiteX2" fmla="*/ 2900 w 10000"/>
              <a:gd name="connsiteY2" fmla="*/ 6849 h 10000"/>
              <a:gd name="connsiteX3" fmla="*/ 5059 w 10000"/>
              <a:gd name="connsiteY3" fmla="*/ 10000 h 10000"/>
              <a:gd name="connsiteX4" fmla="*/ 7007 w 10000"/>
              <a:gd name="connsiteY4" fmla="*/ 6784 h 10000"/>
              <a:gd name="connsiteX5" fmla="*/ 7977 w 10000"/>
              <a:gd name="connsiteY5" fmla="*/ 3436 h 10000"/>
              <a:gd name="connsiteX6" fmla="*/ 10000 w 10000"/>
              <a:gd name="connsiteY6" fmla="*/ 0 h 10000"/>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7007 w 10000"/>
              <a:gd name="connsiteY4" fmla="*/ 678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7007 w 10000"/>
              <a:gd name="connsiteY4" fmla="*/ 678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6944 w 10000"/>
              <a:gd name="connsiteY4" fmla="*/ 722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6944 w 10000"/>
              <a:gd name="connsiteY4" fmla="*/ 7224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900 w 10000"/>
              <a:gd name="connsiteY2" fmla="*/ 6849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822 w 10000"/>
              <a:gd name="connsiteY2" fmla="*/ 6794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822 w 10000"/>
              <a:gd name="connsiteY2" fmla="*/ 6794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 name="connsiteX0" fmla="*/ 0 w 10000"/>
              <a:gd name="connsiteY0" fmla="*/ 4468 h 10055"/>
              <a:gd name="connsiteX1" fmla="*/ 1528 w 10000"/>
              <a:gd name="connsiteY1" fmla="*/ 5082 h 10055"/>
              <a:gd name="connsiteX2" fmla="*/ 2822 w 10000"/>
              <a:gd name="connsiteY2" fmla="*/ 6794 h 10055"/>
              <a:gd name="connsiteX3" fmla="*/ 5231 w 10000"/>
              <a:gd name="connsiteY3" fmla="*/ 10055 h 10055"/>
              <a:gd name="connsiteX4" fmla="*/ 6866 w 10000"/>
              <a:gd name="connsiteY4" fmla="*/ 7169 h 10055"/>
              <a:gd name="connsiteX5" fmla="*/ 7977 w 10000"/>
              <a:gd name="connsiteY5" fmla="*/ 3436 h 10055"/>
              <a:gd name="connsiteX6" fmla="*/ 10000 w 10000"/>
              <a:gd name="connsiteY6" fmla="*/ 0 h 1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55">
                <a:moveTo>
                  <a:pt x="0" y="4468"/>
                </a:moveTo>
                <a:cubicBezTo>
                  <a:pt x="850" y="4643"/>
                  <a:pt x="1058" y="4694"/>
                  <a:pt x="1528" y="5082"/>
                </a:cubicBezTo>
                <a:cubicBezTo>
                  <a:pt x="1998" y="5470"/>
                  <a:pt x="2236" y="5855"/>
                  <a:pt x="2822" y="6794"/>
                </a:cubicBezTo>
                <a:cubicBezTo>
                  <a:pt x="3369" y="7671"/>
                  <a:pt x="4198" y="9917"/>
                  <a:pt x="5231" y="10055"/>
                </a:cubicBezTo>
                <a:cubicBezTo>
                  <a:pt x="6026" y="9952"/>
                  <a:pt x="6361" y="8822"/>
                  <a:pt x="6866" y="7169"/>
                </a:cubicBezTo>
                <a:cubicBezTo>
                  <a:pt x="7215" y="6027"/>
                  <a:pt x="7434" y="5031"/>
                  <a:pt x="7977" y="3436"/>
                </a:cubicBezTo>
                <a:cubicBezTo>
                  <a:pt x="8658" y="1583"/>
                  <a:pt x="8988" y="577"/>
                  <a:pt x="10000" y="0"/>
                </a:cubicBezTo>
              </a:path>
            </a:pathLst>
          </a:custGeom>
          <a:noFill/>
          <a:ln w="349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cxnSp>
        <p:nvCxnSpPr>
          <p:cNvPr id="74" name="Straight Connector 73">
            <a:extLst>
              <a:ext uri="{FF2B5EF4-FFF2-40B4-BE49-F238E27FC236}">
                <a16:creationId xmlns:a16="http://schemas.microsoft.com/office/drawing/2014/main" id="{11EEB238-F9F0-D94D-8440-BCEC47769FFB}"/>
              </a:ext>
            </a:extLst>
          </p:cNvPr>
          <p:cNvCxnSpPr>
            <a:cxnSpLocks/>
          </p:cNvCxnSpPr>
          <p:nvPr/>
        </p:nvCxnSpPr>
        <p:spPr>
          <a:xfrm>
            <a:off x="956116" y="4475134"/>
            <a:ext cx="5027664" cy="0"/>
          </a:xfrm>
          <a:prstGeom prst="line">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75" name="Line Callout 1 (No Border) 74">
            <a:extLst>
              <a:ext uri="{FF2B5EF4-FFF2-40B4-BE49-F238E27FC236}">
                <a16:creationId xmlns:a16="http://schemas.microsoft.com/office/drawing/2014/main" id="{826053C5-4F06-1348-953D-25D9CC171366}"/>
              </a:ext>
            </a:extLst>
          </p:cNvPr>
          <p:cNvSpPr/>
          <p:nvPr/>
        </p:nvSpPr>
        <p:spPr>
          <a:xfrm>
            <a:off x="3117628" y="2113129"/>
            <a:ext cx="1817798" cy="461665"/>
          </a:xfrm>
          <a:prstGeom prst="callout1">
            <a:avLst>
              <a:gd name="adj1" fmla="val 99246"/>
              <a:gd name="adj2" fmla="val 49220"/>
              <a:gd name="adj3" fmla="val 195540"/>
              <a:gd name="adj4" fmla="val 42212"/>
            </a:avLst>
          </a:prstGeom>
          <a:noFill/>
          <a:ln w="19050">
            <a:solidFill>
              <a:schemeClr val="accent6"/>
            </a:solidFill>
          </a:ln>
        </p:spPr>
        <p:txBody>
          <a:bodyPr wrap="square" rtlCol="0" anchor="ctr">
            <a:spAutoFit/>
          </a:bodyPr>
          <a:lstStyle/>
          <a:p>
            <a:pPr lvl="0" algn="ctr">
              <a:defRPr/>
            </a:pPr>
            <a:r>
              <a:rPr lang="en-US" sz="1200" kern="0" dirty="0">
                <a:solidFill>
                  <a:schemeClr val="accent6"/>
                </a:solidFill>
                <a:ea typeface="Arial"/>
                <a:cs typeface="Arial"/>
                <a:sym typeface="Arial"/>
              </a:rPr>
              <a:t>Traditional databases </a:t>
            </a:r>
            <a:br>
              <a:rPr lang="en-US" sz="1200" kern="0" dirty="0">
                <a:solidFill>
                  <a:schemeClr val="accent6"/>
                </a:solidFill>
                <a:ea typeface="Arial"/>
                <a:cs typeface="Arial"/>
                <a:sym typeface="Arial"/>
              </a:rPr>
            </a:br>
            <a:r>
              <a:rPr lang="en-US" sz="1200" kern="0" dirty="0">
                <a:solidFill>
                  <a:schemeClr val="accent6"/>
                </a:solidFill>
                <a:ea typeface="Arial"/>
                <a:cs typeface="Arial"/>
                <a:sym typeface="Arial"/>
              </a:rPr>
              <a:t>are inflexible</a:t>
            </a:r>
          </a:p>
        </p:txBody>
      </p:sp>
      <p:sp>
        <p:nvSpPr>
          <p:cNvPr id="76" name="Line Callout 1 (No Border) 75">
            <a:extLst>
              <a:ext uri="{FF2B5EF4-FFF2-40B4-BE49-F238E27FC236}">
                <a16:creationId xmlns:a16="http://schemas.microsoft.com/office/drawing/2014/main" id="{339BA896-B806-FE4F-88E2-EDA5FD46A647}"/>
              </a:ext>
            </a:extLst>
          </p:cNvPr>
          <p:cNvSpPr/>
          <p:nvPr/>
        </p:nvSpPr>
        <p:spPr>
          <a:xfrm>
            <a:off x="1108129" y="2113128"/>
            <a:ext cx="1883345" cy="461665"/>
          </a:xfrm>
          <a:prstGeom prst="callout1">
            <a:avLst>
              <a:gd name="adj1" fmla="val 103055"/>
              <a:gd name="adj2" fmla="val 49319"/>
              <a:gd name="adj3" fmla="val 311149"/>
              <a:gd name="adj4" fmla="val 69223"/>
            </a:avLst>
          </a:prstGeom>
          <a:noFill/>
          <a:ln w="19050">
            <a:solidFill>
              <a:schemeClr val="accent1"/>
            </a:solidFill>
          </a:ln>
        </p:spPr>
        <p:txBody>
          <a:bodyPr wrap="square" rtlCol="0" anchor="ctr">
            <a:spAutoFit/>
          </a:bodyPr>
          <a:lstStyle/>
          <a:p>
            <a:pPr algn="ctr">
              <a:defRPr/>
            </a:pPr>
            <a:r>
              <a:rPr lang="en-US" sz="1200" kern="0" dirty="0">
                <a:solidFill>
                  <a:schemeClr val="accent1"/>
                </a:solidFill>
                <a:ea typeface="Arial"/>
                <a:cs typeface="Arial"/>
                <a:sym typeface="Arial"/>
              </a:rPr>
              <a:t>Snowflake uses the cloud to enable elasticity</a:t>
            </a:r>
          </a:p>
        </p:txBody>
      </p:sp>
      <p:sp>
        <p:nvSpPr>
          <p:cNvPr id="77" name="Line Callout 1 (No Border) 76">
            <a:extLst>
              <a:ext uri="{FF2B5EF4-FFF2-40B4-BE49-F238E27FC236}">
                <a16:creationId xmlns:a16="http://schemas.microsoft.com/office/drawing/2014/main" id="{44ECD601-237B-FA45-9CF2-411D03229EA7}"/>
              </a:ext>
            </a:extLst>
          </p:cNvPr>
          <p:cNvSpPr/>
          <p:nvPr/>
        </p:nvSpPr>
        <p:spPr>
          <a:xfrm>
            <a:off x="5874893" y="3173977"/>
            <a:ext cx="859510" cy="461665"/>
          </a:xfrm>
          <a:prstGeom prst="callout1">
            <a:avLst>
              <a:gd name="adj1" fmla="val 5246"/>
              <a:gd name="adj2" fmla="val 51243"/>
              <a:gd name="adj3" fmla="val -47323"/>
              <a:gd name="adj4" fmla="val -45428"/>
            </a:avLst>
          </a:prstGeom>
          <a:noFill/>
          <a:ln w="19050">
            <a:solidFill>
              <a:schemeClr val="tx2"/>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2"/>
                </a:solidFill>
                <a:effectLst/>
                <a:uLnTx/>
                <a:uFillTx/>
                <a:ea typeface="Arial"/>
                <a:cs typeface="Arial" panose="020B0604020202020204" pitchFamily="34" charset="0"/>
                <a:sym typeface="Arial"/>
              </a:rPr>
              <a:t>Usage</a:t>
            </a:r>
            <a:br>
              <a:rPr kumimoji="0" lang="en-US" sz="1200" b="0" i="0" u="none" strike="noStrike" kern="0" cap="none" spc="0" normalizeH="0" baseline="0" noProof="0" dirty="0">
                <a:ln>
                  <a:noFill/>
                </a:ln>
                <a:solidFill>
                  <a:schemeClr val="accent2"/>
                </a:solidFill>
                <a:effectLst/>
                <a:uLnTx/>
                <a:uFillTx/>
                <a:ea typeface="Arial"/>
                <a:cs typeface="Arial" panose="020B0604020202020204" pitchFamily="34" charset="0"/>
                <a:sym typeface="Arial"/>
              </a:rPr>
            </a:br>
            <a:r>
              <a:rPr kumimoji="0" lang="en-US" sz="1200" b="0" i="0" u="none" strike="noStrike" kern="0" cap="none" spc="0" normalizeH="0" baseline="0" noProof="0" dirty="0">
                <a:ln>
                  <a:noFill/>
                </a:ln>
                <a:solidFill>
                  <a:schemeClr val="accent2"/>
                </a:solidFill>
                <a:effectLst/>
                <a:uLnTx/>
                <a:uFillTx/>
                <a:ea typeface="Arial"/>
                <a:cs typeface="Arial" panose="020B0604020202020204" pitchFamily="34" charset="0"/>
                <a:sym typeface="Arial"/>
              </a:rPr>
              <a:t>Varies</a:t>
            </a:r>
          </a:p>
        </p:txBody>
      </p:sp>
      <p:cxnSp>
        <p:nvCxnSpPr>
          <p:cNvPr id="78" name="Elbow Connector 77">
            <a:extLst>
              <a:ext uri="{FF2B5EF4-FFF2-40B4-BE49-F238E27FC236}">
                <a16:creationId xmlns:a16="http://schemas.microsoft.com/office/drawing/2014/main" id="{D54ECEE8-79A7-8E46-96ED-BCD4E152DBF9}"/>
              </a:ext>
            </a:extLst>
          </p:cNvPr>
          <p:cNvCxnSpPr>
            <a:cxnSpLocks/>
          </p:cNvCxnSpPr>
          <p:nvPr/>
        </p:nvCxnSpPr>
        <p:spPr>
          <a:xfrm flipV="1">
            <a:off x="956116" y="2468308"/>
            <a:ext cx="5013112" cy="553296"/>
          </a:xfrm>
          <a:prstGeom prst="bentConnector3">
            <a:avLst>
              <a:gd name="adj1" fmla="val 81976"/>
            </a:avLst>
          </a:prstGeom>
          <a:ln w="34925">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EA3CFC0-928C-B74F-9E48-CCD544D9C8EE}"/>
              </a:ext>
            </a:extLst>
          </p:cNvPr>
          <p:cNvSpPr txBox="1"/>
          <p:nvPr/>
        </p:nvSpPr>
        <p:spPr>
          <a:xfrm>
            <a:off x="651354" y="4728954"/>
            <a:ext cx="1330765" cy="507831"/>
          </a:xfrm>
          <a:prstGeom prst="rect">
            <a:avLst/>
          </a:prstGeom>
          <a:noFill/>
        </p:spPr>
        <p:txBody>
          <a:bodyPr wrap="square" rtlCol="0">
            <a:spAutoFit/>
          </a:bodyPr>
          <a:lstStyle/>
          <a:p>
            <a:pPr marR="0" indent="0" algn="ctr" fontAlgn="auto">
              <a:lnSpc>
                <a:spcPct val="90000"/>
              </a:lnSpc>
              <a:spcBef>
                <a:spcPts val="600"/>
              </a:spcBef>
              <a:spcAft>
                <a:spcPts val="0"/>
              </a:spcAft>
              <a:buClr>
                <a:srgbClr val="D966FF"/>
              </a:buClr>
              <a:buSzPct val="25000"/>
              <a:buFontTx/>
              <a:buNone/>
              <a:tabLst/>
              <a:defRPr/>
            </a:pPr>
            <a:r>
              <a:rPr lang="en-US" sz="1000" kern="0" dirty="0">
                <a:solidFill>
                  <a:schemeClr val="tx1">
                    <a:lumMod val="75000"/>
                    <a:lumOff val="25000"/>
                  </a:schemeClr>
                </a:solidFill>
                <a:ea typeface="Avenir Book" charset="0"/>
                <a:cs typeface="Avenir Book" charset="0"/>
              </a:rPr>
              <a:t>Pay for only what you use with no overprovisioning</a:t>
            </a:r>
          </a:p>
        </p:txBody>
      </p:sp>
      <p:sp>
        <p:nvSpPr>
          <p:cNvPr id="80" name="TextBox 79">
            <a:extLst>
              <a:ext uri="{FF2B5EF4-FFF2-40B4-BE49-F238E27FC236}">
                <a16:creationId xmlns:a16="http://schemas.microsoft.com/office/drawing/2014/main" id="{D7F360EA-233D-6B42-9E1E-331F415B729E}"/>
              </a:ext>
            </a:extLst>
          </p:cNvPr>
          <p:cNvSpPr txBox="1"/>
          <p:nvPr/>
        </p:nvSpPr>
        <p:spPr>
          <a:xfrm>
            <a:off x="2303986" y="4728954"/>
            <a:ext cx="859596" cy="369332"/>
          </a:xfrm>
          <a:prstGeom prst="rect">
            <a:avLst/>
          </a:prstGeom>
        </p:spPr>
        <p:txBody>
          <a:bodyPr wrap="square" rtlCol="0">
            <a:spAutoFit/>
          </a:bodyPr>
          <a:lstStyle/>
          <a:p>
            <a:pPr marR="0" indent="0" algn="ctr" fontAlgn="auto">
              <a:lnSpc>
                <a:spcPct val="90000"/>
              </a:lnSpc>
              <a:spcBef>
                <a:spcPts val="600"/>
              </a:spcBef>
              <a:spcAft>
                <a:spcPts val="0"/>
              </a:spcAft>
              <a:buClr>
                <a:srgbClr val="D966FF"/>
              </a:buClr>
              <a:buSzPct val="25000"/>
              <a:buFontTx/>
              <a:buNone/>
              <a:tabLst/>
              <a:defRPr/>
            </a:pPr>
            <a:r>
              <a:rPr lang="en-US" sz="1000" kern="0" dirty="0">
                <a:solidFill>
                  <a:schemeClr val="tx1">
                    <a:lumMod val="75000"/>
                    <a:lumOff val="25000"/>
                  </a:schemeClr>
                </a:solidFill>
                <a:ea typeface="Avenir Book" charset="0"/>
                <a:cs typeface="Avenir Book" charset="0"/>
              </a:rPr>
              <a:t>Eliminate</a:t>
            </a:r>
            <a:br>
              <a:rPr lang="en-US" sz="1000" kern="0" dirty="0">
                <a:solidFill>
                  <a:schemeClr val="tx1">
                    <a:lumMod val="75000"/>
                    <a:lumOff val="25000"/>
                  </a:schemeClr>
                </a:solidFill>
                <a:ea typeface="Avenir Book" charset="0"/>
                <a:cs typeface="Avenir Book" charset="0"/>
              </a:rPr>
            </a:br>
            <a:r>
              <a:rPr lang="en-US" sz="1000" kern="0" dirty="0">
                <a:solidFill>
                  <a:schemeClr val="tx1">
                    <a:lumMod val="75000"/>
                    <a:lumOff val="25000"/>
                  </a:schemeClr>
                </a:solidFill>
                <a:ea typeface="Avenir Book" charset="0"/>
                <a:cs typeface="Avenir Book" charset="0"/>
              </a:rPr>
              <a:t>overbuy</a:t>
            </a:r>
          </a:p>
        </p:txBody>
      </p:sp>
      <p:sp>
        <p:nvSpPr>
          <p:cNvPr id="81" name="TextBox 80">
            <a:extLst>
              <a:ext uri="{FF2B5EF4-FFF2-40B4-BE49-F238E27FC236}">
                <a16:creationId xmlns:a16="http://schemas.microsoft.com/office/drawing/2014/main" id="{65C17829-B9BC-8E4C-9C37-DDB239134600}"/>
              </a:ext>
            </a:extLst>
          </p:cNvPr>
          <p:cNvSpPr txBox="1"/>
          <p:nvPr/>
        </p:nvSpPr>
        <p:spPr>
          <a:xfrm>
            <a:off x="3291758" y="4728954"/>
            <a:ext cx="1404515" cy="646331"/>
          </a:xfrm>
          <a:prstGeom prst="rect">
            <a:avLst/>
          </a:prstGeom>
        </p:spPr>
        <p:txBody>
          <a:bodyPr wrap="square" rtlCol="0">
            <a:spAutoFit/>
          </a:bodyPr>
          <a:lstStyle/>
          <a:p>
            <a:pPr marR="0" indent="0" algn="ctr" fontAlgn="auto">
              <a:lnSpc>
                <a:spcPct val="90000"/>
              </a:lnSpc>
              <a:spcBef>
                <a:spcPts val="600"/>
              </a:spcBef>
              <a:spcAft>
                <a:spcPts val="0"/>
              </a:spcAft>
              <a:buClr>
                <a:srgbClr val="D966FF"/>
              </a:buClr>
              <a:buSzPct val="25000"/>
              <a:buFontTx/>
              <a:buNone/>
              <a:tabLst/>
              <a:defRPr/>
            </a:pPr>
            <a:r>
              <a:rPr lang="en-US" sz="1000" kern="0" dirty="0">
                <a:solidFill>
                  <a:schemeClr val="tx1">
                    <a:lumMod val="75000"/>
                    <a:lumOff val="25000"/>
                  </a:schemeClr>
                </a:solidFill>
                <a:ea typeface="Avenir Book" charset="0"/>
                <a:cs typeface="Avenir Book" charset="0"/>
              </a:rPr>
              <a:t>Scale compute </a:t>
            </a:r>
            <a:br>
              <a:rPr lang="en-US" sz="1000" kern="0" dirty="0">
                <a:solidFill>
                  <a:schemeClr val="tx1">
                    <a:lumMod val="75000"/>
                    <a:lumOff val="25000"/>
                  </a:schemeClr>
                </a:solidFill>
                <a:ea typeface="Avenir Book" charset="0"/>
                <a:cs typeface="Avenir Book" charset="0"/>
              </a:rPr>
            </a:br>
            <a:r>
              <a:rPr lang="en-US" sz="1000" kern="0" dirty="0">
                <a:solidFill>
                  <a:schemeClr val="tx1">
                    <a:lumMod val="75000"/>
                    <a:lumOff val="25000"/>
                  </a:schemeClr>
                </a:solidFill>
                <a:ea typeface="Avenir Book" charset="0"/>
                <a:cs typeface="Avenir Book" charset="0"/>
              </a:rPr>
              <a:t>up and down, transparently and automatically</a:t>
            </a:r>
          </a:p>
        </p:txBody>
      </p:sp>
      <p:sp>
        <p:nvSpPr>
          <p:cNvPr id="82" name="TextBox 81">
            <a:extLst>
              <a:ext uri="{FF2B5EF4-FFF2-40B4-BE49-F238E27FC236}">
                <a16:creationId xmlns:a16="http://schemas.microsoft.com/office/drawing/2014/main" id="{C3538F03-BC60-1E4C-9ADF-6A50DFFF706C}"/>
              </a:ext>
            </a:extLst>
          </p:cNvPr>
          <p:cNvSpPr txBox="1"/>
          <p:nvPr/>
        </p:nvSpPr>
        <p:spPr>
          <a:xfrm>
            <a:off x="4935426" y="4728954"/>
            <a:ext cx="1311428" cy="646331"/>
          </a:xfrm>
          <a:prstGeom prst="rect">
            <a:avLst/>
          </a:prstGeom>
        </p:spPr>
        <p:txBody>
          <a:bodyPr wrap="square" rtlCol="0">
            <a:spAutoFit/>
          </a:bodyPr>
          <a:lstStyle/>
          <a:p>
            <a:pPr marR="0" indent="0" algn="ctr" fontAlgn="auto">
              <a:lnSpc>
                <a:spcPct val="90000"/>
              </a:lnSpc>
              <a:spcBef>
                <a:spcPts val="600"/>
              </a:spcBef>
              <a:spcAft>
                <a:spcPts val="0"/>
              </a:spcAft>
              <a:buClr>
                <a:srgbClr val="D966FF"/>
              </a:buClr>
              <a:buSzPct val="25000"/>
              <a:buFontTx/>
              <a:buNone/>
              <a:tabLst/>
              <a:defRPr/>
            </a:pPr>
            <a:r>
              <a:rPr lang="en-US" sz="1000" kern="0" dirty="0">
                <a:solidFill>
                  <a:schemeClr val="tx1">
                    <a:lumMod val="75000"/>
                    <a:lumOff val="25000"/>
                  </a:schemeClr>
                </a:solidFill>
                <a:ea typeface="Avenir Book" charset="0"/>
                <a:cs typeface="Avenir Book" charset="0"/>
              </a:rPr>
              <a:t>No need for capacity planning, make capacity decisions on the fly</a:t>
            </a:r>
          </a:p>
        </p:txBody>
      </p:sp>
    </p:spTree>
    <p:extLst>
      <p:ext uri="{BB962C8B-B14F-4D97-AF65-F5344CB8AC3E}">
        <p14:creationId xmlns:p14="http://schemas.microsoft.com/office/powerpoint/2010/main" val="352592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left)">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down)">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500"/>
                                        <p:tgtEl>
                                          <p:spTgt spid="7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500"/>
                                        <p:tgtEl>
                                          <p:spTgt spid="7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par>
                                <p:cTn id="29" presetID="22" presetClass="entr" presetSubtype="4"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down)">
                                      <p:cBhvr>
                                        <p:cTn id="31" dur="500"/>
                                        <p:tgtEl>
                                          <p:spTgt spid="74"/>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3" grpId="0" animBg="1"/>
      <p:bldP spid="75" grpId="0" animBg="1"/>
      <p:bldP spid="76" grpId="0" animBg="1"/>
      <p:bldP spid="77" grpId="0" animBg="1"/>
      <p:bldP spid="79" grpId="0"/>
      <p:bldP spid="80" grpId="0"/>
      <p:bldP spid="81" grpId="0"/>
      <p:bldP spid="8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E123ED4-240F-7E43-8025-3A8039FEA115}"/>
              </a:ext>
            </a:extLst>
          </p:cNvPr>
          <p:cNvSpPr>
            <a:spLocks noGrp="1"/>
          </p:cNvSpPr>
          <p:nvPr>
            <p:ph type="body" sz="quarter" idx="10"/>
          </p:nvPr>
        </p:nvSpPr>
        <p:spPr/>
        <p:txBody>
          <a:bodyPr/>
          <a:lstStyle/>
          <a:p>
            <a:r>
              <a:rPr lang="en-US" dirty="0"/>
              <a:t>Data warehouse built for the cloud</a:t>
            </a:r>
          </a:p>
        </p:txBody>
      </p:sp>
    </p:spTree>
    <p:extLst>
      <p:ext uri="{BB962C8B-B14F-4D97-AF65-F5344CB8AC3E}">
        <p14:creationId xmlns:p14="http://schemas.microsoft.com/office/powerpoint/2010/main" val="130251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44343-0CAA-0D4E-BE1E-C4D4CACE9846}"/>
              </a:ext>
            </a:extLst>
          </p:cNvPr>
          <p:cNvSpPr>
            <a:spLocks noGrp="1"/>
          </p:cNvSpPr>
          <p:nvPr>
            <p:ph type="body" sz="quarter" idx="10"/>
          </p:nvPr>
        </p:nvSpPr>
        <p:spPr>
          <a:xfrm>
            <a:off x="381000" y="512763"/>
            <a:ext cx="11430000" cy="723900"/>
          </a:xfrm>
        </p:spPr>
        <p:txBody>
          <a:bodyPr/>
          <a:lstStyle/>
          <a:p>
            <a:r>
              <a:rPr lang="en-US" dirty="0"/>
              <a:t>Data warehouse built for the cloud</a:t>
            </a:r>
          </a:p>
        </p:txBody>
      </p:sp>
      <p:sp>
        <p:nvSpPr>
          <p:cNvPr id="4" name="Slide Number Placeholder 3">
            <a:extLst>
              <a:ext uri="{FF2B5EF4-FFF2-40B4-BE49-F238E27FC236}">
                <a16:creationId xmlns:a16="http://schemas.microsoft.com/office/drawing/2014/main" id="{DEFCD703-B40E-584A-9204-DE0254EB92BA}"/>
              </a:ext>
            </a:extLst>
          </p:cNvPr>
          <p:cNvSpPr>
            <a:spLocks noGrp="1"/>
          </p:cNvSpPr>
          <p:nvPr>
            <p:ph type="sldNum" sz="quarter" idx="4"/>
          </p:nvPr>
        </p:nvSpPr>
        <p:spPr/>
        <p:txBody>
          <a:bodyPr/>
          <a:lstStyle/>
          <a:p>
            <a:fld id="{9A68FE36-BDA6-4A87-8648-115964FC2835}" type="slidenum">
              <a:rPr lang="en-US" smtClean="0"/>
              <a:pPr/>
              <a:t>43</a:t>
            </a:fld>
            <a:endParaRPr lang="en-US" dirty="0"/>
          </a:p>
        </p:txBody>
      </p:sp>
      <p:grpSp>
        <p:nvGrpSpPr>
          <p:cNvPr id="24" name="Group 23">
            <a:extLst>
              <a:ext uri="{FF2B5EF4-FFF2-40B4-BE49-F238E27FC236}">
                <a16:creationId xmlns:a16="http://schemas.microsoft.com/office/drawing/2014/main" id="{43B0A502-D8D6-4D53-A0E3-1EEB89D3AB3E}"/>
              </a:ext>
            </a:extLst>
          </p:cNvPr>
          <p:cNvGrpSpPr/>
          <p:nvPr/>
        </p:nvGrpSpPr>
        <p:grpSpPr>
          <a:xfrm>
            <a:off x="5243514" y="1410431"/>
            <a:ext cx="1771649" cy="1113695"/>
            <a:chOff x="5243514" y="1410431"/>
            <a:chExt cx="1771649" cy="1113695"/>
          </a:xfrm>
        </p:grpSpPr>
        <p:sp>
          <p:nvSpPr>
            <p:cNvPr id="23" name="Freeform 5">
              <a:extLst>
                <a:ext uri="{FF2B5EF4-FFF2-40B4-BE49-F238E27FC236}">
                  <a16:creationId xmlns:a16="http://schemas.microsoft.com/office/drawing/2014/main" id="{2A7B1445-4BDE-4185-8A3A-C8C42A8675AC}"/>
                </a:ext>
              </a:extLst>
            </p:cNvPr>
            <p:cNvSpPr>
              <a:spLocks/>
            </p:cNvSpPr>
            <p:nvPr/>
          </p:nvSpPr>
          <p:spPr bwMode="auto">
            <a:xfrm>
              <a:off x="5243514" y="1410431"/>
              <a:ext cx="1771649" cy="1113695"/>
            </a:xfrm>
            <a:custGeom>
              <a:avLst/>
              <a:gdLst>
                <a:gd name="T0" fmla="*/ 1715 w 1955"/>
                <a:gd name="T1" fmla="*/ 524 h 1227"/>
                <a:gd name="T2" fmla="*/ 1718 w 1955"/>
                <a:gd name="T3" fmla="*/ 472 h 1227"/>
                <a:gd name="T4" fmla="*/ 1380 w 1955"/>
                <a:gd name="T5" fmla="*/ 25 h 1227"/>
                <a:gd name="T6" fmla="*/ 1224 w 1955"/>
                <a:gd name="T7" fmla="*/ 0 h 1227"/>
                <a:gd name="T8" fmla="*/ 799 w 1955"/>
                <a:gd name="T9" fmla="*/ 242 h 1227"/>
                <a:gd name="T10" fmla="*/ 731 w 1955"/>
                <a:gd name="T11" fmla="*/ 242 h 1227"/>
                <a:gd name="T12" fmla="*/ 391 w 1955"/>
                <a:gd name="T13" fmla="*/ 484 h 1227"/>
                <a:gd name="T14" fmla="*/ 374 w 1955"/>
                <a:gd name="T15" fmla="*/ 484 h 1227"/>
                <a:gd name="T16" fmla="*/ 0 w 1955"/>
                <a:gd name="T17" fmla="*/ 864 h 1227"/>
                <a:gd name="T18" fmla="*/ 374 w 1955"/>
                <a:gd name="T19" fmla="*/ 1227 h 1227"/>
                <a:gd name="T20" fmla="*/ 1581 w 1955"/>
                <a:gd name="T21" fmla="*/ 1227 h 1227"/>
                <a:gd name="T22" fmla="*/ 1955 w 1955"/>
                <a:gd name="T23" fmla="*/ 864 h 1227"/>
                <a:gd name="T24" fmla="*/ 1715 w 1955"/>
                <a:gd name="T25" fmla="*/ 524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5" h="1227">
                  <a:moveTo>
                    <a:pt x="1715" y="524"/>
                  </a:moveTo>
                  <a:cubicBezTo>
                    <a:pt x="1717" y="507"/>
                    <a:pt x="1718" y="490"/>
                    <a:pt x="1718" y="472"/>
                  </a:cubicBezTo>
                  <a:cubicBezTo>
                    <a:pt x="1718" y="260"/>
                    <a:pt x="1575" y="80"/>
                    <a:pt x="1380" y="25"/>
                  </a:cubicBezTo>
                  <a:cubicBezTo>
                    <a:pt x="1331" y="9"/>
                    <a:pt x="1278" y="0"/>
                    <a:pt x="1224" y="0"/>
                  </a:cubicBezTo>
                  <a:cubicBezTo>
                    <a:pt x="1037" y="0"/>
                    <a:pt x="884" y="104"/>
                    <a:pt x="799" y="242"/>
                  </a:cubicBezTo>
                  <a:cubicBezTo>
                    <a:pt x="782" y="242"/>
                    <a:pt x="765" y="242"/>
                    <a:pt x="731" y="242"/>
                  </a:cubicBezTo>
                  <a:cubicBezTo>
                    <a:pt x="578" y="242"/>
                    <a:pt x="442" y="346"/>
                    <a:pt x="391" y="484"/>
                  </a:cubicBezTo>
                  <a:cubicBezTo>
                    <a:pt x="374" y="484"/>
                    <a:pt x="374" y="484"/>
                    <a:pt x="374" y="484"/>
                  </a:cubicBezTo>
                  <a:cubicBezTo>
                    <a:pt x="170" y="484"/>
                    <a:pt x="0" y="657"/>
                    <a:pt x="0" y="864"/>
                  </a:cubicBezTo>
                  <a:cubicBezTo>
                    <a:pt x="0" y="1071"/>
                    <a:pt x="170" y="1227"/>
                    <a:pt x="374" y="1227"/>
                  </a:cubicBezTo>
                  <a:cubicBezTo>
                    <a:pt x="1581" y="1227"/>
                    <a:pt x="1581" y="1227"/>
                    <a:pt x="1581" y="1227"/>
                  </a:cubicBezTo>
                  <a:cubicBezTo>
                    <a:pt x="1785" y="1227"/>
                    <a:pt x="1955" y="1071"/>
                    <a:pt x="1955" y="864"/>
                  </a:cubicBezTo>
                  <a:cubicBezTo>
                    <a:pt x="1955" y="697"/>
                    <a:pt x="1860" y="578"/>
                    <a:pt x="1715" y="5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 name="Group 5" descr="Up:  Group 45">
              <a:extLst>
                <a:ext uri="{FF2B5EF4-FFF2-40B4-BE49-F238E27FC236}">
                  <a16:creationId xmlns:a16="http://schemas.microsoft.com/office/drawing/2014/main" id="{CEA9149C-1F8A-7147-8466-23F814B13C70}"/>
                </a:ext>
              </a:extLst>
            </p:cNvPr>
            <p:cNvGrpSpPr/>
            <p:nvPr/>
          </p:nvGrpSpPr>
          <p:grpSpPr>
            <a:xfrm>
              <a:off x="5885704" y="1773499"/>
              <a:ext cx="575326" cy="567808"/>
              <a:chOff x="4366787" y="4737679"/>
              <a:chExt cx="575326" cy="567808"/>
            </a:xfrm>
            <a:solidFill>
              <a:schemeClr val="bg1"/>
            </a:solidFill>
          </p:grpSpPr>
          <p:sp>
            <p:nvSpPr>
              <p:cNvPr id="7" name="Freeform 57">
                <a:extLst>
                  <a:ext uri="{FF2B5EF4-FFF2-40B4-BE49-F238E27FC236}">
                    <a16:creationId xmlns:a16="http://schemas.microsoft.com/office/drawing/2014/main" id="{5EC854AC-E385-F44C-BBC0-FD28B624EAAA}"/>
                  </a:ext>
                </a:extLst>
              </p:cNvPr>
              <p:cNvSpPr>
                <a:spLocks/>
              </p:cNvSpPr>
              <p:nvPr/>
            </p:nvSpPr>
            <p:spPr bwMode="auto">
              <a:xfrm>
                <a:off x="4680753" y="4803645"/>
                <a:ext cx="199569" cy="149467"/>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 name="Freeform 58">
                <a:extLst>
                  <a:ext uri="{FF2B5EF4-FFF2-40B4-BE49-F238E27FC236}">
                    <a16:creationId xmlns:a16="http://schemas.microsoft.com/office/drawing/2014/main" id="{673FB592-8DF3-8E49-BA05-82F4D31CA770}"/>
                  </a:ext>
                </a:extLst>
              </p:cNvPr>
              <p:cNvSpPr>
                <a:spLocks/>
              </p:cNvSpPr>
              <p:nvPr/>
            </p:nvSpPr>
            <p:spPr bwMode="auto">
              <a:xfrm>
                <a:off x="4684927" y="4737679"/>
                <a:ext cx="70976" cy="209588"/>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 name="Freeform 59">
                <a:extLst>
                  <a:ext uri="{FF2B5EF4-FFF2-40B4-BE49-F238E27FC236}">
                    <a16:creationId xmlns:a16="http://schemas.microsoft.com/office/drawing/2014/main" id="{6628261A-8521-744C-98E9-A6C75C76DB62}"/>
                  </a:ext>
                </a:extLst>
              </p:cNvPr>
              <p:cNvSpPr>
                <a:spLocks/>
              </p:cNvSpPr>
              <p:nvPr/>
            </p:nvSpPr>
            <p:spPr bwMode="auto">
              <a:xfrm>
                <a:off x="4740874" y="4981502"/>
                <a:ext cx="199569" cy="151972"/>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 name="Freeform 60">
                <a:extLst>
                  <a:ext uri="{FF2B5EF4-FFF2-40B4-BE49-F238E27FC236}">
                    <a16:creationId xmlns:a16="http://schemas.microsoft.com/office/drawing/2014/main" id="{0E379C9E-C82A-FD4C-A208-8C27B5F9B0E5}"/>
                  </a:ext>
                </a:extLst>
              </p:cNvPr>
              <p:cNvSpPr>
                <a:spLocks/>
              </p:cNvSpPr>
              <p:nvPr/>
            </p:nvSpPr>
            <p:spPr bwMode="auto">
              <a:xfrm>
                <a:off x="4742544" y="4912196"/>
                <a:ext cx="199569" cy="151137"/>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 name="Freeform 61">
                <a:extLst>
                  <a:ext uri="{FF2B5EF4-FFF2-40B4-BE49-F238E27FC236}">
                    <a16:creationId xmlns:a16="http://schemas.microsoft.com/office/drawing/2014/main" id="{3B31E769-F8D5-2744-B142-85F12B09CA5F}"/>
                  </a:ext>
                </a:extLst>
              </p:cNvPr>
              <p:cNvSpPr>
                <a:spLocks/>
              </p:cNvSpPr>
              <p:nvPr/>
            </p:nvSpPr>
            <p:spPr bwMode="auto">
              <a:xfrm>
                <a:off x="4684092" y="5097569"/>
                <a:ext cx="71811" cy="207918"/>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 name="Freeform 62">
                <a:extLst>
                  <a:ext uri="{FF2B5EF4-FFF2-40B4-BE49-F238E27FC236}">
                    <a16:creationId xmlns:a16="http://schemas.microsoft.com/office/drawing/2014/main" id="{F63CC329-9B0E-E142-AA9D-333F80AAEE7C}"/>
                  </a:ext>
                </a:extLst>
              </p:cNvPr>
              <p:cNvSpPr>
                <a:spLocks/>
              </p:cNvSpPr>
              <p:nvPr/>
            </p:nvSpPr>
            <p:spPr bwMode="auto">
              <a:xfrm>
                <a:off x="4682423" y="5091724"/>
                <a:ext cx="198734" cy="151137"/>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 name="Freeform 63">
                <a:extLst>
                  <a:ext uri="{FF2B5EF4-FFF2-40B4-BE49-F238E27FC236}">
                    <a16:creationId xmlns:a16="http://schemas.microsoft.com/office/drawing/2014/main" id="{54632C6E-21D5-254F-8112-3B186FB2DE1F}"/>
                  </a:ext>
                </a:extLst>
              </p:cNvPr>
              <p:cNvSpPr>
                <a:spLocks/>
              </p:cNvSpPr>
              <p:nvPr/>
            </p:nvSpPr>
            <p:spPr bwMode="auto">
              <a:xfrm>
                <a:off x="4428578" y="5090054"/>
                <a:ext cx="198734" cy="150302"/>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4" name="Freeform 64">
                <a:extLst>
                  <a:ext uri="{FF2B5EF4-FFF2-40B4-BE49-F238E27FC236}">
                    <a16:creationId xmlns:a16="http://schemas.microsoft.com/office/drawing/2014/main" id="{9F1393A6-71B4-A146-BBBA-6618964ED76A}"/>
                  </a:ext>
                </a:extLst>
              </p:cNvPr>
              <p:cNvSpPr>
                <a:spLocks/>
              </p:cNvSpPr>
              <p:nvPr/>
            </p:nvSpPr>
            <p:spPr bwMode="auto">
              <a:xfrm>
                <a:off x="4552160" y="5097569"/>
                <a:ext cx="70976" cy="207918"/>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Freeform 65">
                <a:extLst>
                  <a:ext uri="{FF2B5EF4-FFF2-40B4-BE49-F238E27FC236}">
                    <a16:creationId xmlns:a16="http://schemas.microsoft.com/office/drawing/2014/main" id="{4E97E26B-72CF-2740-B0A6-A322DCC72FBD}"/>
                  </a:ext>
                </a:extLst>
              </p:cNvPr>
              <p:cNvSpPr>
                <a:spLocks/>
              </p:cNvSpPr>
              <p:nvPr/>
            </p:nvSpPr>
            <p:spPr bwMode="auto">
              <a:xfrm>
                <a:off x="4368457" y="4912196"/>
                <a:ext cx="198734" cy="149467"/>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66">
                <a:extLst>
                  <a:ext uri="{FF2B5EF4-FFF2-40B4-BE49-F238E27FC236}">
                    <a16:creationId xmlns:a16="http://schemas.microsoft.com/office/drawing/2014/main" id="{5827A62B-8D40-0449-A125-74393F865941}"/>
                  </a:ext>
                </a:extLst>
              </p:cNvPr>
              <p:cNvSpPr>
                <a:spLocks/>
              </p:cNvSpPr>
              <p:nvPr/>
            </p:nvSpPr>
            <p:spPr bwMode="auto">
              <a:xfrm>
                <a:off x="4366787" y="4981502"/>
                <a:ext cx="198734" cy="150302"/>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Freeform 67">
                <a:extLst>
                  <a:ext uri="{FF2B5EF4-FFF2-40B4-BE49-F238E27FC236}">
                    <a16:creationId xmlns:a16="http://schemas.microsoft.com/office/drawing/2014/main" id="{B4B9B637-F7E5-AB4F-82ED-6A812370D8DB}"/>
                  </a:ext>
                </a:extLst>
              </p:cNvPr>
              <p:cNvSpPr>
                <a:spLocks/>
              </p:cNvSpPr>
              <p:nvPr/>
            </p:nvSpPr>
            <p:spPr bwMode="auto">
              <a:xfrm>
                <a:off x="4552160" y="4737679"/>
                <a:ext cx="72647" cy="209588"/>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 name="Freeform 68">
                <a:extLst>
                  <a:ext uri="{FF2B5EF4-FFF2-40B4-BE49-F238E27FC236}">
                    <a16:creationId xmlns:a16="http://schemas.microsoft.com/office/drawing/2014/main" id="{86E8D8B3-AE17-664D-B4CC-7B104E00A1EB}"/>
                  </a:ext>
                </a:extLst>
              </p:cNvPr>
              <p:cNvSpPr>
                <a:spLocks/>
              </p:cNvSpPr>
              <p:nvPr/>
            </p:nvSpPr>
            <p:spPr bwMode="auto">
              <a:xfrm>
                <a:off x="4426908" y="4800305"/>
                <a:ext cx="199569" cy="152807"/>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 name="Freeform 69">
                <a:extLst>
                  <a:ext uri="{FF2B5EF4-FFF2-40B4-BE49-F238E27FC236}">
                    <a16:creationId xmlns:a16="http://schemas.microsoft.com/office/drawing/2014/main" id="{68749FE5-6210-3149-B51F-328650A40F56}"/>
                  </a:ext>
                </a:extLst>
              </p:cNvPr>
              <p:cNvSpPr>
                <a:spLocks noEditPoints="1"/>
              </p:cNvSpPr>
              <p:nvPr/>
            </p:nvSpPr>
            <p:spPr bwMode="auto">
              <a:xfrm>
                <a:off x="4588066" y="4954782"/>
                <a:ext cx="132768" cy="135272"/>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20" name="Oval 19">
            <a:extLst>
              <a:ext uri="{FF2B5EF4-FFF2-40B4-BE49-F238E27FC236}">
                <a16:creationId xmlns:a16="http://schemas.microsoft.com/office/drawing/2014/main" id="{F71D9265-E4E5-A14F-BFE5-3294F07CFED8}"/>
              </a:ext>
            </a:extLst>
          </p:cNvPr>
          <p:cNvSpPr/>
          <p:nvPr/>
        </p:nvSpPr>
        <p:spPr>
          <a:xfrm>
            <a:off x="870722"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31" name="TextBox 30">
            <a:extLst>
              <a:ext uri="{FF2B5EF4-FFF2-40B4-BE49-F238E27FC236}">
                <a16:creationId xmlns:a16="http://schemas.microsoft.com/office/drawing/2014/main" id="{579FFFA0-0986-3F45-B91B-9DCBE1C70A2D}"/>
              </a:ext>
            </a:extLst>
          </p:cNvPr>
          <p:cNvSpPr txBox="1"/>
          <p:nvPr/>
        </p:nvSpPr>
        <p:spPr>
          <a:xfrm>
            <a:off x="699047" y="5574655"/>
            <a:ext cx="135299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Complete </a:t>
            </a:r>
            <a:b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SQL Database</a:t>
            </a:r>
          </a:p>
        </p:txBody>
      </p:sp>
      <p:cxnSp>
        <p:nvCxnSpPr>
          <p:cNvPr id="32" name="Straight Arrow Connector 31">
            <a:extLst>
              <a:ext uri="{FF2B5EF4-FFF2-40B4-BE49-F238E27FC236}">
                <a16:creationId xmlns:a16="http://schemas.microsoft.com/office/drawing/2014/main" id="{F6EDCF59-FA7D-6E4D-AB1D-9AEC7FFF828A}"/>
              </a:ext>
            </a:extLst>
          </p:cNvPr>
          <p:cNvCxnSpPr>
            <a:cxnSpLocks/>
          </p:cNvCxnSpPr>
          <p:nvPr/>
        </p:nvCxnSpPr>
        <p:spPr>
          <a:xfrm flipH="1">
            <a:off x="1802169" y="2561665"/>
            <a:ext cx="3576655" cy="1822794"/>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9F1483E-1AD0-FA46-BF50-A3F159ED19E7}"/>
              </a:ext>
            </a:extLst>
          </p:cNvPr>
          <p:cNvSpPr txBox="1"/>
          <p:nvPr/>
        </p:nvSpPr>
        <p:spPr>
          <a:xfrm>
            <a:off x="2661953" y="5574655"/>
            <a:ext cx="122822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Zero </a:t>
            </a:r>
            <a:b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Management</a:t>
            </a:r>
          </a:p>
        </p:txBody>
      </p:sp>
      <p:sp>
        <p:nvSpPr>
          <p:cNvPr id="34" name="Oval 33">
            <a:extLst>
              <a:ext uri="{FF2B5EF4-FFF2-40B4-BE49-F238E27FC236}">
                <a16:creationId xmlns:a16="http://schemas.microsoft.com/office/drawing/2014/main" id="{4C53E482-0144-954C-9535-5E6F28976774}"/>
              </a:ext>
            </a:extLst>
          </p:cNvPr>
          <p:cNvSpPr/>
          <p:nvPr/>
        </p:nvSpPr>
        <p:spPr>
          <a:xfrm>
            <a:off x="2749891"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cxnSp>
        <p:nvCxnSpPr>
          <p:cNvPr id="42" name="Straight Arrow Connector 41">
            <a:extLst>
              <a:ext uri="{FF2B5EF4-FFF2-40B4-BE49-F238E27FC236}">
                <a16:creationId xmlns:a16="http://schemas.microsoft.com/office/drawing/2014/main" id="{D47C3D46-EFA9-184F-8FCC-4145F738B88A}"/>
              </a:ext>
            </a:extLst>
          </p:cNvPr>
          <p:cNvCxnSpPr>
            <a:cxnSpLocks/>
          </p:cNvCxnSpPr>
          <p:nvPr/>
        </p:nvCxnSpPr>
        <p:spPr>
          <a:xfrm flipH="1">
            <a:off x="3613212" y="2626681"/>
            <a:ext cx="2121763" cy="1695635"/>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4A9D00C-67FA-8D4F-80D1-34235F86B532}"/>
              </a:ext>
            </a:extLst>
          </p:cNvPr>
          <p:cNvSpPr txBox="1"/>
          <p:nvPr/>
        </p:nvSpPr>
        <p:spPr>
          <a:xfrm>
            <a:off x="4684561" y="5574655"/>
            <a:ext cx="97449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All of </a:t>
            </a:r>
            <a:b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Your Data</a:t>
            </a:r>
          </a:p>
        </p:txBody>
      </p:sp>
      <p:cxnSp>
        <p:nvCxnSpPr>
          <p:cNvPr id="44" name="Straight Arrow Connector 43">
            <a:extLst>
              <a:ext uri="{FF2B5EF4-FFF2-40B4-BE49-F238E27FC236}">
                <a16:creationId xmlns:a16="http://schemas.microsoft.com/office/drawing/2014/main" id="{4ACDF0BB-74E4-5948-BDB0-BDAF157EA708}"/>
              </a:ext>
            </a:extLst>
          </p:cNvPr>
          <p:cNvCxnSpPr>
            <a:cxnSpLocks/>
          </p:cNvCxnSpPr>
          <p:nvPr/>
        </p:nvCxnSpPr>
        <p:spPr>
          <a:xfrm flipH="1">
            <a:off x="5202316" y="2616994"/>
            <a:ext cx="848440" cy="1643178"/>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F47D943-A07A-BB40-A073-5C28CD0C30C2}"/>
              </a:ext>
            </a:extLst>
          </p:cNvPr>
          <p:cNvSpPr/>
          <p:nvPr/>
        </p:nvSpPr>
        <p:spPr>
          <a:xfrm>
            <a:off x="6508232"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47" name="Freeform 5">
            <a:extLst>
              <a:ext uri="{FF2B5EF4-FFF2-40B4-BE49-F238E27FC236}">
                <a16:creationId xmlns:a16="http://schemas.microsoft.com/office/drawing/2014/main" id="{8F108D55-0876-AD41-85E4-C994D1CB59E6}"/>
              </a:ext>
            </a:extLst>
          </p:cNvPr>
          <p:cNvSpPr>
            <a:spLocks/>
          </p:cNvSpPr>
          <p:nvPr/>
        </p:nvSpPr>
        <p:spPr bwMode="auto">
          <a:xfrm>
            <a:off x="7103683" y="48907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6">
            <a:extLst>
              <a:ext uri="{FF2B5EF4-FFF2-40B4-BE49-F238E27FC236}">
                <a16:creationId xmlns:a16="http://schemas.microsoft.com/office/drawing/2014/main" id="{73C63568-9639-7848-A4F5-246A4C33125C}"/>
              </a:ext>
            </a:extLst>
          </p:cNvPr>
          <p:cNvSpPr>
            <a:spLocks/>
          </p:cNvSpPr>
          <p:nvPr/>
        </p:nvSpPr>
        <p:spPr bwMode="auto">
          <a:xfrm>
            <a:off x="7030834" y="489078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0" name="Freeform 8">
            <a:extLst>
              <a:ext uri="{FF2B5EF4-FFF2-40B4-BE49-F238E27FC236}">
                <a16:creationId xmlns:a16="http://schemas.microsoft.com/office/drawing/2014/main" id="{CDFF5292-1FAB-8B44-A180-87BAB8117BB1}"/>
              </a:ext>
            </a:extLst>
          </p:cNvPr>
          <p:cNvSpPr>
            <a:spLocks/>
          </p:cNvSpPr>
          <p:nvPr/>
        </p:nvSpPr>
        <p:spPr bwMode="auto">
          <a:xfrm>
            <a:off x="7343554" y="48588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1" name="Freeform 9">
            <a:extLst>
              <a:ext uri="{FF2B5EF4-FFF2-40B4-BE49-F238E27FC236}">
                <a16:creationId xmlns:a16="http://schemas.microsoft.com/office/drawing/2014/main" id="{6184A28B-CED8-3842-94D4-C918BC980682}"/>
              </a:ext>
            </a:extLst>
          </p:cNvPr>
          <p:cNvSpPr>
            <a:spLocks/>
          </p:cNvSpPr>
          <p:nvPr/>
        </p:nvSpPr>
        <p:spPr bwMode="auto">
          <a:xfrm>
            <a:off x="7270704" y="4858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3" name="TextBox 52">
            <a:extLst>
              <a:ext uri="{FF2B5EF4-FFF2-40B4-BE49-F238E27FC236}">
                <a16:creationId xmlns:a16="http://schemas.microsoft.com/office/drawing/2014/main" id="{E680338A-25F0-0247-8660-3EE9CBC99463}"/>
              </a:ext>
            </a:extLst>
          </p:cNvPr>
          <p:cNvSpPr txBox="1"/>
          <p:nvPr/>
        </p:nvSpPr>
        <p:spPr>
          <a:xfrm>
            <a:off x="6525874" y="5574655"/>
            <a:ext cx="10642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All of </a:t>
            </a:r>
            <a:b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Your Users</a:t>
            </a:r>
          </a:p>
        </p:txBody>
      </p:sp>
      <p:cxnSp>
        <p:nvCxnSpPr>
          <p:cNvPr id="54" name="Straight Arrow Connector 53">
            <a:extLst>
              <a:ext uri="{FF2B5EF4-FFF2-40B4-BE49-F238E27FC236}">
                <a16:creationId xmlns:a16="http://schemas.microsoft.com/office/drawing/2014/main" id="{C5385A52-F46F-2843-B6A1-FD5F62A1D4EF}"/>
              </a:ext>
            </a:extLst>
          </p:cNvPr>
          <p:cNvCxnSpPr>
            <a:cxnSpLocks/>
          </p:cNvCxnSpPr>
          <p:nvPr/>
        </p:nvCxnSpPr>
        <p:spPr>
          <a:xfrm>
            <a:off x="6326981" y="2609850"/>
            <a:ext cx="641990" cy="1605933"/>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1290AC7-EBF2-CE4A-8864-59A79833BC0E}"/>
              </a:ext>
            </a:extLst>
          </p:cNvPr>
          <p:cNvSpPr/>
          <p:nvPr/>
        </p:nvSpPr>
        <p:spPr>
          <a:xfrm>
            <a:off x="4629062" y="4414838"/>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57" name="TextBox 56">
            <a:extLst>
              <a:ext uri="{FF2B5EF4-FFF2-40B4-BE49-F238E27FC236}">
                <a16:creationId xmlns:a16="http://schemas.microsoft.com/office/drawing/2014/main" id="{72E64037-BBE2-AE46-A564-40AA885FAB34}"/>
              </a:ext>
            </a:extLst>
          </p:cNvPr>
          <p:cNvSpPr txBox="1"/>
          <p:nvPr/>
        </p:nvSpPr>
        <p:spPr>
          <a:xfrm>
            <a:off x="8221197" y="5561314"/>
            <a:ext cx="132068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Pay Only for </a:t>
            </a:r>
            <a:b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What You Use</a:t>
            </a:r>
          </a:p>
        </p:txBody>
      </p:sp>
      <p:sp>
        <p:nvSpPr>
          <p:cNvPr id="59" name="Oval 58">
            <a:extLst>
              <a:ext uri="{FF2B5EF4-FFF2-40B4-BE49-F238E27FC236}">
                <a16:creationId xmlns:a16="http://schemas.microsoft.com/office/drawing/2014/main" id="{C645D68E-6B1E-D741-81BA-A224CD2C8DB0}"/>
              </a:ext>
            </a:extLst>
          </p:cNvPr>
          <p:cNvSpPr/>
          <p:nvPr/>
        </p:nvSpPr>
        <p:spPr>
          <a:xfrm>
            <a:off x="8360620" y="4413857"/>
            <a:ext cx="1009649" cy="1009649"/>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cxnSp>
        <p:nvCxnSpPr>
          <p:cNvPr id="69" name="Straight Arrow Connector 68">
            <a:extLst>
              <a:ext uri="{FF2B5EF4-FFF2-40B4-BE49-F238E27FC236}">
                <a16:creationId xmlns:a16="http://schemas.microsoft.com/office/drawing/2014/main" id="{2FB2E150-6261-A346-8B25-8BE70A697E4D}"/>
              </a:ext>
            </a:extLst>
          </p:cNvPr>
          <p:cNvCxnSpPr>
            <a:cxnSpLocks/>
          </p:cNvCxnSpPr>
          <p:nvPr/>
        </p:nvCxnSpPr>
        <p:spPr>
          <a:xfrm>
            <a:off x="6690360" y="2590800"/>
            <a:ext cx="1915758" cy="1671918"/>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B5CAC68E-A81E-2B43-8C7D-776F2D4D7153}"/>
              </a:ext>
            </a:extLst>
          </p:cNvPr>
          <p:cNvSpPr/>
          <p:nvPr/>
        </p:nvSpPr>
        <p:spPr>
          <a:xfrm>
            <a:off x="10213009" y="4416608"/>
            <a:ext cx="1005840" cy="1005840"/>
          </a:xfrm>
          <a:prstGeom prst="ellipse">
            <a:avLst/>
          </a:prstGeom>
          <a:noFill/>
          <a:ln w="31750" cap="rnd">
            <a:solidFill>
              <a:schemeClr val="tx1">
                <a:lumMod val="25000"/>
                <a:lumOff val="75000"/>
              </a:schemeClr>
            </a:solidFill>
            <a:prstDash val="sysDot"/>
          </a:ln>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Arial"/>
              <a:cs typeface="Arial"/>
              <a:sym typeface="Arial"/>
            </a:endParaRPr>
          </a:p>
        </p:txBody>
      </p:sp>
      <p:sp>
        <p:nvSpPr>
          <p:cNvPr id="81" name="TextBox 80">
            <a:extLst>
              <a:ext uri="{FF2B5EF4-FFF2-40B4-BE49-F238E27FC236}">
                <a16:creationId xmlns:a16="http://schemas.microsoft.com/office/drawing/2014/main" id="{0F2DC2F8-5B2A-9148-9E49-4ECA86EB214F}"/>
              </a:ext>
            </a:extLst>
          </p:cNvPr>
          <p:cNvSpPr txBox="1"/>
          <p:nvPr/>
        </p:nvSpPr>
        <p:spPr>
          <a:xfrm>
            <a:off x="10235833" y="5543003"/>
            <a:ext cx="94128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Live Data</a:t>
            </a:r>
            <a:b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eiryo" charset="-128"/>
                <a:cs typeface="Arial" panose="020B0604020202020204" pitchFamily="34" charset="0"/>
              </a:rPr>
              <a:t>Sharing</a:t>
            </a:r>
          </a:p>
        </p:txBody>
      </p:sp>
      <p:cxnSp>
        <p:nvCxnSpPr>
          <p:cNvPr id="82" name="Straight Arrow Connector 81">
            <a:extLst>
              <a:ext uri="{FF2B5EF4-FFF2-40B4-BE49-F238E27FC236}">
                <a16:creationId xmlns:a16="http://schemas.microsoft.com/office/drawing/2014/main" id="{D6A1EFD2-14DC-D347-8D44-ACBC04CBF540}"/>
              </a:ext>
            </a:extLst>
          </p:cNvPr>
          <p:cNvCxnSpPr>
            <a:cxnSpLocks/>
          </p:cNvCxnSpPr>
          <p:nvPr/>
        </p:nvCxnSpPr>
        <p:spPr>
          <a:xfrm>
            <a:off x="7005918" y="2454088"/>
            <a:ext cx="3443099" cy="1814962"/>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1340B143-CD41-7844-B5D8-338BCC1464F9}"/>
              </a:ext>
            </a:extLst>
          </p:cNvPr>
          <p:cNvGrpSpPr/>
          <p:nvPr/>
        </p:nvGrpSpPr>
        <p:grpSpPr>
          <a:xfrm>
            <a:off x="4891619" y="4647749"/>
            <a:ext cx="492654" cy="537978"/>
            <a:chOff x="4891619" y="4647749"/>
            <a:chExt cx="492654" cy="537978"/>
          </a:xfrm>
        </p:grpSpPr>
        <p:sp>
          <p:nvSpPr>
            <p:cNvPr id="223" name="Rounded Rectangle 222">
              <a:extLst>
                <a:ext uri="{FF2B5EF4-FFF2-40B4-BE49-F238E27FC236}">
                  <a16:creationId xmlns:a16="http://schemas.microsoft.com/office/drawing/2014/main" id="{DBCB84B9-035E-2245-BF91-7C3C438B970C}"/>
                </a:ext>
              </a:extLst>
            </p:cNvPr>
            <p:cNvSpPr/>
            <p:nvPr/>
          </p:nvSpPr>
          <p:spPr>
            <a:xfrm>
              <a:off x="4891619" y="5049489"/>
              <a:ext cx="490777" cy="73483"/>
            </a:xfrm>
            <a:prstGeom prst="roundRect">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27">
              <a:extLst>
                <a:ext uri="{FF2B5EF4-FFF2-40B4-BE49-F238E27FC236}">
                  <a16:creationId xmlns:a16="http://schemas.microsoft.com/office/drawing/2014/main" id="{21EFEEDE-A180-A947-B9B5-9D64B71F4BD7}"/>
                </a:ext>
              </a:extLst>
            </p:cNvPr>
            <p:cNvSpPr>
              <a:spLocks/>
            </p:cNvSpPr>
            <p:nvPr/>
          </p:nvSpPr>
          <p:spPr bwMode="auto">
            <a:xfrm>
              <a:off x="4892960" y="4733032"/>
              <a:ext cx="491313" cy="391549"/>
            </a:xfrm>
            <a:custGeom>
              <a:avLst/>
              <a:gdLst>
                <a:gd name="T0" fmla="*/ 847 w 1036"/>
                <a:gd name="T1" fmla="*/ 0 h 825"/>
                <a:gd name="T2" fmla="*/ 946 w 1036"/>
                <a:gd name="T3" fmla="*/ 0 h 825"/>
                <a:gd name="T4" fmla="*/ 1036 w 1036"/>
                <a:gd name="T5" fmla="*/ 90 h 825"/>
                <a:gd name="T6" fmla="*/ 1036 w 1036"/>
                <a:gd name="T7" fmla="*/ 735 h 825"/>
                <a:gd name="T8" fmla="*/ 946 w 1036"/>
                <a:gd name="T9" fmla="*/ 825 h 825"/>
                <a:gd name="T10" fmla="*/ 90 w 1036"/>
                <a:gd name="T11" fmla="*/ 825 h 825"/>
                <a:gd name="T12" fmla="*/ 0 w 1036"/>
                <a:gd name="T13" fmla="*/ 735 h 825"/>
                <a:gd name="T14" fmla="*/ 0 w 1036"/>
                <a:gd name="T15" fmla="*/ 90 h 825"/>
                <a:gd name="T16" fmla="*/ 90 w 1036"/>
                <a:gd name="T17" fmla="*/ 0 h 825"/>
                <a:gd name="T18" fmla="*/ 197 w 1036"/>
                <a:gd name="T19" fmla="*/ 0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6" h="825">
                  <a:moveTo>
                    <a:pt x="847" y="0"/>
                  </a:moveTo>
                  <a:cubicBezTo>
                    <a:pt x="946" y="0"/>
                    <a:pt x="946" y="0"/>
                    <a:pt x="946" y="0"/>
                  </a:cubicBezTo>
                  <a:cubicBezTo>
                    <a:pt x="995" y="0"/>
                    <a:pt x="1036" y="40"/>
                    <a:pt x="1036" y="90"/>
                  </a:cubicBezTo>
                  <a:cubicBezTo>
                    <a:pt x="1036" y="735"/>
                    <a:pt x="1036" y="735"/>
                    <a:pt x="1036" y="735"/>
                  </a:cubicBezTo>
                  <a:cubicBezTo>
                    <a:pt x="1036" y="785"/>
                    <a:pt x="995" y="825"/>
                    <a:pt x="946" y="825"/>
                  </a:cubicBezTo>
                  <a:cubicBezTo>
                    <a:pt x="90" y="825"/>
                    <a:pt x="90" y="825"/>
                    <a:pt x="90" y="825"/>
                  </a:cubicBezTo>
                  <a:cubicBezTo>
                    <a:pt x="41" y="825"/>
                    <a:pt x="0" y="785"/>
                    <a:pt x="0" y="735"/>
                  </a:cubicBezTo>
                  <a:cubicBezTo>
                    <a:pt x="0" y="90"/>
                    <a:pt x="0" y="90"/>
                    <a:pt x="0" y="90"/>
                  </a:cubicBezTo>
                  <a:cubicBezTo>
                    <a:pt x="0" y="40"/>
                    <a:pt x="41" y="0"/>
                    <a:pt x="90" y="0"/>
                  </a:cubicBezTo>
                  <a:cubicBezTo>
                    <a:pt x="197" y="0"/>
                    <a:pt x="197" y="0"/>
                    <a:pt x="197" y="0"/>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28">
              <a:extLst>
                <a:ext uri="{FF2B5EF4-FFF2-40B4-BE49-F238E27FC236}">
                  <a16:creationId xmlns:a16="http://schemas.microsoft.com/office/drawing/2014/main" id="{AD9AF8E9-6DA6-2141-84F3-F2488E1F22BA}"/>
                </a:ext>
              </a:extLst>
            </p:cNvPr>
            <p:cNvSpPr>
              <a:spLocks noChangeShapeType="1"/>
            </p:cNvSpPr>
            <p:nvPr/>
          </p:nvSpPr>
          <p:spPr bwMode="auto">
            <a:xfrm>
              <a:off x="4891619" y="5049489"/>
              <a:ext cx="49077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29">
              <a:extLst>
                <a:ext uri="{FF2B5EF4-FFF2-40B4-BE49-F238E27FC236}">
                  <a16:creationId xmlns:a16="http://schemas.microsoft.com/office/drawing/2014/main" id="{CBFF49C5-6C51-DE47-B876-D9D6836ECB34}"/>
                </a:ext>
              </a:extLst>
            </p:cNvPr>
            <p:cNvSpPr>
              <a:spLocks noChangeShapeType="1"/>
            </p:cNvSpPr>
            <p:nvPr/>
          </p:nvSpPr>
          <p:spPr bwMode="auto">
            <a:xfrm>
              <a:off x="5138616" y="5122972"/>
              <a:ext cx="0" cy="62755"/>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30">
              <a:extLst>
                <a:ext uri="{FF2B5EF4-FFF2-40B4-BE49-F238E27FC236}">
                  <a16:creationId xmlns:a16="http://schemas.microsoft.com/office/drawing/2014/main" id="{95B3B91D-C0EA-0542-926B-018E42EE1D21}"/>
                </a:ext>
              </a:extLst>
            </p:cNvPr>
            <p:cNvSpPr>
              <a:spLocks noChangeShapeType="1"/>
            </p:cNvSpPr>
            <p:nvPr/>
          </p:nvSpPr>
          <p:spPr bwMode="auto">
            <a:xfrm>
              <a:off x="4981997" y="5184654"/>
              <a:ext cx="3137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31">
              <a:extLst>
                <a:ext uri="{FF2B5EF4-FFF2-40B4-BE49-F238E27FC236}">
                  <a16:creationId xmlns:a16="http://schemas.microsoft.com/office/drawing/2014/main" id="{72B50576-4EAB-1345-84EE-9CEA4453962F}"/>
                </a:ext>
              </a:extLst>
            </p:cNvPr>
            <p:cNvSpPr>
              <a:spLocks/>
            </p:cNvSpPr>
            <p:nvPr/>
          </p:nvSpPr>
          <p:spPr bwMode="auto">
            <a:xfrm>
              <a:off x="4986288" y="4647749"/>
              <a:ext cx="242975" cy="318335"/>
            </a:xfrm>
            <a:custGeom>
              <a:avLst/>
              <a:gdLst>
                <a:gd name="T0" fmla="*/ 512 w 512"/>
                <a:gd name="T1" fmla="*/ 559 h 671"/>
                <a:gd name="T2" fmla="*/ 512 w 512"/>
                <a:gd name="T3" fmla="*/ 600 h 671"/>
                <a:gd name="T4" fmla="*/ 441 w 512"/>
                <a:gd name="T5" fmla="*/ 671 h 671"/>
                <a:gd name="T6" fmla="*/ 71 w 512"/>
                <a:gd name="T7" fmla="*/ 671 h 671"/>
                <a:gd name="T8" fmla="*/ 0 w 512"/>
                <a:gd name="T9" fmla="*/ 600 h 671"/>
                <a:gd name="T10" fmla="*/ 0 w 512"/>
                <a:gd name="T11" fmla="*/ 71 h 671"/>
                <a:gd name="T12" fmla="*/ 71 w 512"/>
                <a:gd name="T13" fmla="*/ 0 h 671"/>
                <a:gd name="T14" fmla="*/ 441 w 512"/>
                <a:gd name="T15" fmla="*/ 0 h 671"/>
                <a:gd name="T16" fmla="*/ 512 w 512"/>
                <a:gd name="T17" fmla="*/ 71 h 671"/>
                <a:gd name="T18" fmla="*/ 512 w 512"/>
                <a:gd name="T19" fmla="*/ 9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671">
                  <a:moveTo>
                    <a:pt x="512" y="559"/>
                  </a:moveTo>
                  <a:cubicBezTo>
                    <a:pt x="512" y="600"/>
                    <a:pt x="512" y="600"/>
                    <a:pt x="512" y="600"/>
                  </a:cubicBezTo>
                  <a:cubicBezTo>
                    <a:pt x="512" y="639"/>
                    <a:pt x="480" y="671"/>
                    <a:pt x="441" y="671"/>
                  </a:cubicBezTo>
                  <a:cubicBezTo>
                    <a:pt x="71" y="671"/>
                    <a:pt x="71" y="671"/>
                    <a:pt x="71" y="671"/>
                  </a:cubicBezTo>
                  <a:cubicBezTo>
                    <a:pt x="32" y="671"/>
                    <a:pt x="0" y="639"/>
                    <a:pt x="0" y="600"/>
                  </a:cubicBezTo>
                  <a:cubicBezTo>
                    <a:pt x="0" y="71"/>
                    <a:pt x="0" y="71"/>
                    <a:pt x="0" y="71"/>
                  </a:cubicBezTo>
                  <a:cubicBezTo>
                    <a:pt x="0" y="32"/>
                    <a:pt x="32" y="0"/>
                    <a:pt x="71" y="0"/>
                  </a:cubicBezTo>
                  <a:cubicBezTo>
                    <a:pt x="441" y="0"/>
                    <a:pt x="441" y="0"/>
                    <a:pt x="441" y="0"/>
                  </a:cubicBezTo>
                  <a:cubicBezTo>
                    <a:pt x="480" y="0"/>
                    <a:pt x="512" y="32"/>
                    <a:pt x="512" y="71"/>
                  </a:cubicBezTo>
                  <a:cubicBezTo>
                    <a:pt x="512" y="97"/>
                    <a:pt x="512" y="97"/>
                    <a:pt x="512" y="97"/>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32">
              <a:extLst>
                <a:ext uri="{FF2B5EF4-FFF2-40B4-BE49-F238E27FC236}">
                  <a16:creationId xmlns:a16="http://schemas.microsoft.com/office/drawing/2014/main" id="{37237BC8-ED37-8245-ADB8-FA497BC0E3C5}"/>
                </a:ext>
              </a:extLst>
            </p:cNvPr>
            <p:cNvSpPr>
              <a:spLocks/>
            </p:cNvSpPr>
            <p:nvPr/>
          </p:nvSpPr>
          <p:spPr bwMode="auto">
            <a:xfrm>
              <a:off x="5024102" y="4689854"/>
              <a:ext cx="174320" cy="236270"/>
            </a:xfrm>
            <a:custGeom>
              <a:avLst/>
              <a:gdLst>
                <a:gd name="T0" fmla="*/ 368 w 368"/>
                <a:gd name="T1" fmla="*/ 463 h 498"/>
                <a:gd name="T2" fmla="*/ 334 w 368"/>
                <a:gd name="T3" fmla="*/ 498 h 498"/>
                <a:gd name="T4" fmla="*/ 35 w 368"/>
                <a:gd name="T5" fmla="*/ 498 h 498"/>
                <a:gd name="T6" fmla="*/ 0 w 368"/>
                <a:gd name="T7" fmla="*/ 463 h 498"/>
                <a:gd name="T8" fmla="*/ 0 w 368"/>
                <a:gd name="T9" fmla="*/ 34 h 498"/>
                <a:gd name="T10" fmla="*/ 35 w 368"/>
                <a:gd name="T11" fmla="*/ 0 h 498"/>
                <a:gd name="T12" fmla="*/ 334 w 368"/>
                <a:gd name="T13" fmla="*/ 0 h 498"/>
              </a:gdLst>
              <a:ahLst/>
              <a:cxnLst>
                <a:cxn ang="0">
                  <a:pos x="T0" y="T1"/>
                </a:cxn>
                <a:cxn ang="0">
                  <a:pos x="T2" y="T3"/>
                </a:cxn>
                <a:cxn ang="0">
                  <a:pos x="T4" y="T5"/>
                </a:cxn>
                <a:cxn ang="0">
                  <a:pos x="T6" y="T7"/>
                </a:cxn>
                <a:cxn ang="0">
                  <a:pos x="T8" y="T9"/>
                </a:cxn>
                <a:cxn ang="0">
                  <a:pos x="T10" y="T11"/>
                </a:cxn>
                <a:cxn ang="0">
                  <a:pos x="T12" y="T13"/>
                </a:cxn>
              </a:cxnLst>
              <a:rect l="0" t="0" r="r" b="b"/>
              <a:pathLst>
                <a:path w="368" h="498">
                  <a:moveTo>
                    <a:pt x="368" y="463"/>
                  </a:moveTo>
                  <a:cubicBezTo>
                    <a:pt x="368" y="482"/>
                    <a:pt x="353" y="498"/>
                    <a:pt x="334" y="498"/>
                  </a:cubicBezTo>
                  <a:cubicBezTo>
                    <a:pt x="35" y="498"/>
                    <a:pt x="35" y="498"/>
                    <a:pt x="35" y="498"/>
                  </a:cubicBezTo>
                  <a:cubicBezTo>
                    <a:pt x="16" y="498"/>
                    <a:pt x="0" y="482"/>
                    <a:pt x="0" y="463"/>
                  </a:cubicBezTo>
                  <a:cubicBezTo>
                    <a:pt x="0" y="34"/>
                    <a:pt x="0" y="34"/>
                    <a:pt x="0" y="34"/>
                  </a:cubicBezTo>
                  <a:cubicBezTo>
                    <a:pt x="0" y="15"/>
                    <a:pt x="16" y="0"/>
                    <a:pt x="35" y="0"/>
                  </a:cubicBezTo>
                  <a:cubicBezTo>
                    <a:pt x="334" y="0"/>
                    <a:pt x="334" y="0"/>
                    <a:pt x="334" y="0"/>
                  </a:cubicBezTo>
                </a:path>
              </a:pathLst>
            </a:custGeom>
            <a:pattFill prst="dkHorz">
              <a:fgClr>
                <a:schemeClr val="accent1"/>
              </a:fgClr>
              <a:bgClr>
                <a:schemeClr val="bg1"/>
              </a:bgClr>
            </a:patt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3">
              <a:extLst>
                <a:ext uri="{FF2B5EF4-FFF2-40B4-BE49-F238E27FC236}">
                  <a16:creationId xmlns:a16="http://schemas.microsoft.com/office/drawing/2014/main" id="{BEC67DB4-F9D0-424B-9BF2-5610BA07EF8F}"/>
                </a:ext>
              </a:extLst>
            </p:cNvPr>
            <p:cNvSpPr>
              <a:spLocks/>
            </p:cNvSpPr>
            <p:nvPr/>
          </p:nvSpPr>
          <p:spPr bwMode="auto">
            <a:xfrm>
              <a:off x="5158194" y="4692804"/>
              <a:ext cx="135433" cy="219643"/>
            </a:xfrm>
            <a:custGeom>
              <a:avLst/>
              <a:gdLst>
                <a:gd name="T0" fmla="*/ 257 w 286"/>
                <a:gd name="T1" fmla="*/ 463 h 463"/>
                <a:gd name="T2" fmla="*/ 29 w 286"/>
                <a:gd name="T3" fmla="*/ 463 h 463"/>
                <a:gd name="T4" fmla="*/ 0 w 286"/>
                <a:gd name="T5" fmla="*/ 434 h 463"/>
                <a:gd name="T6" fmla="*/ 0 w 286"/>
                <a:gd name="T7" fmla="*/ 33 h 463"/>
                <a:gd name="T8" fmla="*/ 29 w 286"/>
                <a:gd name="T9" fmla="*/ 0 h 463"/>
                <a:gd name="T10" fmla="*/ 257 w 286"/>
                <a:gd name="T11" fmla="*/ 0 h 463"/>
                <a:gd name="T12" fmla="*/ 286 w 286"/>
                <a:gd name="T13" fmla="*/ 33 h 463"/>
                <a:gd name="T14" fmla="*/ 286 w 286"/>
                <a:gd name="T15" fmla="*/ 434 h 463"/>
                <a:gd name="T16" fmla="*/ 257 w 286"/>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463">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solidFill>
              <a:srgbClr val="FFFFFF"/>
            </a:solid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4">
              <a:extLst>
                <a:ext uri="{FF2B5EF4-FFF2-40B4-BE49-F238E27FC236}">
                  <a16:creationId xmlns:a16="http://schemas.microsoft.com/office/drawing/2014/main" id="{4F45A83F-73DA-1040-929B-6025B959AD8A}"/>
                </a:ext>
              </a:extLst>
            </p:cNvPr>
            <p:cNvSpPr>
              <a:spLocks/>
            </p:cNvSpPr>
            <p:nvPr/>
          </p:nvSpPr>
          <p:spPr bwMode="auto">
            <a:xfrm>
              <a:off x="5191181" y="4730618"/>
              <a:ext cx="69191" cy="142942"/>
            </a:xfrm>
            <a:custGeom>
              <a:avLst/>
              <a:gdLst>
                <a:gd name="T0" fmla="*/ 156 w 174"/>
                <a:gd name="T1" fmla="*/ 329 h 329"/>
                <a:gd name="T2" fmla="*/ 18 w 174"/>
                <a:gd name="T3" fmla="*/ 329 h 329"/>
                <a:gd name="T4" fmla="*/ 0 w 174"/>
                <a:gd name="T5" fmla="*/ 309 h 329"/>
                <a:gd name="T6" fmla="*/ 0 w 174"/>
                <a:gd name="T7" fmla="*/ 23 h 329"/>
                <a:gd name="T8" fmla="*/ 5 w 174"/>
                <a:gd name="T9" fmla="*/ 9 h 329"/>
                <a:gd name="T10" fmla="*/ 25 w 174"/>
                <a:gd name="T11" fmla="*/ 0 h 329"/>
                <a:gd name="T12" fmla="*/ 148 w 174"/>
                <a:gd name="T13" fmla="*/ 0 h 329"/>
                <a:gd name="T14" fmla="*/ 169 w 174"/>
                <a:gd name="T15" fmla="*/ 9 h 329"/>
                <a:gd name="T16" fmla="*/ 174 w 174"/>
                <a:gd name="T17" fmla="*/ 23 h 329"/>
                <a:gd name="T18" fmla="*/ 174 w 174"/>
                <a:gd name="T19" fmla="*/ 309 h 329"/>
                <a:gd name="T20" fmla="*/ 156 w 174"/>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329">
                  <a:moveTo>
                    <a:pt x="156" y="329"/>
                  </a:moveTo>
                  <a:cubicBezTo>
                    <a:pt x="18" y="329"/>
                    <a:pt x="18" y="329"/>
                    <a:pt x="18" y="329"/>
                  </a:cubicBezTo>
                  <a:cubicBezTo>
                    <a:pt x="8" y="329"/>
                    <a:pt x="0" y="320"/>
                    <a:pt x="0" y="309"/>
                  </a:cubicBezTo>
                  <a:cubicBezTo>
                    <a:pt x="0" y="23"/>
                    <a:pt x="0" y="23"/>
                    <a:pt x="0" y="23"/>
                  </a:cubicBezTo>
                  <a:cubicBezTo>
                    <a:pt x="0" y="18"/>
                    <a:pt x="2" y="13"/>
                    <a:pt x="5" y="9"/>
                  </a:cubicBezTo>
                  <a:cubicBezTo>
                    <a:pt x="10" y="3"/>
                    <a:pt x="18" y="0"/>
                    <a:pt x="25" y="0"/>
                  </a:cubicBezTo>
                  <a:cubicBezTo>
                    <a:pt x="148" y="0"/>
                    <a:pt x="148" y="0"/>
                    <a:pt x="148" y="0"/>
                  </a:cubicBezTo>
                  <a:cubicBezTo>
                    <a:pt x="156" y="0"/>
                    <a:pt x="164" y="3"/>
                    <a:pt x="169" y="9"/>
                  </a:cubicBezTo>
                  <a:cubicBezTo>
                    <a:pt x="172" y="13"/>
                    <a:pt x="174" y="18"/>
                    <a:pt x="174" y="23"/>
                  </a:cubicBezTo>
                  <a:cubicBezTo>
                    <a:pt x="174" y="309"/>
                    <a:pt x="174" y="309"/>
                    <a:pt x="174" y="309"/>
                  </a:cubicBezTo>
                  <a:cubicBezTo>
                    <a:pt x="174" y="320"/>
                    <a:pt x="166" y="329"/>
                    <a:pt x="156" y="329"/>
                  </a:cubicBezTo>
                  <a:close/>
                </a:path>
              </a:pathLst>
            </a:custGeom>
            <a:pattFill prst="dkHorz">
              <a:fgClr>
                <a:schemeClr val="accent1"/>
              </a:fgClr>
              <a:bgClr>
                <a:schemeClr val="bg1"/>
              </a:bgClr>
            </a:patt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4" name="Group 113">
            <a:extLst>
              <a:ext uri="{FF2B5EF4-FFF2-40B4-BE49-F238E27FC236}">
                <a16:creationId xmlns:a16="http://schemas.microsoft.com/office/drawing/2014/main" id="{A888F279-F24E-0B49-835E-D99BD1468A30}"/>
              </a:ext>
            </a:extLst>
          </p:cNvPr>
          <p:cNvGrpSpPr/>
          <p:nvPr/>
        </p:nvGrpSpPr>
        <p:grpSpPr>
          <a:xfrm>
            <a:off x="6749878" y="4714626"/>
            <a:ext cx="538270" cy="387088"/>
            <a:chOff x="6685242" y="4689704"/>
            <a:chExt cx="607581" cy="436932"/>
          </a:xfrm>
        </p:grpSpPr>
        <p:grpSp>
          <p:nvGrpSpPr>
            <p:cNvPr id="104" name="Group 8">
              <a:extLst>
                <a:ext uri="{FF2B5EF4-FFF2-40B4-BE49-F238E27FC236}">
                  <a16:creationId xmlns:a16="http://schemas.microsoft.com/office/drawing/2014/main" id="{D2D05C31-4674-B54C-82CE-172B2B751DA5}"/>
                </a:ext>
              </a:extLst>
            </p:cNvPr>
            <p:cNvGrpSpPr>
              <a:grpSpLocks noChangeAspect="1"/>
            </p:cNvGrpSpPr>
            <p:nvPr/>
          </p:nvGrpSpPr>
          <p:grpSpPr bwMode="auto">
            <a:xfrm>
              <a:off x="6875310" y="4709274"/>
              <a:ext cx="417513" cy="417362"/>
              <a:chOff x="2462" y="786"/>
              <a:chExt cx="2753" cy="2752"/>
            </a:xfrm>
          </p:grpSpPr>
          <p:sp>
            <p:nvSpPr>
              <p:cNvPr id="111" name="Freeform 9">
                <a:extLst>
                  <a:ext uri="{FF2B5EF4-FFF2-40B4-BE49-F238E27FC236}">
                    <a16:creationId xmlns:a16="http://schemas.microsoft.com/office/drawing/2014/main" id="{122EF9B5-3BF9-C54B-A76B-D0377928FBF1}"/>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2" name="Oval 10">
                <a:extLst>
                  <a:ext uri="{FF2B5EF4-FFF2-40B4-BE49-F238E27FC236}">
                    <a16:creationId xmlns:a16="http://schemas.microsoft.com/office/drawing/2014/main" id="{C181F2D9-AD63-734A-99EA-FEA45D06192A}"/>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grpSp>
        <p:grpSp>
          <p:nvGrpSpPr>
            <p:cNvPr id="106" name="Group 8">
              <a:extLst>
                <a:ext uri="{FF2B5EF4-FFF2-40B4-BE49-F238E27FC236}">
                  <a16:creationId xmlns:a16="http://schemas.microsoft.com/office/drawing/2014/main" id="{39C33DE0-FFA3-3C41-B2DE-55146F4D670D}"/>
                </a:ext>
              </a:extLst>
            </p:cNvPr>
            <p:cNvGrpSpPr>
              <a:grpSpLocks noChangeAspect="1"/>
            </p:cNvGrpSpPr>
            <p:nvPr/>
          </p:nvGrpSpPr>
          <p:grpSpPr bwMode="auto">
            <a:xfrm>
              <a:off x="6685242" y="4689704"/>
              <a:ext cx="283090" cy="282987"/>
              <a:chOff x="2462" y="786"/>
              <a:chExt cx="2753" cy="2752"/>
            </a:xfrm>
          </p:grpSpPr>
          <p:sp>
            <p:nvSpPr>
              <p:cNvPr id="107" name="Freeform 9">
                <a:extLst>
                  <a:ext uri="{FF2B5EF4-FFF2-40B4-BE49-F238E27FC236}">
                    <a16:creationId xmlns:a16="http://schemas.microsoft.com/office/drawing/2014/main" id="{CD06EA77-82B8-1C46-9DFF-C217EA03D5AE}"/>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8" name="Oval 10">
                <a:extLst>
                  <a:ext uri="{FF2B5EF4-FFF2-40B4-BE49-F238E27FC236}">
                    <a16:creationId xmlns:a16="http://schemas.microsoft.com/office/drawing/2014/main" id="{28845FCE-B381-4141-8512-1E7AD90C4876}"/>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grpSp>
        <p:nvGrpSpPr>
          <p:cNvPr id="243" name="Group 242">
            <a:extLst>
              <a:ext uri="{FF2B5EF4-FFF2-40B4-BE49-F238E27FC236}">
                <a16:creationId xmlns:a16="http://schemas.microsoft.com/office/drawing/2014/main" id="{DA00578D-9131-0A4B-8D7F-B39D6E746DFB}"/>
              </a:ext>
            </a:extLst>
          </p:cNvPr>
          <p:cNvGrpSpPr/>
          <p:nvPr/>
        </p:nvGrpSpPr>
        <p:grpSpPr>
          <a:xfrm>
            <a:off x="3034985" y="4683129"/>
            <a:ext cx="521556" cy="547344"/>
            <a:chOff x="3015733" y="4692755"/>
            <a:chExt cx="521556" cy="547344"/>
          </a:xfrm>
        </p:grpSpPr>
        <p:grpSp>
          <p:nvGrpSpPr>
            <p:cNvPr id="170" name="Group 169">
              <a:extLst>
                <a:ext uri="{FF2B5EF4-FFF2-40B4-BE49-F238E27FC236}">
                  <a16:creationId xmlns:a16="http://schemas.microsoft.com/office/drawing/2014/main" id="{380EDCD3-7455-774A-8F89-42CCCC6E293B}"/>
                </a:ext>
              </a:extLst>
            </p:cNvPr>
            <p:cNvGrpSpPr/>
            <p:nvPr/>
          </p:nvGrpSpPr>
          <p:grpSpPr>
            <a:xfrm>
              <a:off x="3015733" y="4692755"/>
              <a:ext cx="392980" cy="435696"/>
              <a:chOff x="5305421" y="1124622"/>
              <a:chExt cx="514892" cy="570858"/>
            </a:xfrm>
          </p:grpSpPr>
          <p:sp>
            <p:nvSpPr>
              <p:cNvPr id="171" name="Freeform 374">
                <a:extLst>
                  <a:ext uri="{FF2B5EF4-FFF2-40B4-BE49-F238E27FC236}">
                    <a16:creationId xmlns:a16="http://schemas.microsoft.com/office/drawing/2014/main" id="{042B8B6B-676E-F048-9BBC-C9BEFB5823F2}"/>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2" name="Freeform 372">
                <a:extLst>
                  <a:ext uri="{FF2B5EF4-FFF2-40B4-BE49-F238E27FC236}">
                    <a16:creationId xmlns:a16="http://schemas.microsoft.com/office/drawing/2014/main" id="{21808C8D-76D6-6345-8327-D7823643B119}"/>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3" name="Freeform 373">
                <a:extLst>
                  <a:ext uri="{FF2B5EF4-FFF2-40B4-BE49-F238E27FC236}">
                    <a16:creationId xmlns:a16="http://schemas.microsoft.com/office/drawing/2014/main" id="{3299FF80-65CC-8D49-88E1-0AF34C0CDFA0}"/>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Oval 371">
                <a:extLst>
                  <a:ext uri="{FF2B5EF4-FFF2-40B4-BE49-F238E27FC236}">
                    <a16:creationId xmlns:a16="http://schemas.microsoft.com/office/drawing/2014/main" id="{0E4EE670-0223-9B4B-83B8-46A44DF2DD63}"/>
                  </a:ext>
                </a:extLst>
              </p:cNvPr>
              <p:cNvSpPr>
                <a:spLocks noChangeArrowheads="1"/>
              </p:cNvSpPr>
              <p:nvPr/>
            </p:nvSpPr>
            <p:spPr bwMode="auto">
              <a:xfrm>
                <a:off x="5305421" y="1124622"/>
                <a:ext cx="514892" cy="218269"/>
              </a:xfrm>
              <a:prstGeom prst="ellipse">
                <a:avLst/>
              </a:prstGeom>
              <a:solidFill>
                <a:schemeClr val="bg1"/>
              </a:solid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3" name="Group 182">
              <a:extLst>
                <a:ext uri="{FF2B5EF4-FFF2-40B4-BE49-F238E27FC236}">
                  <a16:creationId xmlns:a16="http://schemas.microsoft.com/office/drawing/2014/main" id="{BB18349C-E90D-8B4F-8C2C-042ADB5D29E2}"/>
                </a:ext>
              </a:extLst>
            </p:cNvPr>
            <p:cNvGrpSpPr/>
            <p:nvPr/>
          </p:nvGrpSpPr>
          <p:grpSpPr>
            <a:xfrm>
              <a:off x="3240797" y="4943607"/>
              <a:ext cx="296492" cy="296492"/>
              <a:chOff x="3187550" y="4895770"/>
              <a:chExt cx="365999" cy="365999"/>
            </a:xfrm>
          </p:grpSpPr>
          <p:sp>
            <p:nvSpPr>
              <p:cNvPr id="182" name="Oval 181">
                <a:extLst>
                  <a:ext uri="{FF2B5EF4-FFF2-40B4-BE49-F238E27FC236}">
                    <a16:creationId xmlns:a16="http://schemas.microsoft.com/office/drawing/2014/main" id="{CE1BC179-71E9-DA4A-8535-C4B3D7EDD29B}"/>
                  </a:ext>
                </a:extLst>
              </p:cNvPr>
              <p:cNvSpPr/>
              <p:nvPr/>
            </p:nvSpPr>
            <p:spPr>
              <a:xfrm>
                <a:off x="3187550" y="4895770"/>
                <a:ext cx="365999" cy="365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9" name="Group 178">
                <a:extLst>
                  <a:ext uri="{FF2B5EF4-FFF2-40B4-BE49-F238E27FC236}">
                    <a16:creationId xmlns:a16="http://schemas.microsoft.com/office/drawing/2014/main" id="{D89DA3F3-EFFE-9740-971C-B1CBC7F8AD0D}"/>
                  </a:ext>
                </a:extLst>
              </p:cNvPr>
              <p:cNvGrpSpPr/>
              <p:nvPr/>
            </p:nvGrpSpPr>
            <p:grpSpPr>
              <a:xfrm>
                <a:off x="3247176" y="4953418"/>
                <a:ext cx="250306" cy="251742"/>
                <a:chOff x="6022039" y="5103814"/>
                <a:chExt cx="237575" cy="238942"/>
              </a:xfrm>
              <a:solidFill>
                <a:schemeClr val="bg1"/>
              </a:solidFill>
            </p:grpSpPr>
            <p:sp>
              <p:nvSpPr>
                <p:cNvPr id="180" name="Oval 367">
                  <a:extLst>
                    <a:ext uri="{FF2B5EF4-FFF2-40B4-BE49-F238E27FC236}">
                      <a16:creationId xmlns:a16="http://schemas.microsoft.com/office/drawing/2014/main" id="{55542C2A-ACF2-804F-BD62-A2F76B6B7A78}"/>
                    </a:ext>
                  </a:extLst>
                </p:cNvPr>
                <p:cNvSpPr>
                  <a:spLocks noChangeArrowheads="1"/>
                </p:cNvSpPr>
                <p:nvPr/>
              </p:nvSpPr>
              <p:spPr bwMode="auto">
                <a:xfrm>
                  <a:off x="6022039" y="5103814"/>
                  <a:ext cx="237575" cy="238942"/>
                </a:xfrm>
                <a:prstGeom prst="ellipse">
                  <a:avLst/>
                </a:prstGeom>
                <a:grp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81" name="Line 368">
                  <a:extLst>
                    <a:ext uri="{FF2B5EF4-FFF2-40B4-BE49-F238E27FC236}">
                      <a16:creationId xmlns:a16="http://schemas.microsoft.com/office/drawing/2014/main" id="{B63565EF-A251-E741-BADE-88B220E7D2A3}"/>
                    </a:ext>
                  </a:extLst>
                </p:cNvPr>
                <p:cNvSpPr>
                  <a:spLocks noChangeShapeType="1"/>
                </p:cNvSpPr>
                <p:nvPr/>
              </p:nvSpPr>
              <p:spPr bwMode="auto">
                <a:xfrm flipV="1">
                  <a:off x="6056168" y="5139414"/>
                  <a:ext cx="169308" cy="169305"/>
                </a:xfrm>
                <a:prstGeom prst="line">
                  <a:avLst/>
                </a:prstGeom>
                <a:grpFill/>
                <a:ln w="25400" cap="flat">
                  <a:solidFill>
                    <a:schemeClr val="accent1"/>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44" name="Line 368">
                  <a:extLst>
                    <a:ext uri="{FF2B5EF4-FFF2-40B4-BE49-F238E27FC236}">
                      <a16:creationId xmlns:a16="http://schemas.microsoft.com/office/drawing/2014/main" id="{CA7C043B-CA85-A94F-B2D1-89A65619A54E}"/>
                    </a:ext>
                  </a:extLst>
                </p:cNvPr>
                <p:cNvSpPr>
                  <a:spLocks noChangeShapeType="1"/>
                </p:cNvSpPr>
                <p:nvPr/>
              </p:nvSpPr>
              <p:spPr bwMode="auto">
                <a:xfrm rot="5400000" flipV="1">
                  <a:off x="6056169" y="5139414"/>
                  <a:ext cx="169312" cy="169308"/>
                </a:xfrm>
                <a:prstGeom prst="line">
                  <a:avLst/>
                </a:prstGeom>
                <a:grpFill/>
                <a:ln w="25400" cap="flat">
                  <a:solidFill>
                    <a:schemeClr val="accent1"/>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grpSp>
      </p:grpSp>
      <p:grpSp>
        <p:nvGrpSpPr>
          <p:cNvPr id="185" name="Group 184">
            <a:extLst>
              <a:ext uri="{FF2B5EF4-FFF2-40B4-BE49-F238E27FC236}">
                <a16:creationId xmlns:a16="http://schemas.microsoft.com/office/drawing/2014/main" id="{3720B076-25B4-5145-8CC6-02862054A743}"/>
              </a:ext>
            </a:extLst>
          </p:cNvPr>
          <p:cNvGrpSpPr/>
          <p:nvPr/>
        </p:nvGrpSpPr>
        <p:grpSpPr>
          <a:xfrm>
            <a:off x="1111626" y="4654166"/>
            <a:ext cx="533212" cy="527724"/>
            <a:chOff x="1072208" y="4625975"/>
            <a:chExt cx="612047" cy="605750"/>
          </a:xfrm>
        </p:grpSpPr>
        <p:grpSp>
          <p:nvGrpSpPr>
            <p:cNvPr id="186" name="Group 185">
              <a:extLst>
                <a:ext uri="{FF2B5EF4-FFF2-40B4-BE49-F238E27FC236}">
                  <a16:creationId xmlns:a16="http://schemas.microsoft.com/office/drawing/2014/main" id="{D0BD87E5-01ED-EE4D-B12C-8C418B09BD70}"/>
                </a:ext>
              </a:extLst>
            </p:cNvPr>
            <p:cNvGrpSpPr/>
            <p:nvPr/>
          </p:nvGrpSpPr>
          <p:grpSpPr>
            <a:xfrm>
              <a:off x="1263873" y="4625975"/>
              <a:ext cx="228805" cy="605750"/>
              <a:chOff x="1043489" y="2999929"/>
              <a:chExt cx="201114" cy="532440"/>
            </a:xfrm>
          </p:grpSpPr>
          <p:sp>
            <p:nvSpPr>
              <p:cNvPr id="201" name="Rectangle 88">
                <a:extLst>
                  <a:ext uri="{FF2B5EF4-FFF2-40B4-BE49-F238E27FC236}">
                    <a16:creationId xmlns:a16="http://schemas.microsoft.com/office/drawing/2014/main" id="{6119D03D-63A4-834B-A2EC-B87CED99931D}"/>
                  </a:ext>
                </a:extLst>
              </p:cNvPr>
              <p:cNvSpPr>
                <a:spLocks noChangeArrowheads="1"/>
              </p:cNvSpPr>
              <p:nvPr/>
            </p:nvSpPr>
            <p:spPr bwMode="auto">
              <a:xfrm>
                <a:off x="1043489" y="3069079"/>
                <a:ext cx="201114" cy="226570"/>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2" name="Line 96">
                <a:extLst>
                  <a:ext uri="{FF2B5EF4-FFF2-40B4-BE49-F238E27FC236}">
                    <a16:creationId xmlns:a16="http://schemas.microsoft.com/office/drawing/2014/main" id="{479B2C38-E6DD-BA4F-BDD9-CE20B2028A9B}"/>
                  </a:ext>
                </a:extLst>
              </p:cNvPr>
              <p:cNvSpPr>
                <a:spLocks noChangeShapeType="1"/>
              </p:cNvSpPr>
              <p:nvPr/>
            </p:nvSpPr>
            <p:spPr bwMode="auto">
              <a:xfrm>
                <a:off x="1088010" y="3126741"/>
                <a:ext cx="112072"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3" name="Line 97">
                <a:extLst>
                  <a:ext uri="{FF2B5EF4-FFF2-40B4-BE49-F238E27FC236}">
                    <a16:creationId xmlns:a16="http://schemas.microsoft.com/office/drawing/2014/main" id="{6A0F690E-0774-A849-AFDB-D1CE1B767CD2}"/>
                  </a:ext>
                </a:extLst>
              </p:cNvPr>
              <p:cNvSpPr>
                <a:spLocks noChangeShapeType="1"/>
              </p:cNvSpPr>
              <p:nvPr/>
            </p:nvSpPr>
            <p:spPr bwMode="auto">
              <a:xfrm>
                <a:off x="1088010" y="3184405"/>
                <a:ext cx="112072"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4" name="Line 98">
                <a:extLst>
                  <a:ext uri="{FF2B5EF4-FFF2-40B4-BE49-F238E27FC236}">
                    <a16:creationId xmlns:a16="http://schemas.microsoft.com/office/drawing/2014/main" id="{7A13E53A-83DC-4B48-BF22-290E15F57916}"/>
                  </a:ext>
                </a:extLst>
              </p:cNvPr>
              <p:cNvSpPr>
                <a:spLocks noChangeShapeType="1"/>
              </p:cNvSpPr>
              <p:nvPr/>
            </p:nvSpPr>
            <p:spPr bwMode="auto">
              <a:xfrm>
                <a:off x="1088010" y="3242067"/>
                <a:ext cx="112072"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5" name="Rectangle 88">
                <a:extLst>
                  <a:ext uri="{FF2B5EF4-FFF2-40B4-BE49-F238E27FC236}">
                    <a16:creationId xmlns:a16="http://schemas.microsoft.com/office/drawing/2014/main" id="{687775B3-7073-1A4A-B48E-E71A3FDB666C}"/>
                  </a:ext>
                </a:extLst>
              </p:cNvPr>
              <p:cNvSpPr>
                <a:spLocks noChangeArrowheads="1"/>
              </p:cNvSpPr>
              <p:nvPr/>
            </p:nvSpPr>
            <p:spPr bwMode="auto">
              <a:xfrm>
                <a:off x="1043489" y="3295650"/>
                <a:ext cx="201114" cy="236719"/>
              </a:xfrm>
              <a:prstGeom prst="rect">
                <a:avLst/>
              </a:prstGeom>
              <a:pattFill prst="dkHorz">
                <a:fgClr>
                  <a:schemeClr val="accent1"/>
                </a:fgClr>
                <a:bgClr>
                  <a:schemeClr val="bg1"/>
                </a:bgClr>
              </a:patt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6" name="Rectangle 88">
                <a:extLst>
                  <a:ext uri="{FF2B5EF4-FFF2-40B4-BE49-F238E27FC236}">
                    <a16:creationId xmlns:a16="http://schemas.microsoft.com/office/drawing/2014/main" id="{C9A09EEA-5E62-704C-BEBB-18AECAF12D47}"/>
                  </a:ext>
                </a:extLst>
              </p:cNvPr>
              <p:cNvSpPr>
                <a:spLocks noChangeArrowheads="1"/>
              </p:cNvSpPr>
              <p:nvPr/>
            </p:nvSpPr>
            <p:spPr bwMode="auto">
              <a:xfrm>
                <a:off x="1043489" y="2999929"/>
                <a:ext cx="201114" cy="77346"/>
              </a:xfrm>
              <a:prstGeom prst="rect">
                <a:avLst/>
              </a:prstGeom>
              <a:pattFill prst="dkHorz">
                <a:fgClr>
                  <a:schemeClr val="accent1"/>
                </a:fgClr>
                <a:bgClr>
                  <a:schemeClr val="bg1"/>
                </a:bgClr>
              </a:patt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grpSp>
          <p:nvGrpSpPr>
            <p:cNvPr id="187" name="Group 186">
              <a:extLst>
                <a:ext uri="{FF2B5EF4-FFF2-40B4-BE49-F238E27FC236}">
                  <a16:creationId xmlns:a16="http://schemas.microsoft.com/office/drawing/2014/main" id="{9BBB3AA0-022F-3946-9D2B-72FDA4E4FF5B}"/>
                </a:ext>
              </a:extLst>
            </p:cNvPr>
            <p:cNvGrpSpPr/>
            <p:nvPr/>
          </p:nvGrpSpPr>
          <p:grpSpPr>
            <a:xfrm>
              <a:off x="1491308" y="4691501"/>
              <a:ext cx="192947" cy="510819"/>
              <a:chOff x="1491308" y="4691501"/>
              <a:chExt cx="192947" cy="510819"/>
            </a:xfrm>
          </p:grpSpPr>
          <p:sp>
            <p:nvSpPr>
              <p:cNvPr id="195" name="Rectangle 88">
                <a:extLst>
                  <a:ext uri="{FF2B5EF4-FFF2-40B4-BE49-F238E27FC236}">
                    <a16:creationId xmlns:a16="http://schemas.microsoft.com/office/drawing/2014/main" id="{0383B0EA-ECF3-DE42-86CE-4E21FD8F710E}"/>
                  </a:ext>
                </a:extLst>
              </p:cNvPr>
              <p:cNvSpPr>
                <a:spLocks noChangeArrowheads="1"/>
              </p:cNvSpPr>
              <p:nvPr/>
            </p:nvSpPr>
            <p:spPr bwMode="auto">
              <a:xfrm>
                <a:off x="1491308" y="4757843"/>
                <a:ext cx="192947" cy="217370"/>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nvGrpSpPr>
              <p:cNvPr id="196" name="Group 195">
                <a:extLst>
                  <a:ext uri="{FF2B5EF4-FFF2-40B4-BE49-F238E27FC236}">
                    <a16:creationId xmlns:a16="http://schemas.microsoft.com/office/drawing/2014/main" id="{558274C5-F3C0-1B4D-9950-82594F7BED11}"/>
                  </a:ext>
                </a:extLst>
              </p:cNvPr>
              <p:cNvGrpSpPr/>
              <p:nvPr/>
            </p:nvGrpSpPr>
            <p:grpSpPr>
              <a:xfrm>
                <a:off x="1534021" y="4835977"/>
                <a:ext cx="107521" cy="62544"/>
                <a:chOff x="1280942" y="3819311"/>
                <a:chExt cx="94508" cy="54975"/>
              </a:xfrm>
            </p:grpSpPr>
            <p:sp>
              <p:nvSpPr>
                <p:cNvPr id="199" name="Line 97">
                  <a:extLst>
                    <a:ext uri="{FF2B5EF4-FFF2-40B4-BE49-F238E27FC236}">
                      <a16:creationId xmlns:a16="http://schemas.microsoft.com/office/drawing/2014/main" id="{104E2F55-1299-E641-88C5-93B7C149944D}"/>
                    </a:ext>
                  </a:extLst>
                </p:cNvPr>
                <p:cNvSpPr>
                  <a:spLocks noChangeShapeType="1"/>
                </p:cNvSpPr>
                <p:nvPr/>
              </p:nvSpPr>
              <p:spPr bwMode="auto">
                <a:xfrm>
                  <a:off x="1280942" y="3819311"/>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0" name="Line 98">
                  <a:extLst>
                    <a:ext uri="{FF2B5EF4-FFF2-40B4-BE49-F238E27FC236}">
                      <a16:creationId xmlns:a16="http://schemas.microsoft.com/office/drawing/2014/main" id="{7E3B56C5-F5F8-8E47-B3C4-5DB38FAFA47B}"/>
                    </a:ext>
                  </a:extLst>
                </p:cNvPr>
                <p:cNvSpPr>
                  <a:spLocks noChangeShapeType="1"/>
                </p:cNvSpPr>
                <p:nvPr/>
              </p:nvSpPr>
              <p:spPr bwMode="auto">
                <a:xfrm>
                  <a:off x="1280942" y="3874286"/>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197" name="Rectangle 88">
                <a:extLst>
                  <a:ext uri="{FF2B5EF4-FFF2-40B4-BE49-F238E27FC236}">
                    <a16:creationId xmlns:a16="http://schemas.microsoft.com/office/drawing/2014/main" id="{3048E006-5874-F742-AF1F-5195D1CD4411}"/>
                  </a:ext>
                </a:extLst>
              </p:cNvPr>
              <p:cNvSpPr>
                <a:spLocks noChangeArrowheads="1"/>
              </p:cNvSpPr>
              <p:nvPr/>
            </p:nvSpPr>
            <p:spPr bwMode="auto">
              <a:xfrm>
                <a:off x="1491308" y="4975214"/>
                <a:ext cx="192947" cy="2271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8" name="Rectangle 88">
                <a:extLst>
                  <a:ext uri="{FF2B5EF4-FFF2-40B4-BE49-F238E27FC236}">
                    <a16:creationId xmlns:a16="http://schemas.microsoft.com/office/drawing/2014/main" id="{63871D0C-7046-274C-B676-01A2EE639DC9}"/>
                  </a:ext>
                </a:extLst>
              </p:cNvPr>
              <p:cNvSpPr>
                <a:spLocks noChangeArrowheads="1"/>
              </p:cNvSpPr>
              <p:nvPr/>
            </p:nvSpPr>
            <p:spPr bwMode="auto">
              <a:xfrm>
                <a:off x="1491308" y="4691501"/>
                <a:ext cx="192947" cy="742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8" name="Group 187">
              <a:extLst>
                <a:ext uri="{FF2B5EF4-FFF2-40B4-BE49-F238E27FC236}">
                  <a16:creationId xmlns:a16="http://schemas.microsoft.com/office/drawing/2014/main" id="{A33F08D0-2237-BE47-86AC-0D6246B7962F}"/>
                </a:ext>
              </a:extLst>
            </p:cNvPr>
            <p:cNvGrpSpPr/>
            <p:nvPr/>
          </p:nvGrpSpPr>
          <p:grpSpPr>
            <a:xfrm>
              <a:off x="1072208" y="4691501"/>
              <a:ext cx="192947" cy="510819"/>
              <a:chOff x="1491308" y="4691501"/>
              <a:chExt cx="192947" cy="510819"/>
            </a:xfrm>
          </p:grpSpPr>
          <p:sp>
            <p:nvSpPr>
              <p:cNvPr id="189" name="Rectangle 88">
                <a:extLst>
                  <a:ext uri="{FF2B5EF4-FFF2-40B4-BE49-F238E27FC236}">
                    <a16:creationId xmlns:a16="http://schemas.microsoft.com/office/drawing/2014/main" id="{63CDAB53-90D0-B546-BDE4-494C5DD10A29}"/>
                  </a:ext>
                </a:extLst>
              </p:cNvPr>
              <p:cNvSpPr>
                <a:spLocks noChangeArrowheads="1"/>
              </p:cNvSpPr>
              <p:nvPr/>
            </p:nvSpPr>
            <p:spPr bwMode="auto">
              <a:xfrm>
                <a:off x="1491308" y="4757843"/>
                <a:ext cx="192947" cy="217370"/>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nvGrpSpPr>
              <p:cNvPr id="190" name="Group 189">
                <a:extLst>
                  <a:ext uri="{FF2B5EF4-FFF2-40B4-BE49-F238E27FC236}">
                    <a16:creationId xmlns:a16="http://schemas.microsoft.com/office/drawing/2014/main" id="{E0F75DAA-54F1-4649-AF88-067C085FDCC9}"/>
                  </a:ext>
                </a:extLst>
              </p:cNvPr>
              <p:cNvGrpSpPr/>
              <p:nvPr/>
            </p:nvGrpSpPr>
            <p:grpSpPr>
              <a:xfrm>
                <a:off x="1534021" y="4835977"/>
                <a:ext cx="107521" cy="62544"/>
                <a:chOff x="1280942" y="3819311"/>
                <a:chExt cx="94508" cy="54975"/>
              </a:xfrm>
            </p:grpSpPr>
            <p:sp>
              <p:nvSpPr>
                <p:cNvPr id="193" name="Line 97">
                  <a:extLst>
                    <a:ext uri="{FF2B5EF4-FFF2-40B4-BE49-F238E27FC236}">
                      <a16:creationId xmlns:a16="http://schemas.microsoft.com/office/drawing/2014/main" id="{FBC4637B-55AB-F24C-9254-46CF21033DF3}"/>
                    </a:ext>
                  </a:extLst>
                </p:cNvPr>
                <p:cNvSpPr>
                  <a:spLocks noChangeShapeType="1"/>
                </p:cNvSpPr>
                <p:nvPr/>
              </p:nvSpPr>
              <p:spPr bwMode="auto">
                <a:xfrm>
                  <a:off x="1280942" y="3819311"/>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4" name="Line 98">
                  <a:extLst>
                    <a:ext uri="{FF2B5EF4-FFF2-40B4-BE49-F238E27FC236}">
                      <a16:creationId xmlns:a16="http://schemas.microsoft.com/office/drawing/2014/main" id="{67D28AE4-F888-3A42-8CFF-60FCA6E2F19E}"/>
                    </a:ext>
                  </a:extLst>
                </p:cNvPr>
                <p:cNvSpPr>
                  <a:spLocks noChangeShapeType="1"/>
                </p:cNvSpPr>
                <p:nvPr/>
              </p:nvSpPr>
              <p:spPr bwMode="auto">
                <a:xfrm>
                  <a:off x="1280942" y="3874286"/>
                  <a:ext cx="94508" cy="0"/>
                </a:xfrm>
                <a:prstGeom prst="line">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191" name="Rectangle 88">
                <a:extLst>
                  <a:ext uri="{FF2B5EF4-FFF2-40B4-BE49-F238E27FC236}">
                    <a16:creationId xmlns:a16="http://schemas.microsoft.com/office/drawing/2014/main" id="{948983A6-E291-6246-AC20-BA9A6CE85594}"/>
                  </a:ext>
                </a:extLst>
              </p:cNvPr>
              <p:cNvSpPr>
                <a:spLocks noChangeArrowheads="1"/>
              </p:cNvSpPr>
              <p:nvPr/>
            </p:nvSpPr>
            <p:spPr bwMode="auto">
              <a:xfrm>
                <a:off x="1491308" y="4975214"/>
                <a:ext cx="192947" cy="2271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92" name="Rectangle 88">
                <a:extLst>
                  <a:ext uri="{FF2B5EF4-FFF2-40B4-BE49-F238E27FC236}">
                    <a16:creationId xmlns:a16="http://schemas.microsoft.com/office/drawing/2014/main" id="{4D61D335-9CB5-9647-BD89-8A5B1640B7F2}"/>
                  </a:ext>
                </a:extLst>
              </p:cNvPr>
              <p:cNvSpPr>
                <a:spLocks noChangeArrowheads="1"/>
              </p:cNvSpPr>
              <p:nvPr/>
            </p:nvSpPr>
            <p:spPr bwMode="auto">
              <a:xfrm>
                <a:off x="1491308" y="4691501"/>
                <a:ext cx="192947" cy="74206"/>
              </a:xfrm>
              <a:prstGeom prst="rect">
                <a:avLst/>
              </a:prstGeom>
              <a:solidFill>
                <a:schemeClr val="bg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241" name="Group 240">
            <a:extLst>
              <a:ext uri="{FF2B5EF4-FFF2-40B4-BE49-F238E27FC236}">
                <a16:creationId xmlns:a16="http://schemas.microsoft.com/office/drawing/2014/main" id="{4E3D4124-FC00-494F-8AAD-0801BAA212F7}"/>
              </a:ext>
            </a:extLst>
          </p:cNvPr>
          <p:cNvGrpSpPr/>
          <p:nvPr/>
        </p:nvGrpSpPr>
        <p:grpSpPr>
          <a:xfrm>
            <a:off x="10466933" y="4723992"/>
            <a:ext cx="578245" cy="373114"/>
            <a:chOff x="10466933" y="4723992"/>
            <a:chExt cx="578245" cy="373114"/>
          </a:xfrm>
        </p:grpSpPr>
        <p:grpSp>
          <p:nvGrpSpPr>
            <p:cNvPr id="72" name="Group 71">
              <a:extLst>
                <a:ext uri="{FF2B5EF4-FFF2-40B4-BE49-F238E27FC236}">
                  <a16:creationId xmlns:a16="http://schemas.microsoft.com/office/drawing/2014/main" id="{A3AF6A30-E8B6-DA45-A89E-0716975B5662}"/>
                </a:ext>
              </a:extLst>
            </p:cNvPr>
            <p:cNvGrpSpPr>
              <a:grpSpLocks noChangeAspect="1"/>
            </p:cNvGrpSpPr>
            <p:nvPr/>
          </p:nvGrpSpPr>
          <p:grpSpPr bwMode="auto">
            <a:xfrm>
              <a:off x="10733638" y="4858891"/>
              <a:ext cx="311540" cy="31862"/>
              <a:chOff x="5238" y="1449"/>
              <a:chExt cx="352" cy="36"/>
            </a:xfrm>
            <a:noFill/>
          </p:grpSpPr>
          <p:sp>
            <p:nvSpPr>
              <p:cNvPr id="73" name="Freeform 5">
                <a:extLst>
                  <a:ext uri="{FF2B5EF4-FFF2-40B4-BE49-F238E27FC236}">
                    <a16:creationId xmlns:a16="http://schemas.microsoft.com/office/drawing/2014/main" id="{2A56B2A3-801B-7F43-97F3-746CE41D341F}"/>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Freeform 6">
                <a:extLst>
                  <a:ext uri="{FF2B5EF4-FFF2-40B4-BE49-F238E27FC236}">
                    <a16:creationId xmlns:a16="http://schemas.microsoft.com/office/drawing/2014/main" id="{B05927B7-766F-B849-9EE1-E4F8FF313423}"/>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5" name="Freeform 8">
                <a:extLst>
                  <a:ext uri="{FF2B5EF4-FFF2-40B4-BE49-F238E27FC236}">
                    <a16:creationId xmlns:a16="http://schemas.microsoft.com/office/drawing/2014/main" id="{56FE5B4A-8CB6-1144-9433-9599A36D0FCE}"/>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6" name="Freeform 9">
                <a:extLst>
                  <a:ext uri="{FF2B5EF4-FFF2-40B4-BE49-F238E27FC236}">
                    <a16:creationId xmlns:a16="http://schemas.microsoft.com/office/drawing/2014/main" id="{52A221C9-498A-D84E-B9D3-78E0D0806702}"/>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cxnSp>
          <p:nvCxnSpPr>
            <p:cNvPr id="77" name="Straight Arrow Connector 76">
              <a:extLst>
                <a:ext uri="{FF2B5EF4-FFF2-40B4-BE49-F238E27FC236}">
                  <a16:creationId xmlns:a16="http://schemas.microsoft.com/office/drawing/2014/main" id="{C06D9CBA-B65F-894D-806E-F4CC1AF24ECB}"/>
                </a:ext>
              </a:extLst>
            </p:cNvPr>
            <p:cNvCxnSpPr/>
            <p:nvPr/>
          </p:nvCxnSpPr>
          <p:spPr>
            <a:xfrm>
              <a:off x="10820742" y="4931193"/>
              <a:ext cx="168291"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8C9C0E7-A197-D549-BD3C-802447C3FF0D}"/>
                </a:ext>
              </a:extLst>
            </p:cNvPr>
            <p:cNvCxnSpPr/>
            <p:nvPr/>
          </p:nvCxnSpPr>
          <p:spPr>
            <a:xfrm flipV="1">
              <a:off x="10820742" y="4807504"/>
              <a:ext cx="168291" cy="6602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0D040D2-5780-CA46-9C94-368799E46783}"/>
                </a:ext>
              </a:extLst>
            </p:cNvPr>
            <p:cNvCxnSpPr/>
            <p:nvPr/>
          </p:nvCxnSpPr>
          <p:spPr>
            <a:xfrm>
              <a:off x="10820742" y="4989979"/>
              <a:ext cx="168291" cy="6602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6D97D3D7-5C63-1C41-85FD-0DCA19E0CDDE}"/>
                </a:ext>
              </a:extLst>
            </p:cNvPr>
            <p:cNvGrpSpPr/>
            <p:nvPr/>
          </p:nvGrpSpPr>
          <p:grpSpPr>
            <a:xfrm>
              <a:off x="10466933" y="4723992"/>
              <a:ext cx="308785" cy="373114"/>
              <a:chOff x="5692775" y="1541146"/>
              <a:chExt cx="114300" cy="138112"/>
            </a:xfrm>
          </p:grpSpPr>
          <p:sp>
            <p:nvSpPr>
              <p:cNvPr id="213" name="Oval 23">
                <a:extLst>
                  <a:ext uri="{FF2B5EF4-FFF2-40B4-BE49-F238E27FC236}">
                    <a16:creationId xmlns:a16="http://schemas.microsoft.com/office/drawing/2014/main" id="{F2E163A0-3535-1746-899D-14CD028A2790}"/>
                  </a:ext>
                </a:extLst>
              </p:cNvPr>
              <p:cNvSpPr>
                <a:spLocks noChangeArrowheads="1"/>
              </p:cNvSpPr>
              <p:nvPr/>
            </p:nvSpPr>
            <p:spPr bwMode="auto">
              <a:xfrm>
                <a:off x="5692775" y="1541146"/>
                <a:ext cx="114300" cy="69850"/>
              </a:xfrm>
              <a:prstGeom prst="ellipse">
                <a:avLst/>
              </a:prstGeom>
              <a:pattFill prst="dkHorz">
                <a:fgClr>
                  <a:schemeClr val="accent1"/>
                </a:fgClr>
                <a:bgClr>
                  <a:schemeClr val="bg1"/>
                </a:bgClr>
              </a:patt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214" name="Freeform 24">
                <a:extLst>
                  <a:ext uri="{FF2B5EF4-FFF2-40B4-BE49-F238E27FC236}">
                    <a16:creationId xmlns:a16="http://schemas.microsoft.com/office/drawing/2014/main" id="{B3C0B9E5-8F8A-B744-81B3-8BC09FD5A645}"/>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grpSp>
        <p:nvGrpSpPr>
          <p:cNvPr id="239" name="Group 238">
            <a:extLst>
              <a:ext uri="{FF2B5EF4-FFF2-40B4-BE49-F238E27FC236}">
                <a16:creationId xmlns:a16="http://schemas.microsoft.com/office/drawing/2014/main" id="{D6F159ED-9CCF-724D-9C88-27597250155E}"/>
              </a:ext>
            </a:extLst>
          </p:cNvPr>
          <p:cNvGrpSpPr/>
          <p:nvPr/>
        </p:nvGrpSpPr>
        <p:grpSpPr>
          <a:xfrm>
            <a:off x="8503211" y="4682390"/>
            <a:ext cx="713074" cy="550277"/>
            <a:chOff x="8503211" y="4691915"/>
            <a:chExt cx="713074" cy="550277"/>
          </a:xfrm>
        </p:grpSpPr>
        <p:grpSp>
          <p:nvGrpSpPr>
            <p:cNvPr id="60" name="Group 59">
              <a:extLst>
                <a:ext uri="{FF2B5EF4-FFF2-40B4-BE49-F238E27FC236}">
                  <a16:creationId xmlns:a16="http://schemas.microsoft.com/office/drawing/2014/main" id="{E1014A24-8956-AC4F-B11F-9A414C3B087E}"/>
                </a:ext>
              </a:extLst>
            </p:cNvPr>
            <p:cNvGrpSpPr>
              <a:grpSpLocks noChangeAspect="1"/>
            </p:cNvGrpSpPr>
            <p:nvPr/>
          </p:nvGrpSpPr>
          <p:grpSpPr bwMode="auto">
            <a:xfrm>
              <a:off x="8883221" y="4857815"/>
              <a:ext cx="312720" cy="31982"/>
              <a:chOff x="5238" y="1449"/>
              <a:chExt cx="352" cy="36"/>
            </a:xfrm>
            <a:noFill/>
          </p:grpSpPr>
          <p:sp>
            <p:nvSpPr>
              <p:cNvPr id="61" name="Freeform 5">
                <a:extLst>
                  <a:ext uri="{FF2B5EF4-FFF2-40B4-BE49-F238E27FC236}">
                    <a16:creationId xmlns:a16="http://schemas.microsoft.com/office/drawing/2014/main" id="{04858BDD-EFD9-5949-8B0E-8A9739B2221C}"/>
                  </a:ext>
                </a:extLst>
              </p:cNvPr>
              <p:cNvSpPr>
                <a:spLocks/>
              </p:cNvSpPr>
              <p:nvPr/>
            </p:nvSpPr>
            <p:spPr bwMode="auto">
              <a:xfrm>
                <a:off x="5320" y="14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6">
                <a:extLst>
                  <a:ext uri="{FF2B5EF4-FFF2-40B4-BE49-F238E27FC236}">
                    <a16:creationId xmlns:a16="http://schemas.microsoft.com/office/drawing/2014/main" id="{DC4A1E48-9105-664B-B0D1-D188E2DE6E55}"/>
                  </a:ext>
                </a:extLst>
              </p:cNvPr>
              <p:cNvSpPr>
                <a:spLocks/>
              </p:cNvSpPr>
              <p:nvPr/>
            </p:nvSpPr>
            <p:spPr bwMode="auto">
              <a:xfrm>
                <a:off x="5238" y="14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Freeform 8">
                <a:extLst>
                  <a:ext uri="{FF2B5EF4-FFF2-40B4-BE49-F238E27FC236}">
                    <a16:creationId xmlns:a16="http://schemas.microsoft.com/office/drawing/2014/main" id="{FAA8E014-23A9-F943-A4D2-FD7D2989CAC8}"/>
                  </a:ext>
                </a:extLst>
              </p:cNvPr>
              <p:cNvSpPr>
                <a:spLocks/>
              </p:cNvSpPr>
              <p:nvPr/>
            </p:nvSpPr>
            <p:spPr bwMode="auto">
              <a:xfrm>
                <a:off x="5590" y="14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Freeform 9">
                <a:extLst>
                  <a:ext uri="{FF2B5EF4-FFF2-40B4-BE49-F238E27FC236}">
                    <a16:creationId xmlns:a16="http://schemas.microsoft.com/office/drawing/2014/main" id="{4D550372-699D-A643-AC4C-9CA3264072B5}"/>
                  </a:ext>
                </a:extLst>
              </p:cNvPr>
              <p:cNvSpPr>
                <a:spLocks/>
              </p:cNvSpPr>
              <p:nvPr/>
            </p:nvSpPr>
            <p:spPr bwMode="auto">
              <a:xfrm>
                <a:off x="5508" y="14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38" name="Group 237">
              <a:extLst>
                <a:ext uri="{FF2B5EF4-FFF2-40B4-BE49-F238E27FC236}">
                  <a16:creationId xmlns:a16="http://schemas.microsoft.com/office/drawing/2014/main" id="{54E2A68F-F95C-0F48-A796-E4CC771BEA9D}"/>
                </a:ext>
              </a:extLst>
            </p:cNvPr>
            <p:cNvGrpSpPr/>
            <p:nvPr/>
          </p:nvGrpSpPr>
          <p:grpSpPr>
            <a:xfrm>
              <a:off x="8932409" y="4691915"/>
              <a:ext cx="283876" cy="283876"/>
              <a:chOff x="8929234" y="4663340"/>
              <a:chExt cx="283876" cy="283876"/>
            </a:xfrm>
          </p:grpSpPr>
          <p:sp>
            <p:nvSpPr>
              <p:cNvPr id="237" name="Freeform 236">
                <a:extLst>
                  <a:ext uri="{FF2B5EF4-FFF2-40B4-BE49-F238E27FC236}">
                    <a16:creationId xmlns:a16="http://schemas.microsoft.com/office/drawing/2014/main" id="{EFEB41F0-66CC-1648-9EED-B59A6DB6AB72}"/>
                  </a:ext>
                </a:extLst>
              </p:cNvPr>
              <p:cNvSpPr/>
              <p:nvPr/>
            </p:nvSpPr>
            <p:spPr>
              <a:xfrm>
                <a:off x="9074150" y="4683125"/>
                <a:ext cx="114300" cy="117475"/>
              </a:xfrm>
              <a:custGeom>
                <a:avLst/>
                <a:gdLst>
                  <a:gd name="connsiteX0" fmla="*/ 0 w 114300"/>
                  <a:gd name="connsiteY0" fmla="*/ 0 h 117475"/>
                  <a:gd name="connsiteX1" fmla="*/ 0 w 114300"/>
                  <a:gd name="connsiteY1" fmla="*/ 117475 h 117475"/>
                  <a:gd name="connsiteX2" fmla="*/ 114300 w 114300"/>
                  <a:gd name="connsiteY2" fmla="*/ 63500 h 117475"/>
                  <a:gd name="connsiteX3" fmla="*/ 63500 w 114300"/>
                  <a:gd name="connsiteY3" fmla="*/ 15875 h 117475"/>
                  <a:gd name="connsiteX4" fmla="*/ 0 w 114300"/>
                  <a:gd name="connsiteY4" fmla="*/ 0 h 11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7475">
                    <a:moveTo>
                      <a:pt x="0" y="0"/>
                    </a:moveTo>
                    <a:lnTo>
                      <a:pt x="0" y="117475"/>
                    </a:lnTo>
                    <a:lnTo>
                      <a:pt x="114300" y="63500"/>
                    </a:lnTo>
                    <a:lnTo>
                      <a:pt x="63500" y="15875"/>
                    </a:lnTo>
                    <a:lnTo>
                      <a:pt x="0" y="0"/>
                    </a:lnTo>
                    <a:close/>
                  </a:path>
                </a:pathLst>
              </a:cu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2" name="Graphic 231">
                <a:extLst>
                  <a:ext uri="{FF2B5EF4-FFF2-40B4-BE49-F238E27FC236}">
                    <a16:creationId xmlns:a16="http://schemas.microsoft.com/office/drawing/2014/main" id="{D176E208-963B-7D4D-AF6A-2CEC6CAD1E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9234" y="4663340"/>
                <a:ext cx="283876" cy="283876"/>
              </a:xfrm>
              <a:prstGeom prst="rect">
                <a:avLst/>
              </a:prstGeom>
            </p:spPr>
          </p:pic>
        </p:grpSp>
        <p:grpSp>
          <p:nvGrpSpPr>
            <p:cNvPr id="236" name="Group 235">
              <a:extLst>
                <a:ext uri="{FF2B5EF4-FFF2-40B4-BE49-F238E27FC236}">
                  <a16:creationId xmlns:a16="http://schemas.microsoft.com/office/drawing/2014/main" id="{23046C47-C130-1F47-9497-770B18C6C509}"/>
                </a:ext>
              </a:extLst>
            </p:cNvPr>
            <p:cNvGrpSpPr/>
            <p:nvPr/>
          </p:nvGrpSpPr>
          <p:grpSpPr>
            <a:xfrm>
              <a:off x="8503211" y="4784992"/>
              <a:ext cx="546100" cy="457200"/>
              <a:chOff x="8503211" y="4784992"/>
              <a:chExt cx="546100" cy="457200"/>
            </a:xfrm>
          </p:grpSpPr>
          <p:sp>
            <p:nvSpPr>
              <p:cNvPr id="235" name="Freeform 234">
                <a:extLst>
                  <a:ext uri="{FF2B5EF4-FFF2-40B4-BE49-F238E27FC236}">
                    <a16:creationId xmlns:a16="http://schemas.microsoft.com/office/drawing/2014/main" id="{5CCC8CA7-1A69-B440-BE8B-9ECE7CA7D4EA}"/>
                  </a:ext>
                </a:extLst>
              </p:cNvPr>
              <p:cNvSpPr/>
              <p:nvPr/>
            </p:nvSpPr>
            <p:spPr>
              <a:xfrm>
                <a:off x="8550275" y="4816475"/>
                <a:ext cx="485775" cy="317500"/>
              </a:xfrm>
              <a:custGeom>
                <a:avLst/>
                <a:gdLst>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66725 w 485775"/>
                  <a:gd name="connsiteY12" fmla="*/ 298450 h 317500"/>
                  <a:gd name="connsiteX13" fmla="*/ 466725 w 485775"/>
                  <a:gd name="connsiteY13" fmla="*/ 298450 h 317500"/>
                  <a:gd name="connsiteX14" fmla="*/ 485775 w 485775"/>
                  <a:gd name="connsiteY14" fmla="*/ 269875 h 317500"/>
                  <a:gd name="connsiteX15" fmla="*/ 485775 w 485775"/>
                  <a:gd name="connsiteY15" fmla="*/ 12700 h 317500"/>
                  <a:gd name="connsiteX16" fmla="*/ 434975 w 485775"/>
                  <a:gd name="connsiteY16" fmla="*/ 0 h 317500"/>
                  <a:gd name="connsiteX17" fmla="*/ 0 w 485775"/>
                  <a:gd name="connsiteY17" fmla="*/ 12700 h 3175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66725 w 485775"/>
                  <a:gd name="connsiteY12" fmla="*/ 298450 h 317500"/>
                  <a:gd name="connsiteX13" fmla="*/ 485775 w 485775"/>
                  <a:gd name="connsiteY13" fmla="*/ 301625 h 317500"/>
                  <a:gd name="connsiteX14" fmla="*/ 485775 w 485775"/>
                  <a:gd name="connsiteY14" fmla="*/ 269875 h 317500"/>
                  <a:gd name="connsiteX15" fmla="*/ 485775 w 485775"/>
                  <a:gd name="connsiteY15" fmla="*/ 12700 h 317500"/>
                  <a:gd name="connsiteX16" fmla="*/ 434975 w 485775"/>
                  <a:gd name="connsiteY16" fmla="*/ 0 h 317500"/>
                  <a:gd name="connsiteX17" fmla="*/ 0 w 485775"/>
                  <a:gd name="connsiteY17" fmla="*/ 12700 h 3175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66725 w 485775"/>
                  <a:gd name="connsiteY12" fmla="*/ 298450 h 317500"/>
                  <a:gd name="connsiteX13" fmla="*/ 485775 w 485775"/>
                  <a:gd name="connsiteY13" fmla="*/ 269875 h 317500"/>
                  <a:gd name="connsiteX14" fmla="*/ 485775 w 485775"/>
                  <a:gd name="connsiteY14" fmla="*/ 12700 h 317500"/>
                  <a:gd name="connsiteX15" fmla="*/ 434975 w 485775"/>
                  <a:gd name="connsiteY15" fmla="*/ 0 h 317500"/>
                  <a:gd name="connsiteX16" fmla="*/ 0 w 485775"/>
                  <a:gd name="connsiteY16" fmla="*/ 12700 h 317500"/>
                  <a:gd name="connsiteX0" fmla="*/ 0 w 523875"/>
                  <a:gd name="connsiteY0" fmla="*/ 12700 h 342900"/>
                  <a:gd name="connsiteX1" fmla="*/ 123825 w 523875"/>
                  <a:gd name="connsiteY1" fmla="*/ 47625 h 342900"/>
                  <a:gd name="connsiteX2" fmla="*/ 390525 w 523875"/>
                  <a:gd name="connsiteY2" fmla="*/ 47625 h 342900"/>
                  <a:gd name="connsiteX3" fmla="*/ 428625 w 523875"/>
                  <a:gd name="connsiteY3" fmla="*/ 57150 h 342900"/>
                  <a:gd name="connsiteX4" fmla="*/ 428625 w 523875"/>
                  <a:gd name="connsiteY4" fmla="*/ 57150 h 342900"/>
                  <a:gd name="connsiteX5" fmla="*/ 428625 w 523875"/>
                  <a:gd name="connsiteY5" fmla="*/ 146050 h 342900"/>
                  <a:gd name="connsiteX6" fmla="*/ 403225 w 523875"/>
                  <a:gd name="connsiteY6" fmla="*/ 158750 h 342900"/>
                  <a:gd name="connsiteX7" fmla="*/ 336550 w 523875"/>
                  <a:gd name="connsiteY7" fmla="*/ 158750 h 342900"/>
                  <a:gd name="connsiteX8" fmla="*/ 336550 w 523875"/>
                  <a:gd name="connsiteY8" fmla="*/ 317500 h 342900"/>
                  <a:gd name="connsiteX9" fmla="*/ 447675 w 523875"/>
                  <a:gd name="connsiteY9" fmla="*/ 317500 h 342900"/>
                  <a:gd name="connsiteX10" fmla="*/ 466725 w 523875"/>
                  <a:gd name="connsiteY10" fmla="*/ 298450 h 342900"/>
                  <a:gd name="connsiteX11" fmla="*/ 466725 w 523875"/>
                  <a:gd name="connsiteY11" fmla="*/ 298450 h 342900"/>
                  <a:gd name="connsiteX12" fmla="*/ 523875 w 523875"/>
                  <a:gd name="connsiteY12" fmla="*/ 342900 h 342900"/>
                  <a:gd name="connsiteX13" fmla="*/ 485775 w 523875"/>
                  <a:gd name="connsiteY13" fmla="*/ 269875 h 342900"/>
                  <a:gd name="connsiteX14" fmla="*/ 485775 w 523875"/>
                  <a:gd name="connsiteY14" fmla="*/ 12700 h 342900"/>
                  <a:gd name="connsiteX15" fmla="*/ 434975 w 523875"/>
                  <a:gd name="connsiteY15" fmla="*/ 0 h 342900"/>
                  <a:gd name="connsiteX16" fmla="*/ 0 w 523875"/>
                  <a:gd name="connsiteY16" fmla="*/ 12700 h 3429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66725 w 485775"/>
                  <a:gd name="connsiteY11" fmla="*/ 298450 h 317500"/>
                  <a:gd name="connsiteX12" fmla="*/ 485775 w 485775"/>
                  <a:gd name="connsiteY12" fmla="*/ 269875 h 317500"/>
                  <a:gd name="connsiteX13" fmla="*/ 485775 w 485775"/>
                  <a:gd name="connsiteY13" fmla="*/ 12700 h 317500"/>
                  <a:gd name="connsiteX14" fmla="*/ 434975 w 485775"/>
                  <a:gd name="connsiteY14" fmla="*/ 0 h 317500"/>
                  <a:gd name="connsiteX15" fmla="*/ 0 w 485775"/>
                  <a:gd name="connsiteY15" fmla="*/ 12700 h 317500"/>
                  <a:gd name="connsiteX0" fmla="*/ 0 w 641350"/>
                  <a:gd name="connsiteY0" fmla="*/ 12700 h 434975"/>
                  <a:gd name="connsiteX1" fmla="*/ 123825 w 641350"/>
                  <a:gd name="connsiteY1" fmla="*/ 47625 h 434975"/>
                  <a:gd name="connsiteX2" fmla="*/ 390525 w 641350"/>
                  <a:gd name="connsiteY2" fmla="*/ 47625 h 434975"/>
                  <a:gd name="connsiteX3" fmla="*/ 428625 w 641350"/>
                  <a:gd name="connsiteY3" fmla="*/ 57150 h 434975"/>
                  <a:gd name="connsiteX4" fmla="*/ 428625 w 641350"/>
                  <a:gd name="connsiteY4" fmla="*/ 57150 h 434975"/>
                  <a:gd name="connsiteX5" fmla="*/ 428625 w 641350"/>
                  <a:gd name="connsiteY5" fmla="*/ 146050 h 434975"/>
                  <a:gd name="connsiteX6" fmla="*/ 403225 w 641350"/>
                  <a:gd name="connsiteY6" fmla="*/ 158750 h 434975"/>
                  <a:gd name="connsiteX7" fmla="*/ 336550 w 641350"/>
                  <a:gd name="connsiteY7" fmla="*/ 158750 h 434975"/>
                  <a:gd name="connsiteX8" fmla="*/ 336550 w 641350"/>
                  <a:gd name="connsiteY8" fmla="*/ 317500 h 434975"/>
                  <a:gd name="connsiteX9" fmla="*/ 447675 w 641350"/>
                  <a:gd name="connsiteY9" fmla="*/ 317500 h 434975"/>
                  <a:gd name="connsiteX10" fmla="*/ 466725 w 641350"/>
                  <a:gd name="connsiteY10" fmla="*/ 298450 h 434975"/>
                  <a:gd name="connsiteX11" fmla="*/ 641350 w 641350"/>
                  <a:gd name="connsiteY11" fmla="*/ 434975 h 434975"/>
                  <a:gd name="connsiteX12" fmla="*/ 485775 w 641350"/>
                  <a:gd name="connsiteY12" fmla="*/ 269875 h 434975"/>
                  <a:gd name="connsiteX13" fmla="*/ 485775 w 641350"/>
                  <a:gd name="connsiteY13" fmla="*/ 12700 h 434975"/>
                  <a:gd name="connsiteX14" fmla="*/ 434975 w 641350"/>
                  <a:gd name="connsiteY14" fmla="*/ 0 h 434975"/>
                  <a:gd name="connsiteX15" fmla="*/ 0 w 641350"/>
                  <a:gd name="connsiteY15" fmla="*/ 12700 h 434975"/>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66725 w 485775"/>
                  <a:gd name="connsiteY10" fmla="*/ 298450 h 317500"/>
                  <a:gd name="connsiteX11" fmla="*/ 485775 w 485775"/>
                  <a:gd name="connsiteY11" fmla="*/ 269875 h 317500"/>
                  <a:gd name="connsiteX12" fmla="*/ 485775 w 485775"/>
                  <a:gd name="connsiteY12" fmla="*/ 12700 h 317500"/>
                  <a:gd name="connsiteX13" fmla="*/ 434975 w 485775"/>
                  <a:gd name="connsiteY13" fmla="*/ 0 h 317500"/>
                  <a:gd name="connsiteX14" fmla="*/ 0 w 485775"/>
                  <a:gd name="connsiteY14" fmla="*/ 12700 h 317500"/>
                  <a:gd name="connsiteX0" fmla="*/ 0 w 485775"/>
                  <a:gd name="connsiteY0" fmla="*/ 12700 h 317500"/>
                  <a:gd name="connsiteX1" fmla="*/ 123825 w 485775"/>
                  <a:gd name="connsiteY1" fmla="*/ 47625 h 317500"/>
                  <a:gd name="connsiteX2" fmla="*/ 390525 w 485775"/>
                  <a:gd name="connsiteY2" fmla="*/ 47625 h 317500"/>
                  <a:gd name="connsiteX3" fmla="*/ 428625 w 485775"/>
                  <a:gd name="connsiteY3" fmla="*/ 57150 h 317500"/>
                  <a:gd name="connsiteX4" fmla="*/ 428625 w 485775"/>
                  <a:gd name="connsiteY4" fmla="*/ 57150 h 317500"/>
                  <a:gd name="connsiteX5" fmla="*/ 428625 w 485775"/>
                  <a:gd name="connsiteY5" fmla="*/ 146050 h 317500"/>
                  <a:gd name="connsiteX6" fmla="*/ 403225 w 485775"/>
                  <a:gd name="connsiteY6" fmla="*/ 158750 h 317500"/>
                  <a:gd name="connsiteX7" fmla="*/ 336550 w 485775"/>
                  <a:gd name="connsiteY7" fmla="*/ 158750 h 317500"/>
                  <a:gd name="connsiteX8" fmla="*/ 336550 w 485775"/>
                  <a:gd name="connsiteY8" fmla="*/ 317500 h 317500"/>
                  <a:gd name="connsiteX9" fmla="*/ 447675 w 485775"/>
                  <a:gd name="connsiteY9" fmla="*/ 317500 h 317500"/>
                  <a:gd name="connsiteX10" fmla="*/ 473075 w 485775"/>
                  <a:gd name="connsiteY10" fmla="*/ 304800 h 317500"/>
                  <a:gd name="connsiteX11" fmla="*/ 485775 w 485775"/>
                  <a:gd name="connsiteY11" fmla="*/ 269875 h 317500"/>
                  <a:gd name="connsiteX12" fmla="*/ 485775 w 485775"/>
                  <a:gd name="connsiteY12" fmla="*/ 12700 h 317500"/>
                  <a:gd name="connsiteX13" fmla="*/ 434975 w 485775"/>
                  <a:gd name="connsiteY13" fmla="*/ 0 h 317500"/>
                  <a:gd name="connsiteX14" fmla="*/ 0 w 485775"/>
                  <a:gd name="connsiteY14" fmla="*/ 12700 h 31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775" h="317500">
                    <a:moveTo>
                      <a:pt x="0" y="12700"/>
                    </a:moveTo>
                    <a:lnTo>
                      <a:pt x="123825" y="47625"/>
                    </a:lnTo>
                    <a:lnTo>
                      <a:pt x="390525" y="47625"/>
                    </a:lnTo>
                    <a:lnTo>
                      <a:pt x="428625" y="57150"/>
                    </a:lnTo>
                    <a:lnTo>
                      <a:pt x="428625" y="57150"/>
                    </a:lnTo>
                    <a:lnTo>
                      <a:pt x="428625" y="146050"/>
                    </a:lnTo>
                    <a:lnTo>
                      <a:pt x="403225" y="158750"/>
                    </a:lnTo>
                    <a:lnTo>
                      <a:pt x="336550" y="158750"/>
                    </a:lnTo>
                    <a:lnTo>
                      <a:pt x="336550" y="317500"/>
                    </a:lnTo>
                    <a:lnTo>
                      <a:pt x="447675" y="317500"/>
                    </a:lnTo>
                    <a:cubicBezTo>
                      <a:pt x="454025" y="311150"/>
                      <a:pt x="466725" y="312737"/>
                      <a:pt x="473075" y="304800"/>
                    </a:cubicBezTo>
                    <a:cubicBezTo>
                      <a:pt x="479425" y="296863"/>
                      <a:pt x="482600" y="317500"/>
                      <a:pt x="485775" y="269875"/>
                    </a:cubicBezTo>
                    <a:lnTo>
                      <a:pt x="485775" y="12700"/>
                    </a:lnTo>
                    <a:lnTo>
                      <a:pt x="434975" y="0"/>
                    </a:lnTo>
                    <a:lnTo>
                      <a:pt x="0" y="12700"/>
                    </a:lnTo>
                    <a:close/>
                  </a:path>
                </a:pathLst>
              </a:cu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a:extLst>
                  <a:ext uri="{FF2B5EF4-FFF2-40B4-BE49-F238E27FC236}">
                    <a16:creationId xmlns:a16="http://schemas.microsoft.com/office/drawing/2014/main" id="{6F7CB4D4-B1E9-6544-9DBB-30EF04F7E8CD}"/>
                  </a:ext>
                </a:extLst>
              </p:cNvPr>
              <p:cNvSpPr/>
              <p:nvPr/>
            </p:nvSpPr>
            <p:spPr>
              <a:xfrm>
                <a:off x="8668428" y="4856169"/>
                <a:ext cx="316822" cy="123991"/>
              </a:xfrm>
              <a:prstGeom prst="roundRect">
                <a:avLst>
                  <a:gd name="adj" fmla="val 217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3" name="Graphic 232">
                <a:extLst>
                  <a:ext uri="{FF2B5EF4-FFF2-40B4-BE49-F238E27FC236}">
                    <a16:creationId xmlns:a16="http://schemas.microsoft.com/office/drawing/2014/main" id="{B40E30ED-5A05-F54B-890C-DB4DCEBB49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3211" y="4784992"/>
                <a:ext cx="546100" cy="457200"/>
              </a:xfrm>
              <a:prstGeom prst="rect">
                <a:avLst/>
              </a:prstGeom>
            </p:spPr>
          </p:pic>
        </p:grpSp>
      </p:grpSp>
    </p:spTree>
    <p:extLst>
      <p:ext uri="{BB962C8B-B14F-4D97-AF65-F5344CB8AC3E}">
        <p14:creationId xmlns:p14="http://schemas.microsoft.com/office/powerpoint/2010/main" val="1431865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C3E8FED-CF23-3F48-B4CD-34ACFA2CA805}"/>
              </a:ext>
            </a:extLst>
          </p:cNvPr>
          <p:cNvSpPr>
            <a:spLocks noGrp="1"/>
          </p:cNvSpPr>
          <p:nvPr>
            <p:ph type="body" sz="quarter" idx="10"/>
          </p:nvPr>
        </p:nvSpPr>
        <p:spPr/>
        <p:txBody>
          <a:bodyPr/>
          <a:lstStyle/>
          <a:p>
            <a:r>
              <a:rPr lang="en-US" dirty="0"/>
              <a:t>What Companies Need </a:t>
            </a:r>
            <a:br>
              <a:rPr lang="en-US" dirty="0"/>
            </a:br>
            <a:r>
              <a:rPr lang="en-US" dirty="0"/>
              <a:t>From Their Database </a:t>
            </a:r>
          </a:p>
        </p:txBody>
      </p:sp>
    </p:spTree>
    <p:extLst>
      <p:ext uri="{BB962C8B-B14F-4D97-AF65-F5344CB8AC3E}">
        <p14:creationId xmlns:p14="http://schemas.microsoft.com/office/powerpoint/2010/main" val="283440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81000" y="512763"/>
            <a:ext cx="11430000" cy="723900"/>
          </a:xfrm>
        </p:spPr>
        <p:txBody>
          <a:bodyPr/>
          <a:lstStyle/>
          <a:p>
            <a:r>
              <a:rPr lang="en-US" dirty="0"/>
              <a:t>The Impact of Snowflake </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p:txBody>
          <a:bodyPr/>
          <a:lstStyle/>
          <a:p>
            <a:fld id="{9A68FE36-BDA6-4A87-8648-115964FC2835}" type="slidenum">
              <a:rPr lang="en-US" smtClean="0"/>
              <a:pPr/>
              <a:t>45</a:t>
            </a:fld>
            <a:endParaRPr lang="en-US" dirty="0"/>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1162241"/>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Delivering customized experience requires a great deal of analytics. Now that the entire team has their own compute resources, anyone can finally ask any question </a:t>
            </a:r>
            <a:br>
              <a:rPr lang="en-US" sz="1100" kern="0" dirty="0">
                <a:solidFill>
                  <a:schemeClr val="tx1">
                    <a:lumMod val="75000"/>
                    <a:lumOff val="25000"/>
                  </a:schemeClr>
                </a:solidFill>
                <a:ea typeface="Avenir Book" charset="0"/>
                <a:cs typeface="Avenir Book" charset="0"/>
                <a:sym typeface="Tahoma"/>
              </a:rPr>
            </a:br>
            <a:r>
              <a:rPr lang="en-US" sz="1100" kern="0" dirty="0">
                <a:solidFill>
                  <a:schemeClr val="tx1">
                    <a:lumMod val="75000"/>
                    <a:lumOff val="25000"/>
                  </a:schemeClr>
                </a:solidFill>
                <a:ea typeface="Avenir Book" charset="0"/>
                <a:cs typeface="Avenir Book" charset="0"/>
                <a:sym typeface="Tahoma"/>
              </a:rPr>
              <a:t>at any time.</a:t>
            </a:r>
          </a:p>
        </p:txBody>
      </p:sp>
      <p:grpSp>
        <p:nvGrpSpPr>
          <p:cNvPr id="175" name="Group 174">
            <a:extLst>
              <a:ext uri="{FF2B5EF4-FFF2-40B4-BE49-F238E27FC236}">
                <a16:creationId xmlns:a16="http://schemas.microsoft.com/office/drawing/2014/main" id="{12AE3630-6EDA-40E3-A608-AD3999958CBA}"/>
              </a:ext>
            </a:extLst>
          </p:cNvPr>
          <p:cNvGrpSpPr/>
          <p:nvPr/>
        </p:nvGrpSpPr>
        <p:grpSpPr>
          <a:xfrm>
            <a:off x="1555024" y="2270760"/>
            <a:ext cx="360006" cy="360006"/>
            <a:chOff x="436581" y="1431337"/>
            <a:chExt cx="663348" cy="663348"/>
          </a:xfrm>
        </p:grpSpPr>
        <p:sp>
          <p:nvSpPr>
            <p:cNvPr id="176" name="Oval 175">
              <a:extLst>
                <a:ext uri="{FF2B5EF4-FFF2-40B4-BE49-F238E27FC236}">
                  <a16:creationId xmlns:a16="http://schemas.microsoft.com/office/drawing/2014/main" id="{D174A5A6-6D40-457A-AA82-0C2FBBBBC899}"/>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77" name="Freeform 8">
              <a:extLst>
                <a:ext uri="{FF2B5EF4-FFF2-40B4-BE49-F238E27FC236}">
                  <a16:creationId xmlns:a16="http://schemas.microsoft.com/office/drawing/2014/main" id="{53F5588A-ACE1-4ACC-8DC1-04043159EB45}"/>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78" name="Group 177">
            <a:extLst>
              <a:ext uri="{FF2B5EF4-FFF2-40B4-BE49-F238E27FC236}">
                <a16:creationId xmlns:a16="http://schemas.microsoft.com/office/drawing/2014/main" id="{43AFB292-F9AF-43C1-965A-99B6920C8ECB}"/>
              </a:ext>
            </a:extLst>
          </p:cNvPr>
          <p:cNvGrpSpPr/>
          <p:nvPr/>
        </p:nvGrpSpPr>
        <p:grpSpPr>
          <a:xfrm>
            <a:off x="4153444" y="2270760"/>
            <a:ext cx="360006" cy="360006"/>
            <a:chOff x="436581" y="1431337"/>
            <a:chExt cx="663348" cy="663348"/>
          </a:xfrm>
        </p:grpSpPr>
        <p:sp>
          <p:nvSpPr>
            <p:cNvPr id="179" name="Oval 178">
              <a:extLst>
                <a:ext uri="{FF2B5EF4-FFF2-40B4-BE49-F238E27FC236}">
                  <a16:creationId xmlns:a16="http://schemas.microsoft.com/office/drawing/2014/main" id="{3B3F66A2-1AA0-451E-A2D0-E96B83146AAC}"/>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0" name="Freeform 8">
              <a:extLst>
                <a:ext uri="{FF2B5EF4-FFF2-40B4-BE49-F238E27FC236}">
                  <a16:creationId xmlns:a16="http://schemas.microsoft.com/office/drawing/2014/main" id="{54CFCF60-E67A-40F6-B917-66A90FAE233B}"/>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1" name="Group 180">
            <a:extLst>
              <a:ext uri="{FF2B5EF4-FFF2-40B4-BE49-F238E27FC236}">
                <a16:creationId xmlns:a16="http://schemas.microsoft.com/office/drawing/2014/main" id="{E7D4DB27-F758-43BF-AB92-E32A694040BE}"/>
              </a:ext>
            </a:extLst>
          </p:cNvPr>
          <p:cNvGrpSpPr/>
          <p:nvPr/>
        </p:nvGrpSpPr>
        <p:grpSpPr>
          <a:xfrm>
            <a:off x="6561364" y="2270760"/>
            <a:ext cx="360006" cy="360006"/>
            <a:chOff x="436581" y="1431337"/>
            <a:chExt cx="663348" cy="663348"/>
          </a:xfrm>
        </p:grpSpPr>
        <p:sp>
          <p:nvSpPr>
            <p:cNvPr id="182" name="Oval 181">
              <a:extLst>
                <a:ext uri="{FF2B5EF4-FFF2-40B4-BE49-F238E27FC236}">
                  <a16:creationId xmlns:a16="http://schemas.microsoft.com/office/drawing/2014/main" id="{8DB39A4C-165D-49ED-A30E-596BA045B0A6}"/>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3" name="Freeform 8">
              <a:extLst>
                <a:ext uri="{FF2B5EF4-FFF2-40B4-BE49-F238E27FC236}">
                  <a16:creationId xmlns:a16="http://schemas.microsoft.com/office/drawing/2014/main" id="{7078DBDE-C7F5-4AFD-B77E-0BF457E85F29}"/>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8B6D2EE9-566A-4DF4-B05B-FA6EC8F26902}"/>
              </a:ext>
            </a:extLst>
          </p:cNvPr>
          <p:cNvGrpSpPr/>
          <p:nvPr/>
        </p:nvGrpSpPr>
        <p:grpSpPr>
          <a:xfrm>
            <a:off x="9449344" y="2270760"/>
            <a:ext cx="360006" cy="360006"/>
            <a:chOff x="436581" y="1431337"/>
            <a:chExt cx="663348" cy="663348"/>
          </a:xfrm>
        </p:grpSpPr>
        <p:sp>
          <p:nvSpPr>
            <p:cNvPr id="185" name="Oval 184">
              <a:extLst>
                <a:ext uri="{FF2B5EF4-FFF2-40B4-BE49-F238E27FC236}">
                  <a16:creationId xmlns:a16="http://schemas.microsoft.com/office/drawing/2014/main" id="{6E17369D-5631-4FCE-9476-9C27A82DB025}"/>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6" name="Freeform 8">
              <a:extLst>
                <a:ext uri="{FF2B5EF4-FFF2-40B4-BE49-F238E27FC236}">
                  <a16:creationId xmlns:a16="http://schemas.microsoft.com/office/drawing/2014/main" id="{A3A212AC-3630-4A33-9DDA-03FE3C9C0B82}"/>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95" name="Group 194">
            <a:extLst>
              <a:ext uri="{FF2B5EF4-FFF2-40B4-BE49-F238E27FC236}">
                <a16:creationId xmlns:a16="http://schemas.microsoft.com/office/drawing/2014/main" id="{88E7E91C-919A-466B-B03C-A2B1081C8C29}"/>
              </a:ext>
            </a:extLst>
          </p:cNvPr>
          <p:cNvGrpSpPr/>
          <p:nvPr/>
        </p:nvGrpSpPr>
        <p:grpSpPr>
          <a:xfrm>
            <a:off x="3421380" y="2118360"/>
            <a:ext cx="5288280" cy="3604260"/>
            <a:chOff x="3421380" y="2415540"/>
            <a:chExt cx="5288280" cy="3070860"/>
          </a:xfrm>
        </p:grpSpPr>
        <p:cxnSp>
          <p:nvCxnSpPr>
            <p:cNvPr id="188" name="Straight Connector 187">
              <a:extLst>
                <a:ext uri="{FF2B5EF4-FFF2-40B4-BE49-F238E27FC236}">
                  <a16:creationId xmlns:a16="http://schemas.microsoft.com/office/drawing/2014/main" id="{2FCB6EB7-6C0C-42DC-8A6A-1AEBC244C021}"/>
                </a:ext>
              </a:extLst>
            </p:cNvPr>
            <p:cNvCxnSpPr>
              <a:cxnSpLocks/>
            </p:cNvCxnSpPr>
            <p:nvPr/>
          </p:nvCxnSpPr>
          <p:spPr>
            <a:xfrm>
              <a:off x="342138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4015993-AFB8-4E5E-8573-1255FC926FFF}"/>
                </a:ext>
              </a:extLst>
            </p:cNvPr>
            <p:cNvCxnSpPr>
              <a:cxnSpLocks/>
            </p:cNvCxnSpPr>
            <p:nvPr/>
          </p:nvCxnSpPr>
          <p:spPr>
            <a:xfrm>
              <a:off x="6042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AD249C4-A516-4C36-91D1-C23B325F9BDB}"/>
                </a:ext>
              </a:extLst>
            </p:cNvPr>
            <p:cNvCxnSpPr>
              <a:cxnSpLocks/>
            </p:cNvCxnSpPr>
            <p:nvPr/>
          </p:nvCxnSpPr>
          <p:spPr>
            <a:xfrm>
              <a:off x="8709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1162241"/>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The data science team is now empowered with infinite scalability. Combined with pay as you go billing, they can answer every question quickly, at dramatically </a:t>
            </a:r>
            <a:br>
              <a:rPr lang="en-US" sz="1100" kern="0" dirty="0">
                <a:solidFill>
                  <a:schemeClr val="tx1">
                    <a:lumMod val="75000"/>
                    <a:lumOff val="25000"/>
                  </a:schemeClr>
                </a:solidFill>
                <a:ea typeface="Avenir Book" charset="0"/>
                <a:cs typeface="Avenir Book" charset="0"/>
                <a:sym typeface="Tahoma"/>
              </a:rPr>
            </a:br>
            <a:r>
              <a:rPr lang="en-US" sz="1100" kern="0" dirty="0">
                <a:solidFill>
                  <a:schemeClr val="tx1">
                    <a:lumMod val="75000"/>
                    <a:lumOff val="25000"/>
                  </a:schemeClr>
                </a:solidFill>
                <a:ea typeface="Avenir Book" charset="0"/>
                <a:cs typeface="Avenir Book" charset="0"/>
                <a:sym typeface="Tahoma"/>
              </a:rPr>
              <a:t>lower cost. </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700" y="4453576"/>
            <a:ext cx="2065021" cy="1009892"/>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With built-in failover from US-West to US-East, Capital One has ensured their customer data will always be available, accurate, and ready </a:t>
            </a:r>
            <a:br>
              <a:rPr lang="en-US" sz="1100" kern="0" dirty="0">
                <a:solidFill>
                  <a:schemeClr val="tx1">
                    <a:lumMod val="75000"/>
                    <a:lumOff val="25000"/>
                  </a:schemeClr>
                </a:solidFill>
                <a:ea typeface="Avenir Book" charset="0"/>
                <a:cs typeface="Avenir Book" charset="0"/>
                <a:sym typeface="Tahoma"/>
              </a:rPr>
            </a:br>
            <a:r>
              <a:rPr lang="en-US" sz="1100" kern="0" dirty="0">
                <a:solidFill>
                  <a:schemeClr val="tx1">
                    <a:lumMod val="75000"/>
                    <a:lumOff val="25000"/>
                  </a:schemeClr>
                </a:solidFill>
                <a:ea typeface="Avenir Book" charset="0"/>
                <a:cs typeface="Avenir Book" charset="0"/>
                <a:sym typeface="Tahoma"/>
              </a:rPr>
              <a:t>for analysis.</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700" y="4453576"/>
            <a:ext cx="2065021" cy="857542"/>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Snowflake’s built in security features have delivered the safety that Capital One demands and that their customers deserve. </a:t>
            </a:r>
          </a:p>
        </p:txBody>
      </p:sp>
      <p:grpSp>
        <p:nvGrpSpPr>
          <p:cNvPr id="80" name="Group 19">
            <a:extLst>
              <a:ext uri="{FF2B5EF4-FFF2-40B4-BE49-F238E27FC236}">
                <a16:creationId xmlns:a16="http://schemas.microsoft.com/office/drawing/2014/main" id="{391BD4E5-C864-0242-8248-3F3D87C7FD19}"/>
              </a:ext>
            </a:extLst>
          </p:cNvPr>
          <p:cNvGrpSpPr>
            <a:grpSpLocks noChangeAspect="1"/>
          </p:cNvGrpSpPr>
          <p:nvPr/>
        </p:nvGrpSpPr>
        <p:grpSpPr bwMode="auto">
          <a:xfrm>
            <a:off x="1771460" y="2720563"/>
            <a:ext cx="579500" cy="872379"/>
            <a:chOff x="2049" y="1423"/>
            <a:chExt cx="1482" cy="2231"/>
          </a:xfrm>
        </p:grpSpPr>
        <p:sp>
          <p:nvSpPr>
            <p:cNvPr id="81" name="Freeform 20">
              <a:extLst>
                <a:ext uri="{FF2B5EF4-FFF2-40B4-BE49-F238E27FC236}">
                  <a16:creationId xmlns:a16="http://schemas.microsoft.com/office/drawing/2014/main" id="{65CD0895-28C4-C84D-A482-3B814D3D9F66}"/>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22">
              <a:extLst>
                <a:ext uri="{FF2B5EF4-FFF2-40B4-BE49-F238E27FC236}">
                  <a16:creationId xmlns:a16="http://schemas.microsoft.com/office/drawing/2014/main" id="{B12D9FD8-566D-6F40-AD70-13B11590A439}"/>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24">
              <a:extLst>
                <a:ext uri="{FF2B5EF4-FFF2-40B4-BE49-F238E27FC236}">
                  <a16:creationId xmlns:a16="http://schemas.microsoft.com/office/drawing/2014/main" id="{AC54E78D-B8F6-9545-83EE-75C2729D102A}"/>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5">
              <a:extLst>
                <a:ext uri="{FF2B5EF4-FFF2-40B4-BE49-F238E27FC236}">
                  <a16:creationId xmlns:a16="http://schemas.microsoft.com/office/drawing/2014/main" id="{5E7FE552-D615-E947-A244-542067EE3921}"/>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6">
              <a:extLst>
                <a:ext uri="{FF2B5EF4-FFF2-40B4-BE49-F238E27FC236}">
                  <a16:creationId xmlns:a16="http://schemas.microsoft.com/office/drawing/2014/main" id="{C4F95EB5-9A4E-6B48-9D13-B1B4D7D709F6}"/>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7">
              <a:extLst>
                <a:ext uri="{FF2B5EF4-FFF2-40B4-BE49-F238E27FC236}">
                  <a16:creationId xmlns:a16="http://schemas.microsoft.com/office/drawing/2014/main" id="{1764C331-0856-6841-BE5B-B258C3C48F43}"/>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 name="Line 31">
              <a:extLst>
                <a:ext uri="{FF2B5EF4-FFF2-40B4-BE49-F238E27FC236}">
                  <a16:creationId xmlns:a16="http://schemas.microsoft.com/office/drawing/2014/main" id="{1750E76C-3E31-E343-BAEF-938B00E3F313}"/>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1">
              <a:extLst>
                <a:ext uri="{FF2B5EF4-FFF2-40B4-BE49-F238E27FC236}">
                  <a16:creationId xmlns:a16="http://schemas.microsoft.com/office/drawing/2014/main" id="{1D0B7F0C-1F22-654E-A101-4FA75F22B113}"/>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3">
              <a:extLst>
                <a:ext uri="{FF2B5EF4-FFF2-40B4-BE49-F238E27FC236}">
                  <a16:creationId xmlns:a16="http://schemas.microsoft.com/office/drawing/2014/main" id="{9D6E85B7-79FE-9243-AC06-49BDC8263BAE}"/>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
              <a:extLst>
                <a:ext uri="{FF2B5EF4-FFF2-40B4-BE49-F238E27FC236}">
                  <a16:creationId xmlns:a16="http://schemas.microsoft.com/office/drawing/2014/main" id="{E36307A0-B27F-AD45-B545-6249A8BF837D}"/>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 name="Oval 29">
              <a:extLst>
                <a:ext uri="{FF2B5EF4-FFF2-40B4-BE49-F238E27FC236}">
                  <a16:creationId xmlns:a16="http://schemas.microsoft.com/office/drawing/2014/main" id="{8B3843AA-F3F7-E04E-87F3-48B6C734B8AC}"/>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30">
              <a:extLst>
                <a:ext uri="{FF2B5EF4-FFF2-40B4-BE49-F238E27FC236}">
                  <a16:creationId xmlns:a16="http://schemas.microsoft.com/office/drawing/2014/main" id="{B3089678-CF23-F34B-ADC9-CD1950FBC635}"/>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3" name="Rectangle 92">
            <a:extLst>
              <a:ext uri="{FF2B5EF4-FFF2-40B4-BE49-F238E27FC236}">
                <a16:creationId xmlns:a16="http://schemas.microsoft.com/office/drawing/2014/main" id="{218E5D38-3919-CD44-9E32-DC642F66D621}"/>
              </a:ext>
            </a:extLst>
          </p:cNvPr>
          <p:cNvSpPr/>
          <p:nvPr/>
        </p:nvSpPr>
        <p:spPr>
          <a:xfrm>
            <a:off x="1352998" y="3650533"/>
            <a:ext cx="1416424" cy="523220"/>
          </a:xfrm>
          <a:prstGeom prst="rect">
            <a:avLst/>
          </a:prstGeom>
          <a:solidFill>
            <a:schemeClr val="bg1"/>
          </a:solidFill>
        </p:spPr>
        <p:txBody>
          <a:bodyPr wrap="square">
            <a:spAutoFit/>
          </a:bodyPr>
          <a:lstStyle/>
          <a:p>
            <a:pPr lvl="0" algn="ctr" defTabSz="457200">
              <a:defRPr/>
            </a:pPr>
            <a:r>
              <a:rPr lang="en-US" sz="1400" b="1" dirty="0"/>
              <a:t>Unlimited Concurrency</a:t>
            </a:r>
          </a:p>
        </p:txBody>
      </p:sp>
      <p:sp>
        <p:nvSpPr>
          <p:cNvPr id="94" name="Rectangle 93">
            <a:extLst>
              <a:ext uri="{FF2B5EF4-FFF2-40B4-BE49-F238E27FC236}">
                <a16:creationId xmlns:a16="http://schemas.microsoft.com/office/drawing/2014/main" id="{D940EC4A-449A-A149-8DB3-43CFD23B3C87}"/>
              </a:ext>
            </a:extLst>
          </p:cNvPr>
          <p:cNvSpPr/>
          <p:nvPr/>
        </p:nvSpPr>
        <p:spPr>
          <a:xfrm>
            <a:off x="4004758" y="3650533"/>
            <a:ext cx="1416424" cy="523220"/>
          </a:xfrm>
          <a:prstGeom prst="rect">
            <a:avLst/>
          </a:prstGeom>
          <a:solidFill>
            <a:schemeClr val="bg1"/>
          </a:solidFill>
        </p:spPr>
        <p:txBody>
          <a:bodyPr wrap="square">
            <a:spAutoFit/>
          </a:bodyPr>
          <a:lstStyle/>
          <a:p>
            <a:pPr lvl="0" algn="ctr" defTabSz="457200">
              <a:defRPr/>
            </a:pPr>
            <a:r>
              <a:rPr lang="en-US" sz="1400" b="1" dirty="0"/>
              <a:t>Fast </a:t>
            </a:r>
            <a:br>
              <a:rPr lang="en-US" sz="1400" b="1" dirty="0"/>
            </a:br>
            <a:r>
              <a:rPr lang="en-US" sz="1400" b="1" dirty="0"/>
              <a:t>Elasticity</a:t>
            </a:r>
          </a:p>
        </p:txBody>
      </p:sp>
      <p:grpSp>
        <p:nvGrpSpPr>
          <p:cNvPr id="95" name="Group 94">
            <a:extLst>
              <a:ext uri="{FF2B5EF4-FFF2-40B4-BE49-F238E27FC236}">
                <a16:creationId xmlns:a16="http://schemas.microsoft.com/office/drawing/2014/main" id="{A6A07AF2-5FEC-B947-A4AB-753AFB12E043}"/>
              </a:ext>
            </a:extLst>
          </p:cNvPr>
          <p:cNvGrpSpPr/>
          <p:nvPr/>
        </p:nvGrpSpPr>
        <p:grpSpPr>
          <a:xfrm>
            <a:off x="4193194" y="2720563"/>
            <a:ext cx="1039553" cy="797560"/>
            <a:chOff x="4243071" y="2720563"/>
            <a:chExt cx="1039553" cy="797560"/>
          </a:xfrm>
        </p:grpSpPr>
        <p:grpSp>
          <p:nvGrpSpPr>
            <p:cNvPr id="96" name="Group 34">
              <a:extLst>
                <a:ext uri="{FF2B5EF4-FFF2-40B4-BE49-F238E27FC236}">
                  <a16:creationId xmlns:a16="http://schemas.microsoft.com/office/drawing/2014/main" id="{75AD666A-2E93-654C-9645-E3AC09D0EB99}"/>
                </a:ext>
              </a:extLst>
            </p:cNvPr>
            <p:cNvGrpSpPr>
              <a:grpSpLocks noChangeAspect="1"/>
            </p:cNvGrpSpPr>
            <p:nvPr/>
          </p:nvGrpSpPr>
          <p:grpSpPr bwMode="auto">
            <a:xfrm>
              <a:off x="4243071" y="2720563"/>
              <a:ext cx="1039553" cy="797560"/>
              <a:chOff x="2092" y="741"/>
              <a:chExt cx="2861" cy="2195"/>
            </a:xfrm>
          </p:grpSpPr>
          <p:sp>
            <p:nvSpPr>
              <p:cNvPr id="113" name="Freeform 35">
                <a:extLst>
                  <a:ext uri="{FF2B5EF4-FFF2-40B4-BE49-F238E27FC236}">
                    <a16:creationId xmlns:a16="http://schemas.microsoft.com/office/drawing/2014/main" id="{6ECB39E6-CB0E-DA4B-89BC-BA79BE915638}"/>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36">
                <a:extLst>
                  <a:ext uri="{FF2B5EF4-FFF2-40B4-BE49-F238E27FC236}">
                    <a16:creationId xmlns:a16="http://schemas.microsoft.com/office/drawing/2014/main" id="{48690ADB-51F8-1D4A-9B29-3F63A1543EF0}"/>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37">
                <a:extLst>
                  <a:ext uri="{FF2B5EF4-FFF2-40B4-BE49-F238E27FC236}">
                    <a16:creationId xmlns:a16="http://schemas.microsoft.com/office/drawing/2014/main" id="{51FC1EE4-6CD8-474B-8455-2CEB8FBB7C19}"/>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38">
                <a:extLst>
                  <a:ext uri="{FF2B5EF4-FFF2-40B4-BE49-F238E27FC236}">
                    <a16:creationId xmlns:a16="http://schemas.microsoft.com/office/drawing/2014/main" id="{8CC07155-C98F-3B4E-861F-44413BA9203A}"/>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39">
                <a:extLst>
                  <a:ext uri="{FF2B5EF4-FFF2-40B4-BE49-F238E27FC236}">
                    <a16:creationId xmlns:a16="http://schemas.microsoft.com/office/drawing/2014/main" id="{9269A353-F895-0D4D-95E9-8E2B8C9DE342}"/>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40">
                <a:extLst>
                  <a:ext uri="{FF2B5EF4-FFF2-40B4-BE49-F238E27FC236}">
                    <a16:creationId xmlns:a16="http://schemas.microsoft.com/office/drawing/2014/main" id="{214C2BDE-9C40-C542-AD33-858E20456EF7}"/>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41">
                <a:extLst>
                  <a:ext uri="{FF2B5EF4-FFF2-40B4-BE49-F238E27FC236}">
                    <a16:creationId xmlns:a16="http://schemas.microsoft.com/office/drawing/2014/main" id="{55045102-4A76-5E46-BB58-40FFE2309EC1}"/>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42">
                <a:extLst>
                  <a:ext uri="{FF2B5EF4-FFF2-40B4-BE49-F238E27FC236}">
                    <a16:creationId xmlns:a16="http://schemas.microsoft.com/office/drawing/2014/main" id="{D3725A91-773D-1748-B0A1-AED5E0801387}"/>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a:extLst>
                <a:ext uri="{FF2B5EF4-FFF2-40B4-BE49-F238E27FC236}">
                  <a16:creationId xmlns:a16="http://schemas.microsoft.com/office/drawing/2014/main" id="{35F794D3-EB1C-A647-A8B5-C4EBE55C9DB2}"/>
                </a:ext>
              </a:extLst>
            </p:cNvPr>
            <p:cNvGrpSpPr/>
            <p:nvPr/>
          </p:nvGrpSpPr>
          <p:grpSpPr>
            <a:xfrm>
              <a:off x="4580132" y="2763426"/>
              <a:ext cx="357422" cy="165100"/>
              <a:chOff x="5729775" y="4117411"/>
              <a:chExt cx="866713" cy="855391"/>
            </a:xfrm>
            <a:solidFill>
              <a:srgbClr val="148BC0"/>
            </a:solidFill>
          </p:grpSpPr>
          <p:sp>
            <p:nvSpPr>
              <p:cNvPr id="98" name="Freeform 88">
                <a:extLst>
                  <a:ext uri="{FF2B5EF4-FFF2-40B4-BE49-F238E27FC236}">
                    <a16:creationId xmlns:a16="http://schemas.microsoft.com/office/drawing/2014/main" id="{F53BC10A-0598-7948-93C0-5681D43BDFE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89">
                <a:extLst>
                  <a:ext uri="{FF2B5EF4-FFF2-40B4-BE49-F238E27FC236}">
                    <a16:creationId xmlns:a16="http://schemas.microsoft.com/office/drawing/2014/main" id="{C7EAFBFD-C0AF-6C43-A80D-C37132ED5275}"/>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0">
                <a:extLst>
                  <a:ext uri="{FF2B5EF4-FFF2-40B4-BE49-F238E27FC236}">
                    <a16:creationId xmlns:a16="http://schemas.microsoft.com/office/drawing/2014/main" id="{29E6D552-DAA8-7844-9EAD-87E931CE8D21}"/>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1">
                <a:extLst>
                  <a:ext uri="{FF2B5EF4-FFF2-40B4-BE49-F238E27FC236}">
                    <a16:creationId xmlns:a16="http://schemas.microsoft.com/office/drawing/2014/main" id="{CC0BFFB2-3B21-9E4D-BB7F-9C420436F6B0}"/>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2">
                <a:extLst>
                  <a:ext uri="{FF2B5EF4-FFF2-40B4-BE49-F238E27FC236}">
                    <a16:creationId xmlns:a16="http://schemas.microsoft.com/office/drawing/2014/main" id="{B9077CA2-B795-B640-A01D-900EE7C78C38}"/>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3">
                <a:extLst>
                  <a:ext uri="{FF2B5EF4-FFF2-40B4-BE49-F238E27FC236}">
                    <a16:creationId xmlns:a16="http://schemas.microsoft.com/office/drawing/2014/main" id="{F164B7EC-7E63-6E47-ABF3-FFCE124639D2}"/>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94">
                <a:extLst>
                  <a:ext uri="{FF2B5EF4-FFF2-40B4-BE49-F238E27FC236}">
                    <a16:creationId xmlns:a16="http://schemas.microsoft.com/office/drawing/2014/main" id="{315E1174-DE10-F344-9120-5548E2AB95B3}"/>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5" name="Freeform 95">
                <a:extLst>
                  <a:ext uri="{FF2B5EF4-FFF2-40B4-BE49-F238E27FC236}">
                    <a16:creationId xmlns:a16="http://schemas.microsoft.com/office/drawing/2014/main" id="{3A823467-85A2-FC4E-8EBB-3E67F65C9594}"/>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6" name="Freeform 96">
                <a:extLst>
                  <a:ext uri="{FF2B5EF4-FFF2-40B4-BE49-F238E27FC236}">
                    <a16:creationId xmlns:a16="http://schemas.microsoft.com/office/drawing/2014/main" id="{5911ED88-8259-8B44-BC1F-4F4DEF31943E}"/>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9" name="Freeform 97">
                <a:extLst>
                  <a:ext uri="{FF2B5EF4-FFF2-40B4-BE49-F238E27FC236}">
                    <a16:creationId xmlns:a16="http://schemas.microsoft.com/office/drawing/2014/main" id="{7EDD13DD-A173-9349-BD8A-CB17DC9C36FF}"/>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0" name="Freeform 98">
                <a:extLst>
                  <a:ext uri="{FF2B5EF4-FFF2-40B4-BE49-F238E27FC236}">
                    <a16:creationId xmlns:a16="http://schemas.microsoft.com/office/drawing/2014/main" id="{118771D1-171C-CF47-B42D-E7B9A0021EA1}"/>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1" name="Freeform 99">
                <a:extLst>
                  <a:ext uri="{FF2B5EF4-FFF2-40B4-BE49-F238E27FC236}">
                    <a16:creationId xmlns:a16="http://schemas.microsoft.com/office/drawing/2014/main" id="{DEDDE4E3-6036-C64A-AF49-BAC64A5C986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2" name="Freeform 100">
                <a:extLst>
                  <a:ext uri="{FF2B5EF4-FFF2-40B4-BE49-F238E27FC236}">
                    <a16:creationId xmlns:a16="http://schemas.microsoft.com/office/drawing/2014/main" id="{B3342890-6E8E-FA4C-989D-16536BCD6375}"/>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21" name="Rectangle 120">
            <a:extLst>
              <a:ext uri="{FF2B5EF4-FFF2-40B4-BE49-F238E27FC236}">
                <a16:creationId xmlns:a16="http://schemas.microsoft.com/office/drawing/2014/main" id="{487C2290-4B58-FA4F-A00E-2237A411B341}"/>
              </a:ext>
            </a:extLst>
          </p:cNvPr>
          <p:cNvSpPr/>
          <p:nvPr/>
        </p:nvSpPr>
        <p:spPr>
          <a:xfrm>
            <a:off x="6686998" y="3650533"/>
            <a:ext cx="1416424" cy="523220"/>
          </a:xfrm>
          <a:prstGeom prst="rect">
            <a:avLst/>
          </a:prstGeom>
          <a:solidFill>
            <a:schemeClr val="bg1"/>
          </a:solidFill>
        </p:spPr>
        <p:txBody>
          <a:bodyPr wrap="square">
            <a:spAutoFit/>
          </a:bodyPr>
          <a:lstStyle/>
          <a:p>
            <a:pPr lvl="0" algn="ctr" defTabSz="457200">
              <a:defRPr/>
            </a:pPr>
            <a:r>
              <a:rPr lang="en-US" sz="1400" b="1" dirty="0"/>
              <a:t>High </a:t>
            </a:r>
            <a:br>
              <a:rPr lang="en-US" sz="1400" b="1" dirty="0"/>
            </a:br>
            <a:r>
              <a:rPr lang="en-US" sz="1400" b="1" dirty="0"/>
              <a:t>Availability</a:t>
            </a:r>
          </a:p>
        </p:txBody>
      </p:sp>
      <p:grpSp>
        <p:nvGrpSpPr>
          <p:cNvPr id="122" name="Group 121">
            <a:extLst>
              <a:ext uri="{FF2B5EF4-FFF2-40B4-BE49-F238E27FC236}">
                <a16:creationId xmlns:a16="http://schemas.microsoft.com/office/drawing/2014/main" id="{C0C4B433-3F5B-FE4F-940E-31E8CC1DDDE3}"/>
              </a:ext>
            </a:extLst>
          </p:cNvPr>
          <p:cNvGrpSpPr/>
          <p:nvPr/>
        </p:nvGrpSpPr>
        <p:grpSpPr>
          <a:xfrm>
            <a:off x="6912543" y="2720563"/>
            <a:ext cx="965334" cy="756691"/>
            <a:chOff x="6852786" y="2720563"/>
            <a:chExt cx="965334" cy="756691"/>
          </a:xfrm>
        </p:grpSpPr>
        <p:grpSp>
          <p:nvGrpSpPr>
            <p:cNvPr id="123" name="Group 121">
              <a:extLst>
                <a:ext uri="{FF2B5EF4-FFF2-40B4-BE49-F238E27FC236}">
                  <a16:creationId xmlns:a16="http://schemas.microsoft.com/office/drawing/2014/main" id="{C0A094AB-87A4-D54C-8229-660CA0DC838D}"/>
                </a:ext>
              </a:extLst>
            </p:cNvPr>
            <p:cNvGrpSpPr>
              <a:grpSpLocks noChangeAspect="1"/>
            </p:cNvGrpSpPr>
            <p:nvPr/>
          </p:nvGrpSpPr>
          <p:grpSpPr bwMode="auto">
            <a:xfrm>
              <a:off x="7036966" y="2720563"/>
              <a:ext cx="781154" cy="756691"/>
              <a:chOff x="5275" y="1247"/>
              <a:chExt cx="2331" cy="2258"/>
            </a:xfrm>
          </p:grpSpPr>
          <p:sp>
            <p:nvSpPr>
              <p:cNvPr id="125" name="Freeform 122">
                <a:extLst>
                  <a:ext uri="{FF2B5EF4-FFF2-40B4-BE49-F238E27FC236}">
                    <a16:creationId xmlns:a16="http://schemas.microsoft.com/office/drawing/2014/main" id="{4FE2420D-9C04-C24D-911E-277DDE734F70}"/>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3">
                <a:extLst>
                  <a:ext uri="{FF2B5EF4-FFF2-40B4-BE49-F238E27FC236}">
                    <a16:creationId xmlns:a16="http://schemas.microsoft.com/office/drawing/2014/main" id="{AD208F5D-3839-8543-976B-44CC93C21E48}"/>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a:extLst>
                  <a:ext uri="{FF2B5EF4-FFF2-40B4-BE49-F238E27FC236}">
                    <a16:creationId xmlns:a16="http://schemas.microsoft.com/office/drawing/2014/main" id="{45F16093-1C23-B644-9E1C-469B62537240}"/>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4" name="Freeform 5">
              <a:extLst>
                <a:ext uri="{FF2B5EF4-FFF2-40B4-BE49-F238E27FC236}">
                  <a16:creationId xmlns:a16="http://schemas.microsoft.com/office/drawing/2014/main" id="{8BC03304-3204-9341-9E27-F9F663792A64}"/>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1" name="Rectangle 130">
            <a:extLst>
              <a:ext uri="{FF2B5EF4-FFF2-40B4-BE49-F238E27FC236}">
                <a16:creationId xmlns:a16="http://schemas.microsoft.com/office/drawing/2014/main" id="{ADCD0C78-F56D-3F4A-AA4C-DC97A5A798D2}"/>
              </a:ext>
            </a:extLst>
          </p:cNvPr>
          <p:cNvSpPr/>
          <p:nvPr/>
        </p:nvSpPr>
        <p:spPr>
          <a:xfrm>
            <a:off x="9249597" y="3650533"/>
            <a:ext cx="1625226" cy="523220"/>
          </a:xfrm>
          <a:prstGeom prst="rect">
            <a:avLst/>
          </a:prstGeom>
          <a:solidFill>
            <a:schemeClr val="bg1"/>
          </a:solidFill>
        </p:spPr>
        <p:txBody>
          <a:bodyPr wrap="square">
            <a:spAutoFit/>
          </a:bodyPr>
          <a:lstStyle/>
          <a:p>
            <a:pPr lvl="0" algn="ctr" defTabSz="457200">
              <a:defRPr/>
            </a:pPr>
            <a:r>
              <a:rPr lang="en-US" sz="1400" b="1" dirty="0"/>
              <a:t>Comprehensive</a:t>
            </a:r>
            <a:br>
              <a:rPr lang="en-US" sz="1400" b="1" dirty="0"/>
            </a:br>
            <a:r>
              <a:rPr lang="en-US" sz="1400" b="1" dirty="0"/>
              <a:t>Security</a:t>
            </a:r>
          </a:p>
        </p:txBody>
      </p:sp>
      <p:grpSp>
        <p:nvGrpSpPr>
          <p:cNvPr id="132" name="Group 131">
            <a:extLst>
              <a:ext uri="{FF2B5EF4-FFF2-40B4-BE49-F238E27FC236}">
                <a16:creationId xmlns:a16="http://schemas.microsoft.com/office/drawing/2014/main" id="{68AA9E6B-6DAC-E54F-8788-1144361B60BB}"/>
              </a:ext>
            </a:extLst>
          </p:cNvPr>
          <p:cNvGrpSpPr/>
          <p:nvPr/>
        </p:nvGrpSpPr>
        <p:grpSpPr>
          <a:xfrm>
            <a:off x="9631242" y="2799873"/>
            <a:ext cx="861936" cy="697707"/>
            <a:chOff x="9574871" y="2799873"/>
            <a:chExt cx="861936" cy="697707"/>
          </a:xfrm>
        </p:grpSpPr>
        <p:sp>
          <p:nvSpPr>
            <p:cNvPr id="133" name="Freeform 110">
              <a:extLst>
                <a:ext uri="{FF2B5EF4-FFF2-40B4-BE49-F238E27FC236}">
                  <a16:creationId xmlns:a16="http://schemas.microsoft.com/office/drawing/2014/main" id="{6FC75D1E-D7F0-5841-B499-2D69C84E9E37}"/>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11">
              <a:extLst>
                <a:ext uri="{FF2B5EF4-FFF2-40B4-BE49-F238E27FC236}">
                  <a16:creationId xmlns:a16="http://schemas.microsoft.com/office/drawing/2014/main" id="{65480244-B22F-F847-B40C-0F9176DC804E}"/>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2">
              <a:extLst>
                <a:ext uri="{FF2B5EF4-FFF2-40B4-BE49-F238E27FC236}">
                  <a16:creationId xmlns:a16="http://schemas.microsoft.com/office/drawing/2014/main" id="{4958305E-49E8-7447-916E-345C5C751F9F}"/>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46">
              <a:extLst>
                <a:ext uri="{FF2B5EF4-FFF2-40B4-BE49-F238E27FC236}">
                  <a16:creationId xmlns:a16="http://schemas.microsoft.com/office/drawing/2014/main" id="{AD91D044-B2D4-844D-8210-68E9683D2675}"/>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47">
              <a:extLst>
                <a:ext uri="{FF2B5EF4-FFF2-40B4-BE49-F238E27FC236}">
                  <a16:creationId xmlns:a16="http://schemas.microsoft.com/office/drawing/2014/main" id="{5A2E9466-E3DD-A74F-83FE-4DBDE39C649C}"/>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2285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69570" y="294724"/>
            <a:ext cx="11452860" cy="941939"/>
          </a:xfrm>
        </p:spPr>
        <p:txBody>
          <a:bodyPr>
            <a:normAutofit fontScale="92500" lnSpcReduction="10000"/>
          </a:bodyPr>
          <a:lstStyle/>
          <a:p>
            <a:r>
              <a:rPr lang="en-US" dirty="0"/>
              <a:t>What companies need from </a:t>
            </a:r>
            <a:br>
              <a:rPr lang="en-US" dirty="0"/>
            </a:br>
            <a:r>
              <a:rPr lang="en-US" dirty="0"/>
              <a:t>their database is straightforward</a:t>
            </a:r>
          </a:p>
        </p:txBody>
      </p:sp>
      <p:sp>
        <p:nvSpPr>
          <p:cNvPr id="6" name="Text Placeholder 5">
            <a:extLst>
              <a:ext uri="{FF2B5EF4-FFF2-40B4-BE49-F238E27FC236}">
                <a16:creationId xmlns:a16="http://schemas.microsoft.com/office/drawing/2014/main" id="{C074D45A-800B-F344-804F-6CAEA92928AF}"/>
              </a:ext>
            </a:extLst>
          </p:cNvPr>
          <p:cNvSpPr>
            <a:spLocks noGrp="1"/>
          </p:cNvSpPr>
          <p:nvPr>
            <p:ph type="body" sz="quarter" idx="11"/>
          </p:nvPr>
        </p:nvSpPr>
        <p:spPr>
          <a:xfrm>
            <a:off x="381000" y="1257618"/>
            <a:ext cx="11430000" cy="393382"/>
          </a:xfrm>
        </p:spPr>
        <p:txBody>
          <a:bodyPr/>
          <a:lstStyle/>
          <a:p>
            <a:r>
              <a:rPr lang="en-US" dirty="0"/>
              <a:t>Achieving it with current technologies is not</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p:txBody>
          <a:bodyPr/>
          <a:lstStyle/>
          <a:p>
            <a:fld id="{9A68FE36-BDA6-4A87-8648-115964FC2835}" type="slidenum">
              <a:rPr lang="en-US" smtClean="0"/>
              <a:pPr/>
              <a:t>46</a:t>
            </a:fld>
            <a:endParaRPr lang="en-US" dirty="0"/>
          </a:p>
        </p:txBody>
      </p:sp>
      <p:grpSp>
        <p:nvGrpSpPr>
          <p:cNvPr id="21" name="Group 19">
            <a:extLst>
              <a:ext uri="{FF2B5EF4-FFF2-40B4-BE49-F238E27FC236}">
                <a16:creationId xmlns:a16="http://schemas.microsoft.com/office/drawing/2014/main" id="{87DE5262-70C3-439B-B8C9-5522E679385D}"/>
              </a:ext>
            </a:extLst>
          </p:cNvPr>
          <p:cNvGrpSpPr>
            <a:grpSpLocks noChangeAspect="1"/>
          </p:cNvGrpSpPr>
          <p:nvPr/>
        </p:nvGrpSpPr>
        <p:grpSpPr bwMode="auto">
          <a:xfrm>
            <a:off x="1771460" y="2720563"/>
            <a:ext cx="579500" cy="872379"/>
            <a:chOff x="2049" y="1423"/>
            <a:chExt cx="1482" cy="2231"/>
          </a:xfrm>
        </p:grpSpPr>
        <p:sp>
          <p:nvSpPr>
            <p:cNvPr id="23" name="Freeform 20">
              <a:extLst>
                <a:ext uri="{FF2B5EF4-FFF2-40B4-BE49-F238E27FC236}">
                  <a16:creationId xmlns:a16="http://schemas.microsoft.com/office/drawing/2014/main" id="{053A13EC-33E3-4CA7-B52E-EBF1ED4197B9}"/>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E6708553-77D2-4023-AAE4-937BC4F091D7}"/>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BDB0F1B8-E042-4556-8481-443B8772CFDE}"/>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a:extLst>
                <a:ext uri="{FF2B5EF4-FFF2-40B4-BE49-F238E27FC236}">
                  <a16:creationId xmlns:a16="http://schemas.microsoft.com/office/drawing/2014/main" id="{01CDEB7C-1192-44FC-AC28-13ACB9831070}"/>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797C99B0-04AD-4595-A792-C249F794BDE0}"/>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a:extLst>
                <a:ext uri="{FF2B5EF4-FFF2-40B4-BE49-F238E27FC236}">
                  <a16:creationId xmlns:a16="http://schemas.microsoft.com/office/drawing/2014/main" id="{3925670A-EB61-487A-B6DA-361F440DC693}"/>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1">
              <a:extLst>
                <a:ext uri="{FF2B5EF4-FFF2-40B4-BE49-F238E27FC236}">
                  <a16:creationId xmlns:a16="http://schemas.microsoft.com/office/drawing/2014/main" id="{837712BF-A1D0-4590-A0FD-4ED920CD3BC7}"/>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9FED3CFF-5AB1-4786-B312-A5EC3A6B233F}"/>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841C145F-DC1D-4F57-989C-6CD589F2D3E6}"/>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a:extLst>
                <a:ext uri="{FF2B5EF4-FFF2-40B4-BE49-F238E27FC236}">
                  <a16:creationId xmlns:a16="http://schemas.microsoft.com/office/drawing/2014/main" id="{10999156-1C17-43EC-AC18-DCF3E8E8E8D9}"/>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692F1897-5B8E-412F-8895-B25FBB972A88}"/>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a:extLst>
                <a:ext uri="{FF2B5EF4-FFF2-40B4-BE49-F238E27FC236}">
                  <a16:creationId xmlns:a16="http://schemas.microsoft.com/office/drawing/2014/main" id="{73564777-EC65-440B-8187-A81FA794AA47}"/>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6" name="Rectangle 35">
            <a:extLst>
              <a:ext uri="{FF2B5EF4-FFF2-40B4-BE49-F238E27FC236}">
                <a16:creationId xmlns:a16="http://schemas.microsoft.com/office/drawing/2014/main" id="{A2663CAF-36FC-48A5-90C3-5B6403175947}"/>
              </a:ext>
            </a:extLst>
          </p:cNvPr>
          <p:cNvSpPr/>
          <p:nvPr/>
        </p:nvSpPr>
        <p:spPr>
          <a:xfrm>
            <a:off x="1352998" y="3650533"/>
            <a:ext cx="1416424" cy="523220"/>
          </a:xfrm>
          <a:prstGeom prst="rect">
            <a:avLst/>
          </a:prstGeom>
          <a:solidFill>
            <a:schemeClr val="bg1"/>
          </a:solidFill>
        </p:spPr>
        <p:txBody>
          <a:bodyPr wrap="square">
            <a:spAutoFit/>
          </a:bodyPr>
          <a:lstStyle/>
          <a:p>
            <a:pPr lvl="0" algn="ctr" defTabSz="457200">
              <a:defRPr/>
            </a:pPr>
            <a:r>
              <a:rPr lang="en-US" sz="1400" b="1" dirty="0"/>
              <a:t>Unlimited Concurrency</a:t>
            </a:r>
          </a:p>
        </p:txBody>
      </p:sp>
      <p:sp>
        <p:nvSpPr>
          <p:cNvPr id="48" name="Rectangle 47">
            <a:extLst>
              <a:ext uri="{FF2B5EF4-FFF2-40B4-BE49-F238E27FC236}">
                <a16:creationId xmlns:a16="http://schemas.microsoft.com/office/drawing/2014/main" id="{6053EA5B-9681-4391-95D8-DB09976EE55A}"/>
              </a:ext>
            </a:extLst>
          </p:cNvPr>
          <p:cNvSpPr/>
          <p:nvPr/>
        </p:nvSpPr>
        <p:spPr>
          <a:xfrm>
            <a:off x="4004758" y="3650533"/>
            <a:ext cx="1416424" cy="523220"/>
          </a:xfrm>
          <a:prstGeom prst="rect">
            <a:avLst/>
          </a:prstGeom>
          <a:solidFill>
            <a:schemeClr val="bg1"/>
          </a:solidFill>
        </p:spPr>
        <p:txBody>
          <a:bodyPr wrap="square">
            <a:spAutoFit/>
          </a:bodyPr>
          <a:lstStyle/>
          <a:p>
            <a:pPr lvl="0" algn="ctr" defTabSz="457200">
              <a:defRPr/>
            </a:pPr>
            <a:r>
              <a:rPr lang="en-US" sz="1400" b="1" dirty="0"/>
              <a:t>Fast </a:t>
            </a:r>
            <a:br>
              <a:rPr lang="en-US" sz="1400" b="1" dirty="0"/>
            </a:br>
            <a:r>
              <a:rPr lang="en-US" sz="1400" b="1" dirty="0"/>
              <a:t>Elasticity</a:t>
            </a:r>
          </a:p>
        </p:txBody>
      </p:sp>
      <p:grpSp>
        <p:nvGrpSpPr>
          <p:cNvPr id="217" name="Group 216">
            <a:extLst>
              <a:ext uri="{FF2B5EF4-FFF2-40B4-BE49-F238E27FC236}">
                <a16:creationId xmlns:a16="http://schemas.microsoft.com/office/drawing/2014/main" id="{08F3D03A-29EB-4D17-A23C-6A2ABEB0CC91}"/>
              </a:ext>
            </a:extLst>
          </p:cNvPr>
          <p:cNvGrpSpPr/>
          <p:nvPr/>
        </p:nvGrpSpPr>
        <p:grpSpPr>
          <a:xfrm>
            <a:off x="4193194" y="2720563"/>
            <a:ext cx="1039553" cy="797560"/>
            <a:chOff x="4243071" y="2720563"/>
            <a:chExt cx="1039553" cy="797560"/>
          </a:xfrm>
        </p:grpSpPr>
        <p:grpSp>
          <p:nvGrpSpPr>
            <p:cNvPr id="38" name="Group 34">
              <a:extLst>
                <a:ext uri="{FF2B5EF4-FFF2-40B4-BE49-F238E27FC236}">
                  <a16:creationId xmlns:a16="http://schemas.microsoft.com/office/drawing/2014/main" id="{9E0A0435-16E1-4A0F-83F9-7F8EBD79E46D}"/>
                </a:ext>
              </a:extLst>
            </p:cNvPr>
            <p:cNvGrpSpPr>
              <a:grpSpLocks noChangeAspect="1"/>
            </p:cNvGrpSpPr>
            <p:nvPr/>
          </p:nvGrpSpPr>
          <p:grpSpPr bwMode="auto">
            <a:xfrm>
              <a:off x="4243071" y="2720563"/>
              <a:ext cx="1039553" cy="797560"/>
              <a:chOff x="2092" y="741"/>
              <a:chExt cx="2861" cy="2195"/>
            </a:xfrm>
          </p:grpSpPr>
          <p:sp>
            <p:nvSpPr>
              <p:cNvPr id="40" name="Freeform 35">
                <a:extLst>
                  <a:ext uri="{FF2B5EF4-FFF2-40B4-BE49-F238E27FC236}">
                    <a16:creationId xmlns:a16="http://schemas.microsoft.com/office/drawing/2014/main" id="{29F7E30B-4749-4818-A6CC-02FDFA3E80AC}"/>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6">
                <a:extLst>
                  <a:ext uri="{FF2B5EF4-FFF2-40B4-BE49-F238E27FC236}">
                    <a16:creationId xmlns:a16="http://schemas.microsoft.com/office/drawing/2014/main" id="{7F40BCE3-7D1C-4992-9C04-B9BECD38F46F}"/>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7">
                <a:extLst>
                  <a:ext uri="{FF2B5EF4-FFF2-40B4-BE49-F238E27FC236}">
                    <a16:creationId xmlns:a16="http://schemas.microsoft.com/office/drawing/2014/main" id="{84D438E8-530E-453D-8C6C-E5D42BBE196F}"/>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8">
                <a:extLst>
                  <a:ext uri="{FF2B5EF4-FFF2-40B4-BE49-F238E27FC236}">
                    <a16:creationId xmlns:a16="http://schemas.microsoft.com/office/drawing/2014/main" id="{1EAB3436-8A20-40B9-96AB-922B55E2B3A1}"/>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9">
                <a:extLst>
                  <a:ext uri="{FF2B5EF4-FFF2-40B4-BE49-F238E27FC236}">
                    <a16:creationId xmlns:a16="http://schemas.microsoft.com/office/drawing/2014/main" id="{5CDC2708-DD90-4A05-8383-0560DFCFC989}"/>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0">
                <a:extLst>
                  <a:ext uri="{FF2B5EF4-FFF2-40B4-BE49-F238E27FC236}">
                    <a16:creationId xmlns:a16="http://schemas.microsoft.com/office/drawing/2014/main" id="{C657639E-217D-40A6-9080-1C884DD63368}"/>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41">
                <a:extLst>
                  <a:ext uri="{FF2B5EF4-FFF2-40B4-BE49-F238E27FC236}">
                    <a16:creationId xmlns:a16="http://schemas.microsoft.com/office/drawing/2014/main" id="{279EB6C9-C150-49E4-8CFA-7832FD0F0F89}"/>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42">
                <a:extLst>
                  <a:ext uri="{FF2B5EF4-FFF2-40B4-BE49-F238E27FC236}">
                    <a16:creationId xmlns:a16="http://schemas.microsoft.com/office/drawing/2014/main" id="{17897610-53DA-4E61-8F77-F6CFB616D69A}"/>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81BD294F-961F-4A5B-B3EC-D88FBD4B29CD}"/>
                </a:ext>
              </a:extLst>
            </p:cNvPr>
            <p:cNvGrpSpPr/>
            <p:nvPr/>
          </p:nvGrpSpPr>
          <p:grpSpPr>
            <a:xfrm>
              <a:off x="4580132" y="2763426"/>
              <a:ext cx="357422" cy="165100"/>
              <a:chOff x="5729775" y="4117411"/>
              <a:chExt cx="866713" cy="855391"/>
            </a:xfrm>
            <a:solidFill>
              <a:srgbClr val="148BC0"/>
            </a:solidFill>
          </p:grpSpPr>
          <p:sp>
            <p:nvSpPr>
              <p:cNvPr id="55" name="Freeform 88">
                <a:extLst>
                  <a:ext uri="{FF2B5EF4-FFF2-40B4-BE49-F238E27FC236}">
                    <a16:creationId xmlns:a16="http://schemas.microsoft.com/office/drawing/2014/main" id="{59B8E3B8-CEA9-4F2B-BD0D-BD88E289F4FB}"/>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89">
                <a:extLst>
                  <a:ext uri="{FF2B5EF4-FFF2-40B4-BE49-F238E27FC236}">
                    <a16:creationId xmlns:a16="http://schemas.microsoft.com/office/drawing/2014/main" id="{F1501446-3195-4CD2-961D-3F80EB38CB4C}"/>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7" name="Freeform 90">
                <a:extLst>
                  <a:ext uri="{FF2B5EF4-FFF2-40B4-BE49-F238E27FC236}">
                    <a16:creationId xmlns:a16="http://schemas.microsoft.com/office/drawing/2014/main" id="{C814718B-04DC-4692-9964-9ACB1A3479D5}"/>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8" name="Freeform 91">
                <a:extLst>
                  <a:ext uri="{FF2B5EF4-FFF2-40B4-BE49-F238E27FC236}">
                    <a16:creationId xmlns:a16="http://schemas.microsoft.com/office/drawing/2014/main" id="{6E5200AE-4114-4CE3-A76D-1A0493C3B71D}"/>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9" name="Freeform 92">
                <a:extLst>
                  <a:ext uri="{FF2B5EF4-FFF2-40B4-BE49-F238E27FC236}">
                    <a16:creationId xmlns:a16="http://schemas.microsoft.com/office/drawing/2014/main" id="{198B3AF0-4F42-4EA7-A263-FE319E5508C0}"/>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0" name="Freeform 93">
                <a:extLst>
                  <a:ext uri="{FF2B5EF4-FFF2-40B4-BE49-F238E27FC236}">
                    <a16:creationId xmlns:a16="http://schemas.microsoft.com/office/drawing/2014/main" id="{34A93EA7-8A07-4C80-A478-901F617E18F7}"/>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1" name="Freeform 94">
                <a:extLst>
                  <a:ext uri="{FF2B5EF4-FFF2-40B4-BE49-F238E27FC236}">
                    <a16:creationId xmlns:a16="http://schemas.microsoft.com/office/drawing/2014/main" id="{C5B81D61-2B5A-430A-9C56-A99550DC282F}"/>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2" name="Freeform 95">
                <a:extLst>
                  <a:ext uri="{FF2B5EF4-FFF2-40B4-BE49-F238E27FC236}">
                    <a16:creationId xmlns:a16="http://schemas.microsoft.com/office/drawing/2014/main" id="{EA4B3785-3D94-49B9-BD6A-C938E9132194}"/>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3" name="Freeform 96">
                <a:extLst>
                  <a:ext uri="{FF2B5EF4-FFF2-40B4-BE49-F238E27FC236}">
                    <a16:creationId xmlns:a16="http://schemas.microsoft.com/office/drawing/2014/main" id="{C9F7BFCA-F82A-4282-9F4D-1EFA92202760}"/>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4" name="Freeform 97">
                <a:extLst>
                  <a:ext uri="{FF2B5EF4-FFF2-40B4-BE49-F238E27FC236}">
                    <a16:creationId xmlns:a16="http://schemas.microsoft.com/office/drawing/2014/main" id="{5852B4F1-F2DB-42FF-A689-1A5857B0A39C}"/>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5" name="Freeform 98">
                <a:extLst>
                  <a:ext uri="{FF2B5EF4-FFF2-40B4-BE49-F238E27FC236}">
                    <a16:creationId xmlns:a16="http://schemas.microsoft.com/office/drawing/2014/main" id="{030EB7B6-ACD0-4EC5-A9FA-16D35FC1C8A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6" name="Freeform 99">
                <a:extLst>
                  <a:ext uri="{FF2B5EF4-FFF2-40B4-BE49-F238E27FC236}">
                    <a16:creationId xmlns:a16="http://schemas.microsoft.com/office/drawing/2014/main" id="{8DF25502-BF7E-4B8B-982C-B6A8B33CD369}"/>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67" name="Freeform 100">
                <a:extLst>
                  <a:ext uri="{FF2B5EF4-FFF2-40B4-BE49-F238E27FC236}">
                    <a16:creationId xmlns:a16="http://schemas.microsoft.com/office/drawing/2014/main" id="{51E7EBCD-7639-4733-AE39-C733202FA974}"/>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07" name="Rectangle 106">
            <a:extLst>
              <a:ext uri="{FF2B5EF4-FFF2-40B4-BE49-F238E27FC236}">
                <a16:creationId xmlns:a16="http://schemas.microsoft.com/office/drawing/2014/main" id="{A5C66FD8-5049-4A4D-9D65-9D4955E1D4DF}"/>
              </a:ext>
            </a:extLst>
          </p:cNvPr>
          <p:cNvSpPr/>
          <p:nvPr/>
        </p:nvSpPr>
        <p:spPr>
          <a:xfrm>
            <a:off x="6686998" y="3650533"/>
            <a:ext cx="1416424" cy="523220"/>
          </a:xfrm>
          <a:prstGeom prst="rect">
            <a:avLst/>
          </a:prstGeom>
          <a:solidFill>
            <a:schemeClr val="bg1"/>
          </a:solidFill>
        </p:spPr>
        <p:txBody>
          <a:bodyPr wrap="square">
            <a:spAutoFit/>
          </a:bodyPr>
          <a:lstStyle/>
          <a:p>
            <a:pPr lvl="0" algn="ctr" defTabSz="457200">
              <a:defRPr/>
            </a:pPr>
            <a:r>
              <a:rPr lang="en-US" sz="1400" b="1" dirty="0"/>
              <a:t>High </a:t>
            </a:r>
            <a:br>
              <a:rPr lang="en-US" sz="1400" b="1" dirty="0"/>
            </a:br>
            <a:r>
              <a:rPr lang="en-US" sz="1400" b="1" dirty="0"/>
              <a:t>Availability</a:t>
            </a:r>
          </a:p>
        </p:txBody>
      </p:sp>
      <p:grpSp>
        <p:nvGrpSpPr>
          <p:cNvPr id="3" name="Group 2">
            <a:extLst>
              <a:ext uri="{FF2B5EF4-FFF2-40B4-BE49-F238E27FC236}">
                <a16:creationId xmlns:a16="http://schemas.microsoft.com/office/drawing/2014/main" id="{CCF4ED86-273E-4A89-A8DC-9B0ECBEACA81}"/>
              </a:ext>
            </a:extLst>
          </p:cNvPr>
          <p:cNvGrpSpPr/>
          <p:nvPr/>
        </p:nvGrpSpPr>
        <p:grpSpPr>
          <a:xfrm>
            <a:off x="6912543" y="2720563"/>
            <a:ext cx="965334" cy="756691"/>
            <a:chOff x="6852786" y="2720563"/>
            <a:chExt cx="965334" cy="756691"/>
          </a:xfrm>
        </p:grpSpPr>
        <p:grpSp>
          <p:nvGrpSpPr>
            <p:cNvPr id="75" name="Group 121">
              <a:extLst>
                <a:ext uri="{FF2B5EF4-FFF2-40B4-BE49-F238E27FC236}">
                  <a16:creationId xmlns:a16="http://schemas.microsoft.com/office/drawing/2014/main" id="{0965AA49-3E3E-4134-A48B-C278DD0BFB28}"/>
                </a:ext>
              </a:extLst>
            </p:cNvPr>
            <p:cNvGrpSpPr>
              <a:grpSpLocks noChangeAspect="1"/>
            </p:cNvGrpSpPr>
            <p:nvPr/>
          </p:nvGrpSpPr>
          <p:grpSpPr bwMode="auto">
            <a:xfrm>
              <a:off x="7036966" y="2720563"/>
              <a:ext cx="781154" cy="756691"/>
              <a:chOff x="5275" y="1247"/>
              <a:chExt cx="2331" cy="2258"/>
            </a:xfrm>
          </p:grpSpPr>
          <p:sp>
            <p:nvSpPr>
              <p:cNvPr id="76" name="Freeform 122">
                <a:extLst>
                  <a:ext uri="{FF2B5EF4-FFF2-40B4-BE49-F238E27FC236}">
                    <a16:creationId xmlns:a16="http://schemas.microsoft.com/office/drawing/2014/main" id="{4F7E0D8C-1226-4512-AAD6-D45F87E4E589}"/>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23">
                <a:extLst>
                  <a:ext uri="{FF2B5EF4-FFF2-40B4-BE49-F238E27FC236}">
                    <a16:creationId xmlns:a16="http://schemas.microsoft.com/office/drawing/2014/main" id="{1A3F6BDC-99E0-45EB-A521-3F0C5B064850}"/>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24">
                <a:extLst>
                  <a:ext uri="{FF2B5EF4-FFF2-40B4-BE49-F238E27FC236}">
                    <a16:creationId xmlns:a16="http://schemas.microsoft.com/office/drawing/2014/main" id="{08E2F4D7-4425-493E-8056-3A91B2A8B9A8}"/>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8" name="Freeform 5">
              <a:extLst>
                <a:ext uri="{FF2B5EF4-FFF2-40B4-BE49-F238E27FC236}">
                  <a16:creationId xmlns:a16="http://schemas.microsoft.com/office/drawing/2014/main" id="{DFA26A67-6327-4342-88C3-78147F913F28}"/>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48" name="Rectangle 147">
            <a:extLst>
              <a:ext uri="{FF2B5EF4-FFF2-40B4-BE49-F238E27FC236}">
                <a16:creationId xmlns:a16="http://schemas.microsoft.com/office/drawing/2014/main" id="{B68793E7-1683-422C-B464-7B66956AF1F8}"/>
              </a:ext>
            </a:extLst>
          </p:cNvPr>
          <p:cNvSpPr/>
          <p:nvPr/>
        </p:nvSpPr>
        <p:spPr>
          <a:xfrm>
            <a:off x="9249597" y="3650533"/>
            <a:ext cx="1625226" cy="523220"/>
          </a:xfrm>
          <a:prstGeom prst="rect">
            <a:avLst/>
          </a:prstGeom>
          <a:solidFill>
            <a:schemeClr val="bg1"/>
          </a:solidFill>
        </p:spPr>
        <p:txBody>
          <a:bodyPr wrap="square">
            <a:spAutoFit/>
          </a:bodyPr>
          <a:lstStyle/>
          <a:p>
            <a:pPr lvl="0" algn="ctr" defTabSz="457200">
              <a:defRPr/>
            </a:pPr>
            <a:r>
              <a:rPr lang="en-US" sz="1400" b="1" dirty="0"/>
              <a:t>Comprehensive</a:t>
            </a:r>
            <a:br>
              <a:rPr lang="en-US" sz="1400" b="1" dirty="0"/>
            </a:br>
            <a:r>
              <a:rPr lang="en-US" sz="1400" b="1" dirty="0"/>
              <a:t>Security</a:t>
            </a:r>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549381"/>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Thousands of users and hundreds of applications fighting for limited resources </a:t>
            </a:r>
          </a:p>
        </p:txBody>
      </p:sp>
      <p:grpSp>
        <p:nvGrpSpPr>
          <p:cNvPr id="175" name="Group 174">
            <a:extLst>
              <a:ext uri="{FF2B5EF4-FFF2-40B4-BE49-F238E27FC236}">
                <a16:creationId xmlns:a16="http://schemas.microsoft.com/office/drawing/2014/main" id="{12AE3630-6EDA-40E3-A608-AD3999958CBA}"/>
              </a:ext>
            </a:extLst>
          </p:cNvPr>
          <p:cNvGrpSpPr/>
          <p:nvPr/>
        </p:nvGrpSpPr>
        <p:grpSpPr>
          <a:xfrm>
            <a:off x="1555024" y="2270760"/>
            <a:ext cx="360006" cy="360006"/>
            <a:chOff x="436581" y="1431337"/>
            <a:chExt cx="663348" cy="663348"/>
          </a:xfrm>
        </p:grpSpPr>
        <p:sp>
          <p:nvSpPr>
            <p:cNvPr id="176" name="Oval 175">
              <a:extLst>
                <a:ext uri="{FF2B5EF4-FFF2-40B4-BE49-F238E27FC236}">
                  <a16:creationId xmlns:a16="http://schemas.microsoft.com/office/drawing/2014/main" id="{D174A5A6-6D40-457A-AA82-0C2FBBBBC899}"/>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77" name="Freeform 8">
              <a:extLst>
                <a:ext uri="{FF2B5EF4-FFF2-40B4-BE49-F238E27FC236}">
                  <a16:creationId xmlns:a16="http://schemas.microsoft.com/office/drawing/2014/main" id="{53F5588A-ACE1-4ACC-8DC1-04043159EB45}"/>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78" name="Group 177">
            <a:extLst>
              <a:ext uri="{FF2B5EF4-FFF2-40B4-BE49-F238E27FC236}">
                <a16:creationId xmlns:a16="http://schemas.microsoft.com/office/drawing/2014/main" id="{43AFB292-F9AF-43C1-965A-99B6920C8ECB}"/>
              </a:ext>
            </a:extLst>
          </p:cNvPr>
          <p:cNvGrpSpPr/>
          <p:nvPr/>
        </p:nvGrpSpPr>
        <p:grpSpPr>
          <a:xfrm>
            <a:off x="4153444" y="2270760"/>
            <a:ext cx="360006" cy="360006"/>
            <a:chOff x="436581" y="1431337"/>
            <a:chExt cx="663348" cy="663348"/>
          </a:xfrm>
        </p:grpSpPr>
        <p:sp>
          <p:nvSpPr>
            <p:cNvPr id="179" name="Oval 178">
              <a:extLst>
                <a:ext uri="{FF2B5EF4-FFF2-40B4-BE49-F238E27FC236}">
                  <a16:creationId xmlns:a16="http://schemas.microsoft.com/office/drawing/2014/main" id="{3B3F66A2-1AA0-451E-A2D0-E96B83146AAC}"/>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0" name="Freeform 8">
              <a:extLst>
                <a:ext uri="{FF2B5EF4-FFF2-40B4-BE49-F238E27FC236}">
                  <a16:creationId xmlns:a16="http://schemas.microsoft.com/office/drawing/2014/main" id="{54CFCF60-E67A-40F6-B917-66A90FAE233B}"/>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1" name="Group 180">
            <a:extLst>
              <a:ext uri="{FF2B5EF4-FFF2-40B4-BE49-F238E27FC236}">
                <a16:creationId xmlns:a16="http://schemas.microsoft.com/office/drawing/2014/main" id="{E7D4DB27-F758-43BF-AB92-E32A694040BE}"/>
              </a:ext>
            </a:extLst>
          </p:cNvPr>
          <p:cNvGrpSpPr/>
          <p:nvPr/>
        </p:nvGrpSpPr>
        <p:grpSpPr>
          <a:xfrm>
            <a:off x="6561364" y="2270760"/>
            <a:ext cx="360006" cy="360006"/>
            <a:chOff x="436581" y="1431337"/>
            <a:chExt cx="663348" cy="663348"/>
          </a:xfrm>
        </p:grpSpPr>
        <p:sp>
          <p:nvSpPr>
            <p:cNvPr id="182" name="Oval 181">
              <a:extLst>
                <a:ext uri="{FF2B5EF4-FFF2-40B4-BE49-F238E27FC236}">
                  <a16:creationId xmlns:a16="http://schemas.microsoft.com/office/drawing/2014/main" id="{8DB39A4C-165D-49ED-A30E-596BA045B0A6}"/>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3" name="Freeform 8">
              <a:extLst>
                <a:ext uri="{FF2B5EF4-FFF2-40B4-BE49-F238E27FC236}">
                  <a16:creationId xmlns:a16="http://schemas.microsoft.com/office/drawing/2014/main" id="{7078DBDE-C7F5-4AFD-B77E-0BF457E85F29}"/>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8B6D2EE9-566A-4DF4-B05B-FA6EC8F26902}"/>
              </a:ext>
            </a:extLst>
          </p:cNvPr>
          <p:cNvGrpSpPr/>
          <p:nvPr/>
        </p:nvGrpSpPr>
        <p:grpSpPr>
          <a:xfrm>
            <a:off x="9449344" y="2270760"/>
            <a:ext cx="360006" cy="360006"/>
            <a:chOff x="436581" y="1431337"/>
            <a:chExt cx="663348" cy="663348"/>
          </a:xfrm>
        </p:grpSpPr>
        <p:sp>
          <p:nvSpPr>
            <p:cNvPr id="185" name="Oval 184">
              <a:extLst>
                <a:ext uri="{FF2B5EF4-FFF2-40B4-BE49-F238E27FC236}">
                  <a16:creationId xmlns:a16="http://schemas.microsoft.com/office/drawing/2014/main" id="{6E17369D-5631-4FCE-9476-9C27A82DB025}"/>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6" name="Freeform 8">
              <a:extLst>
                <a:ext uri="{FF2B5EF4-FFF2-40B4-BE49-F238E27FC236}">
                  <a16:creationId xmlns:a16="http://schemas.microsoft.com/office/drawing/2014/main" id="{A3A212AC-3630-4A33-9DDA-03FE3C9C0B82}"/>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397032"/>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Not able to scale elastically or fluidly, high cost to scale</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700" y="4453576"/>
            <a:ext cx="2065021" cy="549381"/>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Prohibitively expensive and difficult to orchestrate failover for true HA</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700" y="4453576"/>
            <a:ext cx="2065021" cy="549381"/>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Constant updates to keep up with the latest regulations and best practices</a:t>
            </a:r>
          </a:p>
        </p:txBody>
      </p:sp>
      <p:sp>
        <p:nvSpPr>
          <p:cNvPr id="5" name="Cross 4">
            <a:extLst>
              <a:ext uri="{FF2B5EF4-FFF2-40B4-BE49-F238E27FC236}">
                <a16:creationId xmlns:a16="http://schemas.microsoft.com/office/drawing/2014/main" id="{260F6182-9F8D-2847-A8C4-6B0BF842F176}"/>
              </a:ext>
            </a:extLst>
          </p:cNvPr>
          <p:cNvSpPr/>
          <p:nvPr/>
        </p:nvSpPr>
        <p:spPr>
          <a:xfrm>
            <a:off x="3264635"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ross 79">
            <a:extLst>
              <a:ext uri="{FF2B5EF4-FFF2-40B4-BE49-F238E27FC236}">
                <a16:creationId xmlns:a16="http://schemas.microsoft.com/office/drawing/2014/main" id="{B14B81B4-35E3-7C4D-BDF0-42C82256475F}"/>
              </a:ext>
            </a:extLst>
          </p:cNvPr>
          <p:cNvSpPr/>
          <p:nvPr/>
        </p:nvSpPr>
        <p:spPr>
          <a:xfrm>
            <a:off x="588692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ross 80">
            <a:extLst>
              <a:ext uri="{FF2B5EF4-FFF2-40B4-BE49-F238E27FC236}">
                <a16:creationId xmlns:a16="http://schemas.microsoft.com/office/drawing/2014/main" id="{23437197-2EBF-744C-BE3B-74164B034965}"/>
              </a:ext>
            </a:extLst>
          </p:cNvPr>
          <p:cNvSpPr/>
          <p:nvPr/>
        </p:nvSpPr>
        <p:spPr>
          <a:xfrm>
            <a:off x="855455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A16169E7-79F5-9D4A-8A82-52D3EB491358}"/>
              </a:ext>
            </a:extLst>
          </p:cNvPr>
          <p:cNvGrpSpPr/>
          <p:nvPr/>
        </p:nvGrpSpPr>
        <p:grpSpPr>
          <a:xfrm>
            <a:off x="9631242" y="2799873"/>
            <a:ext cx="861936" cy="697707"/>
            <a:chOff x="9574871" y="2799873"/>
            <a:chExt cx="861936" cy="697707"/>
          </a:xfrm>
        </p:grpSpPr>
        <p:sp>
          <p:nvSpPr>
            <p:cNvPr id="82" name="Freeform 110">
              <a:extLst>
                <a:ext uri="{FF2B5EF4-FFF2-40B4-BE49-F238E27FC236}">
                  <a16:creationId xmlns:a16="http://schemas.microsoft.com/office/drawing/2014/main" id="{91DEE985-147C-2C43-8D4F-81705E77AF1B}"/>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11">
              <a:extLst>
                <a:ext uri="{FF2B5EF4-FFF2-40B4-BE49-F238E27FC236}">
                  <a16:creationId xmlns:a16="http://schemas.microsoft.com/office/drawing/2014/main" id="{B404740D-C4F8-3341-B2B3-68F725F50794}"/>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12">
              <a:extLst>
                <a:ext uri="{FF2B5EF4-FFF2-40B4-BE49-F238E27FC236}">
                  <a16:creationId xmlns:a16="http://schemas.microsoft.com/office/drawing/2014/main" id="{D290ECAB-E027-744F-96E8-4825A0E07C47}"/>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6">
              <a:extLst>
                <a:ext uri="{FF2B5EF4-FFF2-40B4-BE49-F238E27FC236}">
                  <a16:creationId xmlns:a16="http://schemas.microsoft.com/office/drawing/2014/main" id="{76E98190-7D62-234C-A0E3-3598361D6EEA}"/>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47">
              <a:extLst>
                <a:ext uri="{FF2B5EF4-FFF2-40B4-BE49-F238E27FC236}">
                  <a16:creationId xmlns:a16="http://schemas.microsoft.com/office/drawing/2014/main" id="{63D7AA4D-17DF-854A-8BA2-3DB00039A461}"/>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779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4D40D17F-0A12-5641-B611-290328D47FAD}"/>
              </a:ext>
            </a:extLst>
          </p:cNvPr>
          <p:cNvGrpSpPr/>
          <p:nvPr/>
        </p:nvGrpSpPr>
        <p:grpSpPr>
          <a:xfrm>
            <a:off x="1541739" y="2239064"/>
            <a:ext cx="386576" cy="365546"/>
            <a:chOff x="3941763" y="3144838"/>
            <a:chExt cx="992187" cy="938212"/>
          </a:xfrm>
        </p:grpSpPr>
        <p:sp>
          <p:nvSpPr>
            <p:cNvPr id="81" name="Freeform 41">
              <a:extLst>
                <a:ext uri="{FF2B5EF4-FFF2-40B4-BE49-F238E27FC236}">
                  <a16:creationId xmlns:a16="http://schemas.microsoft.com/office/drawing/2014/main" id="{1042B108-FE1C-7244-BCC5-8BE55D27A916}"/>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sp>
          <p:nvSpPr>
            <p:cNvPr id="82" name="Freeform 43">
              <a:extLst>
                <a:ext uri="{FF2B5EF4-FFF2-40B4-BE49-F238E27FC236}">
                  <a16:creationId xmlns:a16="http://schemas.microsoft.com/office/drawing/2014/main" id="{93F16C9B-F460-A645-8344-415E9E548340}"/>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grpSp>
      <p:grpSp>
        <p:nvGrpSpPr>
          <p:cNvPr id="83" name="Group 82">
            <a:extLst>
              <a:ext uri="{FF2B5EF4-FFF2-40B4-BE49-F238E27FC236}">
                <a16:creationId xmlns:a16="http://schemas.microsoft.com/office/drawing/2014/main" id="{5E5CCDE9-F889-5047-9D0A-4752B847844D}"/>
              </a:ext>
            </a:extLst>
          </p:cNvPr>
          <p:cNvGrpSpPr/>
          <p:nvPr/>
        </p:nvGrpSpPr>
        <p:grpSpPr>
          <a:xfrm>
            <a:off x="4136658" y="2239064"/>
            <a:ext cx="386576" cy="365546"/>
            <a:chOff x="3941763" y="3144838"/>
            <a:chExt cx="992187" cy="938212"/>
          </a:xfrm>
        </p:grpSpPr>
        <p:sp>
          <p:nvSpPr>
            <p:cNvPr id="84" name="Freeform 41">
              <a:extLst>
                <a:ext uri="{FF2B5EF4-FFF2-40B4-BE49-F238E27FC236}">
                  <a16:creationId xmlns:a16="http://schemas.microsoft.com/office/drawing/2014/main" id="{3107C0CC-4593-F94E-AA5D-39C633163610}"/>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sp>
          <p:nvSpPr>
            <p:cNvPr id="85" name="Freeform 43">
              <a:extLst>
                <a:ext uri="{FF2B5EF4-FFF2-40B4-BE49-F238E27FC236}">
                  <a16:creationId xmlns:a16="http://schemas.microsoft.com/office/drawing/2014/main" id="{61D42B37-B965-BE49-8E2F-192A78057EA2}"/>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grpSp>
      <p:grpSp>
        <p:nvGrpSpPr>
          <p:cNvPr id="86" name="Group 85">
            <a:extLst>
              <a:ext uri="{FF2B5EF4-FFF2-40B4-BE49-F238E27FC236}">
                <a16:creationId xmlns:a16="http://schemas.microsoft.com/office/drawing/2014/main" id="{9F144752-D71F-0341-97F4-87531CD6811A}"/>
              </a:ext>
            </a:extLst>
          </p:cNvPr>
          <p:cNvGrpSpPr/>
          <p:nvPr/>
        </p:nvGrpSpPr>
        <p:grpSpPr>
          <a:xfrm>
            <a:off x="6550345" y="2239064"/>
            <a:ext cx="386576" cy="365546"/>
            <a:chOff x="3941763" y="3144838"/>
            <a:chExt cx="992187" cy="938212"/>
          </a:xfrm>
        </p:grpSpPr>
        <p:sp>
          <p:nvSpPr>
            <p:cNvPr id="87" name="Freeform 41">
              <a:extLst>
                <a:ext uri="{FF2B5EF4-FFF2-40B4-BE49-F238E27FC236}">
                  <a16:creationId xmlns:a16="http://schemas.microsoft.com/office/drawing/2014/main" id="{C558EF5E-3BE0-B14B-A078-7EA6A8F93246}"/>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sp>
          <p:nvSpPr>
            <p:cNvPr id="88" name="Freeform 43">
              <a:extLst>
                <a:ext uri="{FF2B5EF4-FFF2-40B4-BE49-F238E27FC236}">
                  <a16:creationId xmlns:a16="http://schemas.microsoft.com/office/drawing/2014/main" id="{1AD30BF0-E347-8D4C-8D92-74BA2E3346D9}"/>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grpSp>
      <p:grpSp>
        <p:nvGrpSpPr>
          <p:cNvPr id="89" name="Group 88">
            <a:extLst>
              <a:ext uri="{FF2B5EF4-FFF2-40B4-BE49-F238E27FC236}">
                <a16:creationId xmlns:a16="http://schemas.microsoft.com/office/drawing/2014/main" id="{848E1AC0-D68B-AF49-A311-DE2CDC1FFFF2}"/>
              </a:ext>
            </a:extLst>
          </p:cNvPr>
          <p:cNvGrpSpPr/>
          <p:nvPr/>
        </p:nvGrpSpPr>
        <p:grpSpPr>
          <a:xfrm>
            <a:off x="9441826" y="2239064"/>
            <a:ext cx="386576" cy="365546"/>
            <a:chOff x="3941763" y="3144838"/>
            <a:chExt cx="992187" cy="938212"/>
          </a:xfrm>
        </p:grpSpPr>
        <p:sp>
          <p:nvSpPr>
            <p:cNvPr id="90" name="Freeform 41">
              <a:extLst>
                <a:ext uri="{FF2B5EF4-FFF2-40B4-BE49-F238E27FC236}">
                  <a16:creationId xmlns:a16="http://schemas.microsoft.com/office/drawing/2014/main" id="{BD53A168-51DF-2D4B-9468-34B0AC53604F}"/>
                </a:ext>
              </a:extLst>
            </p:cNvPr>
            <p:cNvSpPr>
              <a:spLocks noChangeArrowheads="1"/>
            </p:cNvSpPr>
            <p:nvPr/>
          </p:nvSpPr>
          <p:spPr bwMode="auto">
            <a:xfrm>
              <a:off x="3941763" y="3144838"/>
              <a:ext cx="992187" cy="938212"/>
            </a:xfrm>
            <a:custGeom>
              <a:avLst/>
              <a:gdLst>
                <a:gd name="T0" fmla="*/ 0 w 2758"/>
                <a:gd name="T1" fmla="*/ 2607 h 2608"/>
                <a:gd name="T2" fmla="*/ 1377 w 2758"/>
                <a:gd name="T3" fmla="*/ 0 h 2608"/>
                <a:gd name="T4" fmla="*/ 2757 w 2758"/>
                <a:gd name="T5" fmla="*/ 2607 h 2608"/>
                <a:gd name="T6" fmla="*/ 0 w 2758"/>
                <a:gd name="T7" fmla="*/ 2607 h 2608"/>
              </a:gdLst>
              <a:ahLst/>
              <a:cxnLst>
                <a:cxn ang="0">
                  <a:pos x="T0" y="T1"/>
                </a:cxn>
                <a:cxn ang="0">
                  <a:pos x="T2" y="T3"/>
                </a:cxn>
                <a:cxn ang="0">
                  <a:pos x="T4" y="T5"/>
                </a:cxn>
                <a:cxn ang="0">
                  <a:pos x="T6" y="T7"/>
                </a:cxn>
              </a:cxnLst>
              <a:rect l="0" t="0" r="r" b="b"/>
              <a:pathLst>
                <a:path w="2758" h="2608">
                  <a:moveTo>
                    <a:pt x="0" y="2607"/>
                  </a:moveTo>
                  <a:lnTo>
                    <a:pt x="1377" y="0"/>
                  </a:lnTo>
                  <a:lnTo>
                    <a:pt x="2757" y="2607"/>
                  </a:lnTo>
                  <a:lnTo>
                    <a:pt x="0" y="2607"/>
                  </a:lnTo>
                </a:path>
              </a:pathLst>
            </a:custGeom>
            <a:solidFill>
              <a:srgbClr val="F89D3B"/>
            </a:solidFill>
            <a:ln>
              <a:noFill/>
            </a:ln>
            <a:effectLst/>
            <a:extLst>
              <a:ext uri="{91240B29-F687-4F45-9708-019B960494DF}">
                <a14:hiddenLine xmlns:a14="http://schemas.microsoft.com/office/drawing/2010/main" w="9525" cap="rnd">
                  <a:solidFill>
                    <a:srgbClr val="005E8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sp>
          <p:nvSpPr>
            <p:cNvPr id="91" name="Freeform 43">
              <a:extLst>
                <a:ext uri="{FF2B5EF4-FFF2-40B4-BE49-F238E27FC236}">
                  <a16:creationId xmlns:a16="http://schemas.microsoft.com/office/drawing/2014/main" id="{A197BFBA-32CF-0B4A-9A1F-061F1ED418D7}"/>
                </a:ext>
              </a:extLst>
            </p:cNvPr>
            <p:cNvSpPr>
              <a:spLocks noChangeArrowheads="1"/>
            </p:cNvSpPr>
            <p:nvPr/>
          </p:nvSpPr>
          <p:spPr bwMode="auto">
            <a:xfrm>
              <a:off x="4392613" y="3436938"/>
              <a:ext cx="98425" cy="533400"/>
            </a:xfrm>
            <a:custGeom>
              <a:avLst/>
              <a:gdLst>
                <a:gd name="T0" fmla="*/ 0 w 272"/>
                <a:gd name="T1" fmla="*/ 1346 h 1482"/>
                <a:gd name="T2" fmla="*/ 39 w 272"/>
                <a:gd name="T3" fmla="*/ 1250 h 1482"/>
                <a:gd name="T4" fmla="*/ 135 w 272"/>
                <a:gd name="T5" fmla="*/ 1211 h 1482"/>
                <a:gd name="T6" fmla="*/ 231 w 272"/>
                <a:gd name="T7" fmla="*/ 1250 h 1482"/>
                <a:gd name="T8" fmla="*/ 271 w 272"/>
                <a:gd name="T9" fmla="*/ 1346 h 1482"/>
                <a:gd name="T10" fmla="*/ 231 w 272"/>
                <a:gd name="T11" fmla="*/ 1442 h 1482"/>
                <a:gd name="T12" fmla="*/ 135 w 272"/>
                <a:gd name="T13" fmla="*/ 1481 h 1482"/>
                <a:gd name="T14" fmla="*/ 39 w 272"/>
                <a:gd name="T15" fmla="*/ 1442 h 1482"/>
                <a:gd name="T16" fmla="*/ 0 w 272"/>
                <a:gd name="T17" fmla="*/ 1346 h 1482"/>
                <a:gd name="T18" fmla="*/ 231 w 272"/>
                <a:gd name="T19" fmla="*/ 1047 h 1482"/>
                <a:gd name="T20" fmla="*/ 31 w 272"/>
                <a:gd name="T21" fmla="*/ 1047 h 1482"/>
                <a:gd name="T22" fmla="*/ 31 w 272"/>
                <a:gd name="T23" fmla="*/ 0 h 1482"/>
                <a:gd name="T24" fmla="*/ 231 w 272"/>
                <a:gd name="T25" fmla="*/ 0 h 1482"/>
                <a:gd name="T26" fmla="*/ 231 w 272"/>
                <a:gd name="T27" fmla="*/ 104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482">
                  <a:moveTo>
                    <a:pt x="0" y="1346"/>
                  </a:moveTo>
                  <a:cubicBezTo>
                    <a:pt x="0" y="1309"/>
                    <a:pt x="14" y="1275"/>
                    <a:pt x="39" y="1250"/>
                  </a:cubicBezTo>
                  <a:cubicBezTo>
                    <a:pt x="68" y="1222"/>
                    <a:pt x="99" y="1211"/>
                    <a:pt x="135" y="1211"/>
                  </a:cubicBezTo>
                  <a:cubicBezTo>
                    <a:pt x="172" y="1211"/>
                    <a:pt x="206" y="1225"/>
                    <a:pt x="231" y="1250"/>
                  </a:cubicBezTo>
                  <a:cubicBezTo>
                    <a:pt x="259" y="1278"/>
                    <a:pt x="271" y="1309"/>
                    <a:pt x="271" y="1346"/>
                  </a:cubicBezTo>
                  <a:cubicBezTo>
                    <a:pt x="271" y="1383"/>
                    <a:pt x="257" y="1417"/>
                    <a:pt x="231" y="1442"/>
                  </a:cubicBezTo>
                  <a:cubicBezTo>
                    <a:pt x="203" y="1470"/>
                    <a:pt x="172" y="1481"/>
                    <a:pt x="135" y="1481"/>
                  </a:cubicBezTo>
                  <a:cubicBezTo>
                    <a:pt x="99" y="1481"/>
                    <a:pt x="65" y="1467"/>
                    <a:pt x="39" y="1442"/>
                  </a:cubicBezTo>
                  <a:cubicBezTo>
                    <a:pt x="14" y="1414"/>
                    <a:pt x="0" y="1383"/>
                    <a:pt x="0" y="1346"/>
                  </a:cubicBezTo>
                  <a:close/>
                  <a:moveTo>
                    <a:pt x="231" y="1047"/>
                  </a:moveTo>
                  <a:lnTo>
                    <a:pt x="31" y="1047"/>
                  </a:lnTo>
                  <a:lnTo>
                    <a:pt x="31" y="0"/>
                  </a:lnTo>
                  <a:lnTo>
                    <a:pt x="231" y="0"/>
                  </a:lnTo>
                  <a:lnTo>
                    <a:pt x="231" y="1047"/>
                  </a:lnTo>
                  <a:close/>
                </a:path>
              </a:pathLst>
            </a:custGeom>
            <a:solidFill>
              <a:srgbClr val="FFFFFF"/>
            </a:solidFill>
            <a:ln>
              <a:noFill/>
            </a:ln>
            <a:effectLst/>
            <a:extLst>
              <a:ext uri="{91240B29-F687-4F45-9708-019B960494DF}">
                <a14:hiddenLine xmlns:a14="http://schemas.microsoft.com/office/drawing/2010/main" w="9525" cap="rnd">
                  <a:solidFill>
                    <a:srgbClr val="F89D3B"/>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000000"/>
                </a:solidFill>
              </a:endParaRPr>
            </a:p>
          </p:txBody>
        </p:sp>
      </p:grpSp>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81000" y="512763"/>
            <a:ext cx="11430000" cy="723900"/>
          </a:xfrm>
        </p:spPr>
        <p:txBody>
          <a:bodyPr>
            <a:normAutofit fontScale="92500"/>
          </a:bodyPr>
          <a:lstStyle/>
          <a:p>
            <a:r>
              <a:rPr lang="en-US" dirty="0"/>
              <a:t>The Impact of Database Problems at Capital One</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p:txBody>
          <a:bodyPr/>
          <a:lstStyle/>
          <a:p>
            <a:fld id="{9A68FE36-BDA6-4A87-8648-115964FC2835}" type="slidenum">
              <a:rPr lang="en-US" smtClean="0"/>
              <a:pPr/>
              <a:t>47</a:t>
            </a:fld>
            <a:endParaRPr lang="en-US" dirty="0"/>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1006429"/>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With massive concurrency across dozens of business units, database performance was strained to the maximum, slowing analysis times and limiting data to a few.</a:t>
            </a:r>
          </a:p>
        </p:txBody>
      </p:sp>
      <p:grpSp>
        <p:nvGrpSpPr>
          <p:cNvPr id="195" name="Group 194">
            <a:extLst>
              <a:ext uri="{FF2B5EF4-FFF2-40B4-BE49-F238E27FC236}">
                <a16:creationId xmlns:a16="http://schemas.microsoft.com/office/drawing/2014/main" id="{88E7E91C-919A-466B-B03C-A2B1081C8C29}"/>
              </a:ext>
            </a:extLst>
          </p:cNvPr>
          <p:cNvGrpSpPr/>
          <p:nvPr/>
        </p:nvGrpSpPr>
        <p:grpSpPr>
          <a:xfrm>
            <a:off x="3421380" y="2118360"/>
            <a:ext cx="5288280" cy="3604260"/>
            <a:chOff x="3421380" y="2415540"/>
            <a:chExt cx="5288280" cy="3070860"/>
          </a:xfrm>
        </p:grpSpPr>
        <p:cxnSp>
          <p:nvCxnSpPr>
            <p:cNvPr id="188" name="Straight Connector 187">
              <a:extLst>
                <a:ext uri="{FF2B5EF4-FFF2-40B4-BE49-F238E27FC236}">
                  <a16:creationId xmlns:a16="http://schemas.microsoft.com/office/drawing/2014/main" id="{2FCB6EB7-6C0C-42DC-8A6A-1AEBC244C021}"/>
                </a:ext>
              </a:extLst>
            </p:cNvPr>
            <p:cNvCxnSpPr>
              <a:cxnSpLocks/>
            </p:cNvCxnSpPr>
            <p:nvPr/>
          </p:nvCxnSpPr>
          <p:spPr>
            <a:xfrm>
              <a:off x="342138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4015993-AFB8-4E5E-8573-1255FC926FFF}"/>
                </a:ext>
              </a:extLst>
            </p:cNvPr>
            <p:cNvCxnSpPr>
              <a:cxnSpLocks/>
            </p:cNvCxnSpPr>
            <p:nvPr/>
          </p:nvCxnSpPr>
          <p:spPr>
            <a:xfrm>
              <a:off x="6042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AD249C4-A516-4C36-91D1-C23B325F9BDB}"/>
                </a:ext>
              </a:extLst>
            </p:cNvPr>
            <p:cNvCxnSpPr>
              <a:cxnSpLocks/>
            </p:cNvCxnSpPr>
            <p:nvPr/>
          </p:nvCxnSpPr>
          <p:spPr>
            <a:xfrm>
              <a:off x="8709660" y="2415540"/>
              <a:ext cx="0" cy="3070860"/>
            </a:xfrm>
            <a:prstGeom prst="line">
              <a:avLst/>
            </a:prstGeom>
            <a:ln w="190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1006429"/>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Data scientists were unable to scale the service to larger queries, significantly inhibiting their ability to find new ways to deliver personalized experiences.</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699" y="4453576"/>
            <a:ext cx="2065021" cy="854080"/>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Without a way to failover between regions, the existing solution lacked a critical capability in delivering and protecting data.</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699" y="4453576"/>
            <a:ext cx="2065021" cy="1006429"/>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Without the built-in security they needed, Capital One had to painstakingly secure their data warehouse from scratch. Changes or updates had significant implications.</a:t>
            </a:r>
          </a:p>
        </p:txBody>
      </p:sp>
      <p:sp>
        <p:nvSpPr>
          <p:cNvPr id="92" name="TextBox 91">
            <a:extLst>
              <a:ext uri="{FF2B5EF4-FFF2-40B4-BE49-F238E27FC236}">
                <a16:creationId xmlns:a16="http://schemas.microsoft.com/office/drawing/2014/main" id="{14ADD6E8-4736-8840-81DE-3F491408EF65}"/>
              </a:ext>
            </a:extLst>
          </p:cNvPr>
          <p:cNvSpPr txBox="1"/>
          <p:nvPr/>
        </p:nvSpPr>
        <p:spPr>
          <a:xfrm>
            <a:off x="1028700" y="1465027"/>
            <a:ext cx="2065021" cy="492443"/>
          </a:xfrm>
          <a:prstGeom prst="rect">
            <a:avLst/>
          </a:prstGeom>
        </p:spPr>
        <p:txBody>
          <a:bodyPr wrap="square" rtlCol="0" anchor="t">
            <a:spAutoFit/>
          </a:bodyPr>
          <a:lstStyle/>
          <a:p>
            <a:pPr algn="ctr"/>
            <a:r>
              <a:rPr lang="en-US" sz="1300" dirty="0">
                <a:solidFill>
                  <a:schemeClr val="accent4"/>
                </a:solidFill>
                <a:ea typeface="Avenir Book" charset="0"/>
                <a:cs typeface="Avenir Book" charset="0"/>
              </a:rPr>
              <a:t>Slow ad-hoc queries </a:t>
            </a:r>
            <a:br>
              <a:rPr lang="en-US" sz="1300" dirty="0">
                <a:solidFill>
                  <a:schemeClr val="accent4"/>
                </a:solidFill>
                <a:ea typeface="Avenir Book" charset="0"/>
                <a:cs typeface="Avenir Book" charset="0"/>
              </a:rPr>
            </a:br>
            <a:r>
              <a:rPr lang="en-US" sz="1300" dirty="0">
                <a:solidFill>
                  <a:schemeClr val="accent4"/>
                </a:solidFill>
                <a:ea typeface="Avenir Book" charset="0"/>
                <a:cs typeface="Avenir Book" charset="0"/>
              </a:rPr>
              <a:t>and dashboards</a:t>
            </a:r>
          </a:p>
        </p:txBody>
      </p:sp>
      <p:sp>
        <p:nvSpPr>
          <p:cNvPr id="93" name="TextBox 92">
            <a:extLst>
              <a:ext uri="{FF2B5EF4-FFF2-40B4-BE49-F238E27FC236}">
                <a16:creationId xmlns:a16="http://schemas.microsoft.com/office/drawing/2014/main" id="{858B99D7-BC76-8A49-809B-103880DC35BF}"/>
              </a:ext>
            </a:extLst>
          </p:cNvPr>
          <p:cNvSpPr txBox="1"/>
          <p:nvPr/>
        </p:nvSpPr>
        <p:spPr>
          <a:xfrm>
            <a:off x="3599600" y="1465027"/>
            <a:ext cx="2226742" cy="492443"/>
          </a:xfrm>
          <a:prstGeom prst="rect">
            <a:avLst/>
          </a:prstGeom>
        </p:spPr>
        <p:txBody>
          <a:bodyPr wrap="square" rtlCol="0" anchor="t">
            <a:spAutoFit/>
          </a:bodyPr>
          <a:lstStyle/>
          <a:p>
            <a:pPr algn="ctr"/>
            <a:r>
              <a:rPr lang="en-US" sz="1300" dirty="0">
                <a:solidFill>
                  <a:schemeClr val="accent4"/>
                </a:solidFill>
                <a:ea typeface="Avenir Book" charset="0"/>
                <a:cs typeface="Avenir Book" charset="0"/>
              </a:rPr>
              <a:t>Couldn’t meet the analytics needs of the business</a:t>
            </a:r>
          </a:p>
        </p:txBody>
      </p:sp>
      <p:sp>
        <p:nvSpPr>
          <p:cNvPr id="94" name="TextBox 93">
            <a:extLst>
              <a:ext uri="{FF2B5EF4-FFF2-40B4-BE49-F238E27FC236}">
                <a16:creationId xmlns:a16="http://schemas.microsoft.com/office/drawing/2014/main" id="{9C9CE9EC-9CB9-2243-A4F0-1AB0EC55C44C}"/>
              </a:ext>
            </a:extLst>
          </p:cNvPr>
          <p:cNvSpPr txBox="1"/>
          <p:nvPr/>
        </p:nvSpPr>
        <p:spPr>
          <a:xfrm>
            <a:off x="6169869" y="1465027"/>
            <a:ext cx="2450681" cy="492443"/>
          </a:xfrm>
          <a:prstGeom prst="rect">
            <a:avLst/>
          </a:prstGeom>
        </p:spPr>
        <p:txBody>
          <a:bodyPr wrap="square" rtlCol="0" anchor="t">
            <a:spAutoFit/>
          </a:bodyPr>
          <a:lstStyle/>
          <a:p>
            <a:pPr algn="ctr"/>
            <a:r>
              <a:rPr lang="en-US" sz="1300" dirty="0">
                <a:solidFill>
                  <a:schemeClr val="accent4"/>
                </a:solidFill>
                <a:ea typeface="Avenir Book" charset="0"/>
                <a:cs typeface="Avenir Book" charset="0"/>
              </a:rPr>
              <a:t>System </a:t>
            </a:r>
            <a:br>
              <a:rPr lang="en-US" sz="1300" dirty="0">
                <a:solidFill>
                  <a:schemeClr val="accent4"/>
                </a:solidFill>
                <a:ea typeface="Avenir Book" charset="0"/>
                <a:cs typeface="Avenir Book" charset="0"/>
              </a:rPr>
            </a:br>
            <a:r>
              <a:rPr lang="en-US" sz="1300" dirty="0">
                <a:solidFill>
                  <a:schemeClr val="accent4"/>
                </a:solidFill>
                <a:ea typeface="Avenir Book" charset="0"/>
                <a:cs typeface="Avenir Book" charset="0"/>
              </a:rPr>
              <a:t>downtime</a:t>
            </a:r>
          </a:p>
        </p:txBody>
      </p:sp>
      <p:sp>
        <p:nvSpPr>
          <p:cNvPr id="95" name="TextBox 94">
            <a:extLst>
              <a:ext uri="{FF2B5EF4-FFF2-40B4-BE49-F238E27FC236}">
                <a16:creationId xmlns:a16="http://schemas.microsoft.com/office/drawing/2014/main" id="{A1BA3618-4704-6B4A-B73E-1065E49C35C2}"/>
              </a:ext>
            </a:extLst>
          </p:cNvPr>
          <p:cNvSpPr txBox="1"/>
          <p:nvPr/>
        </p:nvSpPr>
        <p:spPr>
          <a:xfrm>
            <a:off x="8836869" y="1465027"/>
            <a:ext cx="2450681" cy="492443"/>
          </a:xfrm>
          <a:prstGeom prst="rect">
            <a:avLst/>
          </a:prstGeom>
        </p:spPr>
        <p:txBody>
          <a:bodyPr wrap="square" rtlCol="0" anchor="t">
            <a:spAutoFit/>
          </a:bodyPr>
          <a:lstStyle/>
          <a:p>
            <a:pPr algn="ctr"/>
            <a:r>
              <a:rPr lang="en-US" sz="1300" dirty="0">
                <a:solidFill>
                  <a:schemeClr val="accent4"/>
                </a:solidFill>
                <a:ea typeface="Avenir Book" charset="0"/>
                <a:cs typeface="Avenir Book" charset="0"/>
              </a:rPr>
              <a:t>Unable to innovate and </a:t>
            </a:r>
            <a:br>
              <a:rPr lang="en-US" sz="1300" dirty="0">
                <a:solidFill>
                  <a:schemeClr val="accent4"/>
                </a:solidFill>
                <a:ea typeface="Avenir Book" charset="0"/>
                <a:cs typeface="Avenir Book" charset="0"/>
              </a:rPr>
            </a:br>
            <a:r>
              <a:rPr lang="en-US" sz="1300" dirty="0">
                <a:solidFill>
                  <a:schemeClr val="accent4"/>
                </a:solidFill>
                <a:ea typeface="Avenir Book" charset="0"/>
                <a:cs typeface="Avenir Book" charset="0"/>
              </a:rPr>
              <a:t>scale due to complexity </a:t>
            </a:r>
          </a:p>
        </p:txBody>
      </p:sp>
      <p:grpSp>
        <p:nvGrpSpPr>
          <p:cNvPr id="98" name="Group 19">
            <a:extLst>
              <a:ext uri="{FF2B5EF4-FFF2-40B4-BE49-F238E27FC236}">
                <a16:creationId xmlns:a16="http://schemas.microsoft.com/office/drawing/2014/main" id="{FB8F5AE6-3F71-AE4B-8F01-4CB92ED6797A}"/>
              </a:ext>
            </a:extLst>
          </p:cNvPr>
          <p:cNvGrpSpPr>
            <a:grpSpLocks noChangeAspect="1"/>
          </p:cNvGrpSpPr>
          <p:nvPr/>
        </p:nvGrpSpPr>
        <p:grpSpPr bwMode="auto">
          <a:xfrm>
            <a:off x="1771460" y="2720563"/>
            <a:ext cx="579500" cy="872379"/>
            <a:chOff x="2049" y="1423"/>
            <a:chExt cx="1482" cy="2231"/>
          </a:xfrm>
        </p:grpSpPr>
        <p:sp>
          <p:nvSpPr>
            <p:cNvPr id="99" name="Freeform 20">
              <a:extLst>
                <a:ext uri="{FF2B5EF4-FFF2-40B4-BE49-F238E27FC236}">
                  <a16:creationId xmlns:a16="http://schemas.microsoft.com/office/drawing/2014/main" id="{29E24C26-FEBB-D745-85A3-082622CEDBA9}"/>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2">
              <a:extLst>
                <a:ext uri="{FF2B5EF4-FFF2-40B4-BE49-F238E27FC236}">
                  <a16:creationId xmlns:a16="http://schemas.microsoft.com/office/drawing/2014/main" id="{04C5529B-596D-3848-A391-3D4484F71C08}"/>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24">
              <a:extLst>
                <a:ext uri="{FF2B5EF4-FFF2-40B4-BE49-F238E27FC236}">
                  <a16:creationId xmlns:a16="http://schemas.microsoft.com/office/drawing/2014/main" id="{E558DC44-388E-134E-B21E-3273DD063742}"/>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25">
              <a:extLst>
                <a:ext uri="{FF2B5EF4-FFF2-40B4-BE49-F238E27FC236}">
                  <a16:creationId xmlns:a16="http://schemas.microsoft.com/office/drawing/2014/main" id="{8BAD01B1-6AC2-B444-8A5C-3C113E3F2FEF}"/>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26">
              <a:extLst>
                <a:ext uri="{FF2B5EF4-FFF2-40B4-BE49-F238E27FC236}">
                  <a16:creationId xmlns:a16="http://schemas.microsoft.com/office/drawing/2014/main" id="{050F9246-D796-C44B-AB43-C13350B646EA}"/>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27">
              <a:extLst>
                <a:ext uri="{FF2B5EF4-FFF2-40B4-BE49-F238E27FC236}">
                  <a16:creationId xmlns:a16="http://schemas.microsoft.com/office/drawing/2014/main" id="{B3412B13-A43A-6944-908C-294154EF6736}"/>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 name="Line 31">
              <a:extLst>
                <a:ext uri="{FF2B5EF4-FFF2-40B4-BE49-F238E27FC236}">
                  <a16:creationId xmlns:a16="http://schemas.microsoft.com/office/drawing/2014/main" id="{3AF8FFAD-527E-CA47-A15B-48801F5F48E9}"/>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21">
              <a:extLst>
                <a:ext uri="{FF2B5EF4-FFF2-40B4-BE49-F238E27FC236}">
                  <a16:creationId xmlns:a16="http://schemas.microsoft.com/office/drawing/2014/main" id="{EE73FF92-E626-5A42-923B-069B11190E6C}"/>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3">
              <a:extLst>
                <a:ext uri="{FF2B5EF4-FFF2-40B4-BE49-F238E27FC236}">
                  <a16:creationId xmlns:a16="http://schemas.microsoft.com/office/drawing/2014/main" id="{401884A4-4C41-2143-A2E5-1158BF99C5F0}"/>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8">
              <a:extLst>
                <a:ext uri="{FF2B5EF4-FFF2-40B4-BE49-F238E27FC236}">
                  <a16:creationId xmlns:a16="http://schemas.microsoft.com/office/drawing/2014/main" id="{A496BAC9-CF99-514A-95ED-ADAA5F5936D7}"/>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Oval 29">
              <a:extLst>
                <a:ext uri="{FF2B5EF4-FFF2-40B4-BE49-F238E27FC236}">
                  <a16:creationId xmlns:a16="http://schemas.microsoft.com/office/drawing/2014/main" id="{572284E5-0883-724B-B340-F4B822C4EFFE}"/>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30">
              <a:extLst>
                <a:ext uri="{FF2B5EF4-FFF2-40B4-BE49-F238E27FC236}">
                  <a16:creationId xmlns:a16="http://schemas.microsoft.com/office/drawing/2014/main" id="{F52C2A14-DFA3-F14B-A542-33428059AC08}"/>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3" name="Rectangle 112">
            <a:extLst>
              <a:ext uri="{FF2B5EF4-FFF2-40B4-BE49-F238E27FC236}">
                <a16:creationId xmlns:a16="http://schemas.microsoft.com/office/drawing/2014/main" id="{B7645B68-C5C9-754D-B87A-05B27BA61B51}"/>
              </a:ext>
            </a:extLst>
          </p:cNvPr>
          <p:cNvSpPr/>
          <p:nvPr/>
        </p:nvSpPr>
        <p:spPr>
          <a:xfrm>
            <a:off x="1352998" y="3650533"/>
            <a:ext cx="1416424" cy="523220"/>
          </a:xfrm>
          <a:prstGeom prst="rect">
            <a:avLst/>
          </a:prstGeom>
          <a:solidFill>
            <a:schemeClr val="bg1"/>
          </a:solidFill>
        </p:spPr>
        <p:txBody>
          <a:bodyPr wrap="square">
            <a:spAutoFit/>
          </a:bodyPr>
          <a:lstStyle/>
          <a:p>
            <a:pPr lvl="0" algn="ctr" defTabSz="457200">
              <a:defRPr/>
            </a:pPr>
            <a:r>
              <a:rPr lang="en-US" sz="1400" b="1" dirty="0"/>
              <a:t>Unlimited Concurrency</a:t>
            </a:r>
          </a:p>
        </p:txBody>
      </p:sp>
      <p:sp>
        <p:nvSpPr>
          <p:cNvPr id="114" name="Rectangle 113">
            <a:extLst>
              <a:ext uri="{FF2B5EF4-FFF2-40B4-BE49-F238E27FC236}">
                <a16:creationId xmlns:a16="http://schemas.microsoft.com/office/drawing/2014/main" id="{297297CA-6E98-324B-BABD-6D933C9C6708}"/>
              </a:ext>
            </a:extLst>
          </p:cNvPr>
          <p:cNvSpPr/>
          <p:nvPr/>
        </p:nvSpPr>
        <p:spPr>
          <a:xfrm>
            <a:off x="4004758" y="3650533"/>
            <a:ext cx="1416424" cy="523220"/>
          </a:xfrm>
          <a:prstGeom prst="rect">
            <a:avLst/>
          </a:prstGeom>
          <a:solidFill>
            <a:schemeClr val="bg1"/>
          </a:solidFill>
        </p:spPr>
        <p:txBody>
          <a:bodyPr wrap="square">
            <a:spAutoFit/>
          </a:bodyPr>
          <a:lstStyle/>
          <a:p>
            <a:pPr lvl="0" algn="ctr" defTabSz="457200">
              <a:defRPr/>
            </a:pPr>
            <a:r>
              <a:rPr lang="en-US" sz="1400" b="1" dirty="0"/>
              <a:t>Fast </a:t>
            </a:r>
            <a:br>
              <a:rPr lang="en-US" sz="1400" b="1" dirty="0"/>
            </a:br>
            <a:r>
              <a:rPr lang="en-US" sz="1400" b="1" dirty="0"/>
              <a:t>Elasticity</a:t>
            </a:r>
          </a:p>
        </p:txBody>
      </p:sp>
      <p:grpSp>
        <p:nvGrpSpPr>
          <p:cNvPr id="115" name="Group 114">
            <a:extLst>
              <a:ext uri="{FF2B5EF4-FFF2-40B4-BE49-F238E27FC236}">
                <a16:creationId xmlns:a16="http://schemas.microsoft.com/office/drawing/2014/main" id="{33CCCCC6-C262-3A49-BF6B-C70B797A29E1}"/>
              </a:ext>
            </a:extLst>
          </p:cNvPr>
          <p:cNvGrpSpPr/>
          <p:nvPr/>
        </p:nvGrpSpPr>
        <p:grpSpPr>
          <a:xfrm>
            <a:off x="4193194" y="2720563"/>
            <a:ext cx="1039553" cy="797560"/>
            <a:chOff x="4243071" y="2720563"/>
            <a:chExt cx="1039553" cy="797560"/>
          </a:xfrm>
        </p:grpSpPr>
        <p:grpSp>
          <p:nvGrpSpPr>
            <p:cNvPr id="116" name="Group 34">
              <a:extLst>
                <a:ext uri="{FF2B5EF4-FFF2-40B4-BE49-F238E27FC236}">
                  <a16:creationId xmlns:a16="http://schemas.microsoft.com/office/drawing/2014/main" id="{1910621A-0AA8-D841-BEFC-F25BA054864E}"/>
                </a:ext>
              </a:extLst>
            </p:cNvPr>
            <p:cNvGrpSpPr>
              <a:grpSpLocks noChangeAspect="1"/>
            </p:cNvGrpSpPr>
            <p:nvPr/>
          </p:nvGrpSpPr>
          <p:grpSpPr bwMode="auto">
            <a:xfrm>
              <a:off x="4243071" y="2720563"/>
              <a:ext cx="1039553" cy="797560"/>
              <a:chOff x="2092" y="741"/>
              <a:chExt cx="2861" cy="2195"/>
            </a:xfrm>
          </p:grpSpPr>
          <p:sp>
            <p:nvSpPr>
              <p:cNvPr id="134" name="Freeform 35">
                <a:extLst>
                  <a:ext uri="{FF2B5EF4-FFF2-40B4-BE49-F238E27FC236}">
                    <a16:creationId xmlns:a16="http://schemas.microsoft.com/office/drawing/2014/main" id="{65DD9E2A-2C7F-DD4E-8076-1D6B74E6D6F8}"/>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36">
                <a:extLst>
                  <a:ext uri="{FF2B5EF4-FFF2-40B4-BE49-F238E27FC236}">
                    <a16:creationId xmlns:a16="http://schemas.microsoft.com/office/drawing/2014/main" id="{6E0341E6-3283-A14B-94C8-CC8C4BC12E6F}"/>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37">
                <a:extLst>
                  <a:ext uri="{FF2B5EF4-FFF2-40B4-BE49-F238E27FC236}">
                    <a16:creationId xmlns:a16="http://schemas.microsoft.com/office/drawing/2014/main" id="{CF941D1C-854D-484D-89AD-BD5AD3ED6C6F}"/>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38">
                <a:extLst>
                  <a:ext uri="{FF2B5EF4-FFF2-40B4-BE49-F238E27FC236}">
                    <a16:creationId xmlns:a16="http://schemas.microsoft.com/office/drawing/2014/main" id="{6D708A88-6D95-0C4B-A4FC-DA04F3951FED}"/>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39">
                <a:extLst>
                  <a:ext uri="{FF2B5EF4-FFF2-40B4-BE49-F238E27FC236}">
                    <a16:creationId xmlns:a16="http://schemas.microsoft.com/office/drawing/2014/main" id="{0DC4CBB7-28CD-CB41-9A1E-FAE5F0B7AD07}"/>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40">
                <a:extLst>
                  <a:ext uri="{FF2B5EF4-FFF2-40B4-BE49-F238E27FC236}">
                    <a16:creationId xmlns:a16="http://schemas.microsoft.com/office/drawing/2014/main" id="{38D6825F-BA1F-2A43-A9E5-E552A835CD16}"/>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41">
                <a:extLst>
                  <a:ext uri="{FF2B5EF4-FFF2-40B4-BE49-F238E27FC236}">
                    <a16:creationId xmlns:a16="http://schemas.microsoft.com/office/drawing/2014/main" id="{041B899C-C0A9-634F-8443-34B7B5D91A96}"/>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42">
                <a:extLst>
                  <a:ext uri="{FF2B5EF4-FFF2-40B4-BE49-F238E27FC236}">
                    <a16:creationId xmlns:a16="http://schemas.microsoft.com/office/drawing/2014/main" id="{1014642A-D6C8-EE46-A351-6B634FB789CC}"/>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16">
              <a:extLst>
                <a:ext uri="{FF2B5EF4-FFF2-40B4-BE49-F238E27FC236}">
                  <a16:creationId xmlns:a16="http://schemas.microsoft.com/office/drawing/2014/main" id="{A4823B98-6B0C-6E45-ACE5-5B3E5B3AB9DE}"/>
                </a:ext>
              </a:extLst>
            </p:cNvPr>
            <p:cNvGrpSpPr/>
            <p:nvPr/>
          </p:nvGrpSpPr>
          <p:grpSpPr>
            <a:xfrm>
              <a:off x="4580132" y="2763426"/>
              <a:ext cx="357422" cy="165100"/>
              <a:chOff x="5729775" y="4117411"/>
              <a:chExt cx="866713" cy="855391"/>
            </a:xfrm>
            <a:solidFill>
              <a:srgbClr val="148BC0"/>
            </a:solidFill>
          </p:grpSpPr>
          <p:sp>
            <p:nvSpPr>
              <p:cNvPr id="118" name="Freeform 88">
                <a:extLst>
                  <a:ext uri="{FF2B5EF4-FFF2-40B4-BE49-F238E27FC236}">
                    <a16:creationId xmlns:a16="http://schemas.microsoft.com/office/drawing/2014/main" id="{D1A9D75B-E6AE-F343-9E00-1130C4020CF2}"/>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9" name="Freeform 89">
                <a:extLst>
                  <a:ext uri="{FF2B5EF4-FFF2-40B4-BE49-F238E27FC236}">
                    <a16:creationId xmlns:a16="http://schemas.microsoft.com/office/drawing/2014/main" id="{16251A52-2788-634A-9111-357024D12FB5}"/>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0" name="Freeform 90">
                <a:extLst>
                  <a:ext uri="{FF2B5EF4-FFF2-40B4-BE49-F238E27FC236}">
                    <a16:creationId xmlns:a16="http://schemas.microsoft.com/office/drawing/2014/main" id="{2E7BCB7A-01B5-8641-AFAB-257A1AEEAC46}"/>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1" name="Freeform 91">
                <a:extLst>
                  <a:ext uri="{FF2B5EF4-FFF2-40B4-BE49-F238E27FC236}">
                    <a16:creationId xmlns:a16="http://schemas.microsoft.com/office/drawing/2014/main" id="{F036CB03-FE20-DB48-A062-D32A5FFE657C}"/>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2" name="Freeform 92">
                <a:extLst>
                  <a:ext uri="{FF2B5EF4-FFF2-40B4-BE49-F238E27FC236}">
                    <a16:creationId xmlns:a16="http://schemas.microsoft.com/office/drawing/2014/main" id="{9E8FE838-F112-7E4A-ACCF-6DF4489F1597}"/>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3" name="Freeform 93">
                <a:extLst>
                  <a:ext uri="{FF2B5EF4-FFF2-40B4-BE49-F238E27FC236}">
                    <a16:creationId xmlns:a16="http://schemas.microsoft.com/office/drawing/2014/main" id="{35BD2079-1712-DE4F-B7DD-76776082D8C0}"/>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4" name="Freeform 94">
                <a:extLst>
                  <a:ext uri="{FF2B5EF4-FFF2-40B4-BE49-F238E27FC236}">
                    <a16:creationId xmlns:a16="http://schemas.microsoft.com/office/drawing/2014/main" id="{86148DB9-770E-1C4C-A32B-879143D7323B}"/>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5" name="Freeform 95">
                <a:extLst>
                  <a:ext uri="{FF2B5EF4-FFF2-40B4-BE49-F238E27FC236}">
                    <a16:creationId xmlns:a16="http://schemas.microsoft.com/office/drawing/2014/main" id="{40036E6B-1C29-1B42-90A6-73225F4D4521}"/>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6" name="Freeform 96">
                <a:extLst>
                  <a:ext uri="{FF2B5EF4-FFF2-40B4-BE49-F238E27FC236}">
                    <a16:creationId xmlns:a16="http://schemas.microsoft.com/office/drawing/2014/main" id="{CB5EA614-D9C2-134E-8F49-F3D52F34AC3E}"/>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0" name="Freeform 97">
                <a:extLst>
                  <a:ext uri="{FF2B5EF4-FFF2-40B4-BE49-F238E27FC236}">
                    <a16:creationId xmlns:a16="http://schemas.microsoft.com/office/drawing/2014/main" id="{9803CEC3-404A-1B48-963A-DB25CB87C07B}"/>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1" name="Freeform 98">
                <a:extLst>
                  <a:ext uri="{FF2B5EF4-FFF2-40B4-BE49-F238E27FC236}">
                    <a16:creationId xmlns:a16="http://schemas.microsoft.com/office/drawing/2014/main" id="{03297A43-F1D9-1440-BD6A-1752247EB9EF}"/>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2" name="Freeform 99">
                <a:extLst>
                  <a:ext uri="{FF2B5EF4-FFF2-40B4-BE49-F238E27FC236}">
                    <a16:creationId xmlns:a16="http://schemas.microsoft.com/office/drawing/2014/main" id="{4F278FDB-8670-A644-817A-C3DD7C068DA6}"/>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3" name="Freeform 100">
                <a:extLst>
                  <a:ext uri="{FF2B5EF4-FFF2-40B4-BE49-F238E27FC236}">
                    <a16:creationId xmlns:a16="http://schemas.microsoft.com/office/drawing/2014/main" id="{7CB8A294-897B-3B44-913B-C872ED606D32}"/>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42" name="Rectangle 141">
            <a:extLst>
              <a:ext uri="{FF2B5EF4-FFF2-40B4-BE49-F238E27FC236}">
                <a16:creationId xmlns:a16="http://schemas.microsoft.com/office/drawing/2014/main" id="{88B86C89-2F12-BF49-B720-90BFFB942116}"/>
              </a:ext>
            </a:extLst>
          </p:cNvPr>
          <p:cNvSpPr/>
          <p:nvPr/>
        </p:nvSpPr>
        <p:spPr>
          <a:xfrm>
            <a:off x="6686997" y="3650533"/>
            <a:ext cx="1416424" cy="523220"/>
          </a:xfrm>
          <a:prstGeom prst="rect">
            <a:avLst/>
          </a:prstGeom>
          <a:solidFill>
            <a:schemeClr val="bg1"/>
          </a:solidFill>
        </p:spPr>
        <p:txBody>
          <a:bodyPr wrap="square">
            <a:spAutoFit/>
          </a:bodyPr>
          <a:lstStyle/>
          <a:p>
            <a:pPr lvl="0" algn="ctr" defTabSz="457200">
              <a:defRPr/>
            </a:pPr>
            <a:r>
              <a:rPr lang="en-US" sz="1400" b="1" dirty="0"/>
              <a:t>High </a:t>
            </a:r>
            <a:br>
              <a:rPr lang="en-US" sz="1400" b="1" dirty="0"/>
            </a:br>
            <a:r>
              <a:rPr lang="en-US" sz="1400" b="1" dirty="0"/>
              <a:t>Availability</a:t>
            </a:r>
          </a:p>
        </p:txBody>
      </p:sp>
      <p:grpSp>
        <p:nvGrpSpPr>
          <p:cNvPr id="143" name="Group 142">
            <a:extLst>
              <a:ext uri="{FF2B5EF4-FFF2-40B4-BE49-F238E27FC236}">
                <a16:creationId xmlns:a16="http://schemas.microsoft.com/office/drawing/2014/main" id="{47D87AD8-4310-6B40-9B63-9FD7547804CB}"/>
              </a:ext>
            </a:extLst>
          </p:cNvPr>
          <p:cNvGrpSpPr/>
          <p:nvPr/>
        </p:nvGrpSpPr>
        <p:grpSpPr>
          <a:xfrm>
            <a:off x="6912543" y="2720563"/>
            <a:ext cx="965334" cy="756691"/>
            <a:chOff x="6852786" y="2720563"/>
            <a:chExt cx="965334" cy="756691"/>
          </a:xfrm>
        </p:grpSpPr>
        <p:grpSp>
          <p:nvGrpSpPr>
            <p:cNvPr id="144" name="Group 121">
              <a:extLst>
                <a:ext uri="{FF2B5EF4-FFF2-40B4-BE49-F238E27FC236}">
                  <a16:creationId xmlns:a16="http://schemas.microsoft.com/office/drawing/2014/main" id="{0A914A68-86FC-F143-B7A7-56D1AD89178B}"/>
                </a:ext>
              </a:extLst>
            </p:cNvPr>
            <p:cNvGrpSpPr>
              <a:grpSpLocks noChangeAspect="1"/>
            </p:cNvGrpSpPr>
            <p:nvPr/>
          </p:nvGrpSpPr>
          <p:grpSpPr bwMode="auto">
            <a:xfrm>
              <a:off x="7036966" y="2720563"/>
              <a:ext cx="781154" cy="756691"/>
              <a:chOff x="5275" y="1247"/>
              <a:chExt cx="2331" cy="2258"/>
            </a:xfrm>
          </p:grpSpPr>
          <p:sp>
            <p:nvSpPr>
              <p:cNvPr id="146" name="Freeform 122">
                <a:extLst>
                  <a:ext uri="{FF2B5EF4-FFF2-40B4-BE49-F238E27FC236}">
                    <a16:creationId xmlns:a16="http://schemas.microsoft.com/office/drawing/2014/main" id="{5173D564-6F7D-4D4C-BC5E-EF28AC1C6528}"/>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3">
                <a:extLst>
                  <a:ext uri="{FF2B5EF4-FFF2-40B4-BE49-F238E27FC236}">
                    <a16:creationId xmlns:a16="http://schemas.microsoft.com/office/drawing/2014/main" id="{230F96C9-AD0A-D14C-BBBD-DBB87A29AEED}"/>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4">
                <a:extLst>
                  <a:ext uri="{FF2B5EF4-FFF2-40B4-BE49-F238E27FC236}">
                    <a16:creationId xmlns:a16="http://schemas.microsoft.com/office/drawing/2014/main" id="{866A8E7D-F6DC-564E-ABC7-799A1A7ED028}"/>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45" name="Freeform 5">
              <a:extLst>
                <a:ext uri="{FF2B5EF4-FFF2-40B4-BE49-F238E27FC236}">
                  <a16:creationId xmlns:a16="http://schemas.microsoft.com/office/drawing/2014/main" id="{335E7006-BA22-D440-9500-15C15FAEDE71}"/>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50" name="Rectangle 149">
            <a:extLst>
              <a:ext uri="{FF2B5EF4-FFF2-40B4-BE49-F238E27FC236}">
                <a16:creationId xmlns:a16="http://schemas.microsoft.com/office/drawing/2014/main" id="{63954911-10F0-A046-834B-3249DD0591F1}"/>
              </a:ext>
            </a:extLst>
          </p:cNvPr>
          <p:cNvSpPr/>
          <p:nvPr/>
        </p:nvSpPr>
        <p:spPr>
          <a:xfrm>
            <a:off x="9249596" y="3650533"/>
            <a:ext cx="1625226" cy="523220"/>
          </a:xfrm>
          <a:prstGeom prst="rect">
            <a:avLst/>
          </a:prstGeom>
          <a:solidFill>
            <a:schemeClr val="bg1"/>
          </a:solidFill>
        </p:spPr>
        <p:txBody>
          <a:bodyPr wrap="square">
            <a:spAutoFit/>
          </a:bodyPr>
          <a:lstStyle/>
          <a:p>
            <a:pPr lvl="0" algn="ctr" defTabSz="457200">
              <a:defRPr/>
            </a:pPr>
            <a:r>
              <a:rPr lang="en-US" sz="1400" b="1" dirty="0"/>
              <a:t>Comprehensive</a:t>
            </a:r>
            <a:br>
              <a:rPr lang="en-US" sz="1400" b="1" dirty="0"/>
            </a:br>
            <a:r>
              <a:rPr lang="en-US" sz="1400" b="1" dirty="0"/>
              <a:t>Security</a:t>
            </a:r>
          </a:p>
        </p:txBody>
      </p:sp>
      <p:grpSp>
        <p:nvGrpSpPr>
          <p:cNvPr id="151" name="Group 150">
            <a:extLst>
              <a:ext uri="{FF2B5EF4-FFF2-40B4-BE49-F238E27FC236}">
                <a16:creationId xmlns:a16="http://schemas.microsoft.com/office/drawing/2014/main" id="{510E6876-C894-C34C-A19D-0531824A16FA}"/>
              </a:ext>
            </a:extLst>
          </p:cNvPr>
          <p:cNvGrpSpPr/>
          <p:nvPr/>
        </p:nvGrpSpPr>
        <p:grpSpPr>
          <a:xfrm>
            <a:off x="9631242" y="2799873"/>
            <a:ext cx="861936" cy="697707"/>
            <a:chOff x="9574871" y="2799873"/>
            <a:chExt cx="861936" cy="697707"/>
          </a:xfrm>
        </p:grpSpPr>
        <p:sp>
          <p:nvSpPr>
            <p:cNvPr id="152" name="Freeform 110">
              <a:extLst>
                <a:ext uri="{FF2B5EF4-FFF2-40B4-BE49-F238E27FC236}">
                  <a16:creationId xmlns:a16="http://schemas.microsoft.com/office/drawing/2014/main" id="{3B3EE3B8-7656-704F-B719-1BA39AA475B3}"/>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11">
              <a:extLst>
                <a:ext uri="{FF2B5EF4-FFF2-40B4-BE49-F238E27FC236}">
                  <a16:creationId xmlns:a16="http://schemas.microsoft.com/office/drawing/2014/main" id="{8A875757-4748-094E-81B6-D660C9507993}"/>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2">
              <a:extLst>
                <a:ext uri="{FF2B5EF4-FFF2-40B4-BE49-F238E27FC236}">
                  <a16:creationId xmlns:a16="http://schemas.microsoft.com/office/drawing/2014/main" id="{2FE64291-1619-C046-8025-13C0DA3D9837}"/>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46">
              <a:extLst>
                <a:ext uri="{FF2B5EF4-FFF2-40B4-BE49-F238E27FC236}">
                  <a16:creationId xmlns:a16="http://schemas.microsoft.com/office/drawing/2014/main" id="{FCC33C7D-2FFB-D749-AC9B-77ADF5C34457}"/>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47">
              <a:extLst>
                <a:ext uri="{FF2B5EF4-FFF2-40B4-BE49-F238E27FC236}">
                  <a16:creationId xmlns:a16="http://schemas.microsoft.com/office/drawing/2014/main" id="{CE9C552B-FF42-C644-9472-22047A1139D5}"/>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180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22A0F-DD9E-4EA1-8462-C4FEA32B33A9}"/>
              </a:ext>
            </a:extLst>
          </p:cNvPr>
          <p:cNvSpPr>
            <a:spLocks noGrp="1"/>
          </p:cNvSpPr>
          <p:nvPr>
            <p:ph type="body" sz="quarter" idx="10"/>
          </p:nvPr>
        </p:nvSpPr>
        <p:spPr>
          <a:xfrm>
            <a:off x="381000" y="512763"/>
            <a:ext cx="11430000" cy="723900"/>
          </a:xfrm>
        </p:spPr>
        <p:txBody>
          <a:bodyPr/>
          <a:lstStyle/>
          <a:p>
            <a:r>
              <a:rPr lang="en-US" dirty="0"/>
              <a:t>The Impact of Snowflake At capital one </a:t>
            </a:r>
          </a:p>
        </p:txBody>
      </p:sp>
      <p:sp>
        <p:nvSpPr>
          <p:cNvPr id="4" name="Slide Number Placeholder 3">
            <a:extLst>
              <a:ext uri="{FF2B5EF4-FFF2-40B4-BE49-F238E27FC236}">
                <a16:creationId xmlns:a16="http://schemas.microsoft.com/office/drawing/2014/main" id="{2E1865A1-A614-4218-866D-11079BC3FFA9}"/>
              </a:ext>
            </a:extLst>
          </p:cNvPr>
          <p:cNvSpPr>
            <a:spLocks noGrp="1"/>
          </p:cNvSpPr>
          <p:nvPr>
            <p:ph type="sldNum" sz="quarter" idx="4"/>
          </p:nvPr>
        </p:nvSpPr>
        <p:spPr/>
        <p:txBody>
          <a:bodyPr/>
          <a:lstStyle/>
          <a:p>
            <a:fld id="{9A68FE36-BDA6-4A87-8648-115964FC2835}" type="slidenum">
              <a:rPr lang="en-US" smtClean="0"/>
              <a:pPr/>
              <a:t>48</a:t>
            </a:fld>
            <a:endParaRPr lang="en-US" dirty="0"/>
          </a:p>
        </p:txBody>
      </p:sp>
      <p:sp>
        <p:nvSpPr>
          <p:cNvPr id="171" name="Rectangle 170">
            <a:extLst>
              <a:ext uri="{FF2B5EF4-FFF2-40B4-BE49-F238E27FC236}">
                <a16:creationId xmlns:a16="http://schemas.microsoft.com/office/drawing/2014/main" id="{8CA96CAD-9A6F-41C4-A1CC-5EF67D9B71E7}"/>
              </a:ext>
            </a:extLst>
          </p:cNvPr>
          <p:cNvSpPr/>
          <p:nvPr/>
        </p:nvSpPr>
        <p:spPr>
          <a:xfrm>
            <a:off x="1028700" y="4453576"/>
            <a:ext cx="2065021" cy="1162241"/>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Delivering customized experience requires a great deal of analytics. Now that the entire team has their own compute resources, anyone can finally ask any question </a:t>
            </a:r>
            <a:br>
              <a:rPr lang="en-US" sz="1100" kern="0" dirty="0">
                <a:solidFill>
                  <a:schemeClr val="tx1">
                    <a:lumMod val="75000"/>
                    <a:lumOff val="25000"/>
                  </a:schemeClr>
                </a:solidFill>
                <a:ea typeface="Avenir Book" charset="0"/>
                <a:cs typeface="Avenir Book" charset="0"/>
                <a:sym typeface="Tahoma"/>
              </a:rPr>
            </a:br>
            <a:r>
              <a:rPr lang="en-US" sz="1100" kern="0" dirty="0">
                <a:solidFill>
                  <a:schemeClr val="tx1">
                    <a:lumMod val="75000"/>
                    <a:lumOff val="25000"/>
                  </a:schemeClr>
                </a:solidFill>
                <a:ea typeface="Avenir Book" charset="0"/>
                <a:cs typeface="Avenir Book" charset="0"/>
                <a:sym typeface="Tahoma"/>
              </a:rPr>
              <a:t>at any time.</a:t>
            </a:r>
          </a:p>
        </p:txBody>
      </p:sp>
      <p:grpSp>
        <p:nvGrpSpPr>
          <p:cNvPr id="175" name="Group 174">
            <a:extLst>
              <a:ext uri="{FF2B5EF4-FFF2-40B4-BE49-F238E27FC236}">
                <a16:creationId xmlns:a16="http://schemas.microsoft.com/office/drawing/2014/main" id="{12AE3630-6EDA-40E3-A608-AD3999958CBA}"/>
              </a:ext>
            </a:extLst>
          </p:cNvPr>
          <p:cNvGrpSpPr/>
          <p:nvPr/>
        </p:nvGrpSpPr>
        <p:grpSpPr>
          <a:xfrm>
            <a:off x="1555024" y="2270760"/>
            <a:ext cx="360006" cy="360006"/>
            <a:chOff x="436581" y="1431337"/>
            <a:chExt cx="663348" cy="663348"/>
          </a:xfrm>
        </p:grpSpPr>
        <p:sp>
          <p:nvSpPr>
            <p:cNvPr id="176" name="Oval 175">
              <a:extLst>
                <a:ext uri="{FF2B5EF4-FFF2-40B4-BE49-F238E27FC236}">
                  <a16:creationId xmlns:a16="http://schemas.microsoft.com/office/drawing/2014/main" id="{D174A5A6-6D40-457A-AA82-0C2FBBBBC899}"/>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77" name="Freeform 8">
              <a:extLst>
                <a:ext uri="{FF2B5EF4-FFF2-40B4-BE49-F238E27FC236}">
                  <a16:creationId xmlns:a16="http://schemas.microsoft.com/office/drawing/2014/main" id="{53F5588A-ACE1-4ACC-8DC1-04043159EB45}"/>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78" name="Group 177">
            <a:extLst>
              <a:ext uri="{FF2B5EF4-FFF2-40B4-BE49-F238E27FC236}">
                <a16:creationId xmlns:a16="http://schemas.microsoft.com/office/drawing/2014/main" id="{43AFB292-F9AF-43C1-965A-99B6920C8ECB}"/>
              </a:ext>
            </a:extLst>
          </p:cNvPr>
          <p:cNvGrpSpPr/>
          <p:nvPr/>
        </p:nvGrpSpPr>
        <p:grpSpPr>
          <a:xfrm>
            <a:off x="4153444" y="2270760"/>
            <a:ext cx="360006" cy="360006"/>
            <a:chOff x="436581" y="1431337"/>
            <a:chExt cx="663348" cy="663348"/>
          </a:xfrm>
        </p:grpSpPr>
        <p:sp>
          <p:nvSpPr>
            <p:cNvPr id="179" name="Oval 178">
              <a:extLst>
                <a:ext uri="{FF2B5EF4-FFF2-40B4-BE49-F238E27FC236}">
                  <a16:creationId xmlns:a16="http://schemas.microsoft.com/office/drawing/2014/main" id="{3B3F66A2-1AA0-451E-A2D0-E96B83146AAC}"/>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0" name="Freeform 8">
              <a:extLst>
                <a:ext uri="{FF2B5EF4-FFF2-40B4-BE49-F238E27FC236}">
                  <a16:creationId xmlns:a16="http://schemas.microsoft.com/office/drawing/2014/main" id="{54CFCF60-E67A-40F6-B917-66A90FAE233B}"/>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1" name="Group 180">
            <a:extLst>
              <a:ext uri="{FF2B5EF4-FFF2-40B4-BE49-F238E27FC236}">
                <a16:creationId xmlns:a16="http://schemas.microsoft.com/office/drawing/2014/main" id="{E7D4DB27-F758-43BF-AB92-E32A694040BE}"/>
              </a:ext>
            </a:extLst>
          </p:cNvPr>
          <p:cNvGrpSpPr/>
          <p:nvPr/>
        </p:nvGrpSpPr>
        <p:grpSpPr>
          <a:xfrm>
            <a:off x="6561364" y="2270760"/>
            <a:ext cx="360006" cy="360006"/>
            <a:chOff x="436581" y="1431337"/>
            <a:chExt cx="663348" cy="663348"/>
          </a:xfrm>
        </p:grpSpPr>
        <p:sp>
          <p:nvSpPr>
            <p:cNvPr id="182" name="Oval 181">
              <a:extLst>
                <a:ext uri="{FF2B5EF4-FFF2-40B4-BE49-F238E27FC236}">
                  <a16:creationId xmlns:a16="http://schemas.microsoft.com/office/drawing/2014/main" id="{8DB39A4C-165D-49ED-A30E-596BA045B0A6}"/>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3" name="Freeform 8">
              <a:extLst>
                <a:ext uri="{FF2B5EF4-FFF2-40B4-BE49-F238E27FC236}">
                  <a16:creationId xmlns:a16="http://schemas.microsoft.com/office/drawing/2014/main" id="{7078DBDE-C7F5-4AFD-B77E-0BF457E85F29}"/>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84" name="Group 183">
            <a:extLst>
              <a:ext uri="{FF2B5EF4-FFF2-40B4-BE49-F238E27FC236}">
                <a16:creationId xmlns:a16="http://schemas.microsoft.com/office/drawing/2014/main" id="{8B6D2EE9-566A-4DF4-B05B-FA6EC8F26902}"/>
              </a:ext>
            </a:extLst>
          </p:cNvPr>
          <p:cNvGrpSpPr/>
          <p:nvPr/>
        </p:nvGrpSpPr>
        <p:grpSpPr>
          <a:xfrm>
            <a:off x="9449344" y="2270760"/>
            <a:ext cx="360006" cy="360006"/>
            <a:chOff x="436581" y="1431337"/>
            <a:chExt cx="663348" cy="663348"/>
          </a:xfrm>
        </p:grpSpPr>
        <p:sp>
          <p:nvSpPr>
            <p:cNvPr id="185" name="Oval 184">
              <a:extLst>
                <a:ext uri="{FF2B5EF4-FFF2-40B4-BE49-F238E27FC236}">
                  <a16:creationId xmlns:a16="http://schemas.microsoft.com/office/drawing/2014/main" id="{6E17369D-5631-4FCE-9476-9C27A82DB025}"/>
                </a:ext>
              </a:extLst>
            </p:cNvPr>
            <p:cNvSpPr/>
            <p:nvPr/>
          </p:nvSpPr>
          <p:spPr>
            <a:xfrm>
              <a:off x="436581" y="1431337"/>
              <a:ext cx="663348" cy="6633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86" name="Freeform 8">
              <a:extLst>
                <a:ext uri="{FF2B5EF4-FFF2-40B4-BE49-F238E27FC236}">
                  <a16:creationId xmlns:a16="http://schemas.microsoft.com/office/drawing/2014/main" id="{A3A212AC-3630-4A33-9DDA-03FE3C9C0B82}"/>
                </a:ext>
              </a:extLst>
            </p:cNvPr>
            <p:cNvSpPr>
              <a:spLocks noChangeArrowheads="1"/>
            </p:cNvSpPr>
            <p:nvPr/>
          </p:nvSpPr>
          <p:spPr bwMode="auto">
            <a:xfrm>
              <a:off x="582308" y="1616119"/>
              <a:ext cx="380110" cy="321103"/>
            </a:xfrm>
            <a:custGeom>
              <a:avLst/>
              <a:gdLst>
                <a:gd name="T0" fmla="*/ 1034 w 1222"/>
                <a:gd name="T1" fmla="*/ 0 h 1033"/>
                <a:gd name="T2" fmla="*/ 372 w 1222"/>
                <a:gd name="T3" fmla="*/ 662 h 1033"/>
                <a:gd name="T4" fmla="*/ 186 w 1222"/>
                <a:gd name="T5" fmla="*/ 477 h 1033"/>
                <a:gd name="T6" fmla="*/ 0 w 1222"/>
                <a:gd name="T7" fmla="*/ 662 h 1033"/>
                <a:gd name="T8" fmla="*/ 372 w 1222"/>
                <a:gd name="T9" fmla="*/ 1032 h 1033"/>
                <a:gd name="T10" fmla="*/ 1221 w 1222"/>
                <a:gd name="T11" fmla="*/ 186 h 1033"/>
                <a:gd name="T12" fmla="*/ 1034 w 1222"/>
                <a:gd name="T13" fmla="*/ 0 h 1033"/>
              </a:gdLst>
              <a:ahLst/>
              <a:cxnLst>
                <a:cxn ang="0">
                  <a:pos x="T0" y="T1"/>
                </a:cxn>
                <a:cxn ang="0">
                  <a:pos x="T2" y="T3"/>
                </a:cxn>
                <a:cxn ang="0">
                  <a:pos x="T4" y="T5"/>
                </a:cxn>
                <a:cxn ang="0">
                  <a:pos x="T6" y="T7"/>
                </a:cxn>
                <a:cxn ang="0">
                  <a:pos x="T8" y="T9"/>
                </a:cxn>
                <a:cxn ang="0">
                  <a:pos x="T10" y="T11"/>
                </a:cxn>
                <a:cxn ang="0">
                  <a:pos x="T12" y="T13"/>
                </a:cxn>
              </a:cxnLst>
              <a:rect l="0" t="0" r="r" b="b"/>
              <a:pathLst>
                <a:path w="1222" h="1033">
                  <a:moveTo>
                    <a:pt x="1034" y="0"/>
                  </a:moveTo>
                  <a:lnTo>
                    <a:pt x="372" y="662"/>
                  </a:lnTo>
                  <a:lnTo>
                    <a:pt x="186" y="477"/>
                  </a:lnTo>
                  <a:lnTo>
                    <a:pt x="0" y="662"/>
                  </a:lnTo>
                  <a:lnTo>
                    <a:pt x="372" y="1032"/>
                  </a:lnTo>
                  <a:lnTo>
                    <a:pt x="1221" y="186"/>
                  </a:lnTo>
                  <a:lnTo>
                    <a:pt x="1034" y="0"/>
                  </a:lnTo>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92" name="Rectangle 191">
            <a:extLst>
              <a:ext uri="{FF2B5EF4-FFF2-40B4-BE49-F238E27FC236}">
                <a16:creationId xmlns:a16="http://schemas.microsoft.com/office/drawing/2014/main" id="{DCFCB4A4-2CDA-46DD-BD02-4BFA0E923184}"/>
              </a:ext>
            </a:extLst>
          </p:cNvPr>
          <p:cNvSpPr/>
          <p:nvPr/>
        </p:nvSpPr>
        <p:spPr>
          <a:xfrm>
            <a:off x="3680460" y="4453576"/>
            <a:ext cx="2065021" cy="1162241"/>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The data science team is now empowered with infinite scalability. Combined with pay as you go billing, they can answer every question quickly, at dramatically </a:t>
            </a:r>
            <a:br>
              <a:rPr lang="en-US" sz="1100" kern="0" dirty="0">
                <a:solidFill>
                  <a:schemeClr val="tx1">
                    <a:lumMod val="75000"/>
                    <a:lumOff val="25000"/>
                  </a:schemeClr>
                </a:solidFill>
                <a:ea typeface="Avenir Book" charset="0"/>
                <a:cs typeface="Avenir Book" charset="0"/>
                <a:sym typeface="Tahoma"/>
              </a:rPr>
            </a:br>
            <a:r>
              <a:rPr lang="en-US" sz="1100" kern="0" dirty="0">
                <a:solidFill>
                  <a:schemeClr val="tx1">
                    <a:lumMod val="75000"/>
                    <a:lumOff val="25000"/>
                  </a:schemeClr>
                </a:solidFill>
                <a:ea typeface="Avenir Book" charset="0"/>
                <a:cs typeface="Avenir Book" charset="0"/>
                <a:sym typeface="Tahoma"/>
              </a:rPr>
              <a:t>lower cost. </a:t>
            </a:r>
          </a:p>
        </p:txBody>
      </p:sp>
      <p:sp>
        <p:nvSpPr>
          <p:cNvPr id="193" name="Rectangle 192">
            <a:extLst>
              <a:ext uri="{FF2B5EF4-FFF2-40B4-BE49-F238E27FC236}">
                <a16:creationId xmlns:a16="http://schemas.microsoft.com/office/drawing/2014/main" id="{4912D2AB-E8AB-4A81-B5E3-883098D914AE}"/>
              </a:ext>
            </a:extLst>
          </p:cNvPr>
          <p:cNvSpPr/>
          <p:nvPr/>
        </p:nvSpPr>
        <p:spPr>
          <a:xfrm>
            <a:off x="6362700" y="4453576"/>
            <a:ext cx="2065021" cy="1009892"/>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With built-in failover from US-West to US-East, Capital One has ensured their customer data will always be available, accurate, and ready </a:t>
            </a:r>
            <a:br>
              <a:rPr lang="en-US" sz="1100" kern="0" dirty="0">
                <a:solidFill>
                  <a:schemeClr val="tx1">
                    <a:lumMod val="75000"/>
                    <a:lumOff val="25000"/>
                  </a:schemeClr>
                </a:solidFill>
                <a:ea typeface="Avenir Book" charset="0"/>
                <a:cs typeface="Avenir Book" charset="0"/>
                <a:sym typeface="Tahoma"/>
              </a:rPr>
            </a:br>
            <a:r>
              <a:rPr lang="en-US" sz="1100" kern="0" dirty="0">
                <a:solidFill>
                  <a:schemeClr val="tx1">
                    <a:lumMod val="75000"/>
                    <a:lumOff val="25000"/>
                  </a:schemeClr>
                </a:solidFill>
                <a:ea typeface="Avenir Book" charset="0"/>
                <a:cs typeface="Avenir Book" charset="0"/>
                <a:sym typeface="Tahoma"/>
              </a:rPr>
              <a:t>for analysis.</a:t>
            </a:r>
          </a:p>
        </p:txBody>
      </p:sp>
      <p:sp>
        <p:nvSpPr>
          <p:cNvPr id="194" name="Rectangle 193">
            <a:extLst>
              <a:ext uri="{FF2B5EF4-FFF2-40B4-BE49-F238E27FC236}">
                <a16:creationId xmlns:a16="http://schemas.microsoft.com/office/drawing/2014/main" id="{C7904DE4-952B-4427-9B7E-A492E064733D}"/>
              </a:ext>
            </a:extLst>
          </p:cNvPr>
          <p:cNvSpPr/>
          <p:nvPr/>
        </p:nvSpPr>
        <p:spPr>
          <a:xfrm>
            <a:off x="9029700" y="4453576"/>
            <a:ext cx="2065021" cy="857542"/>
          </a:xfrm>
          <a:prstGeom prst="rect">
            <a:avLst/>
          </a:prstGeom>
        </p:spPr>
        <p:txBody>
          <a:bodyPr wrap="square">
            <a:spAutoFit/>
          </a:bodyPr>
          <a:lstStyle/>
          <a:p>
            <a:pPr lvl="0">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Snowflake’s built in security features have delivered the safety that Capital One demands and that their customers deserve. </a:t>
            </a:r>
          </a:p>
        </p:txBody>
      </p:sp>
      <p:grpSp>
        <p:nvGrpSpPr>
          <p:cNvPr id="80" name="Group 19">
            <a:extLst>
              <a:ext uri="{FF2B5EF4-FFF2-40B4-BE49-F238E27FC236}">
                <a16:creationId xmlns:a16="http://schemas.microsoft.com/office/drawing/2014/main" id="{391BD4E5-C864-0242-8248-3F3D87C7FD19}"/>
              </a:ext>
            </a:extLst>
          </p:cNvPr>
          <p:cNvGrpSpPr>
            <a:grpSpLocks noChangeAspect="1"/>
          </p:cNvGrpSpPr>
          <p:nvPr/>
        </p:nvGrpSpPr>
        <p:grpSpPr bwMode="auto">
          <a:xfrm>
            <a:off x="1771460" y="2720563"/>
            <a:ext cx="579500" cy="872379"/>
            <a:chOff x="2049" y="1423"/>
            <a:chExt cx="1482" cy="2231"/>
          </a:xfrm>
        </p:grpSpPr>
        <p:sp>
          <p:nvSpPr>
            <p:cNvPr id="81" name="Freeform 20">
              <a:extLst>
                <a:ext uri="{FF2B5EF4-FFF2-40B4-BE49-F238E27FC236}">
                  <a16:creationId xmlns:a16="http://schemas.microsoft.com/office/drawing/2014/main" id="{65CD0895-28C4-C84D-A482-3B814D3D9F66}"/>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22">
              <a:extLst>
                <a:ext uri="{FF2B5EF4-FFF2-40B4-BE49-F238E27FC236}">
                  <a16:creationId xmlns:a16="http://schemas.microsoft.com/office/drawing/2014/main" id="{B12D9FD8-566D-6F40-AD70-13B11590A439}"/>
                </a:ext>
              </a:extLst>
            </p:cNvPr>
            <p:cNvSpPr>
              <a:spLocks/>
            </p:cNvSpPr>
            <p:nvPr/>
          </p:nvSpPr>
          <p:spPr bwMode="auto">
            <a:xfrm>
              <a:off x="2049" y="2206"/>
              <a:ext cx="1482" cy="485"/>
            </a:xfrm>
            <a:custGeom>
              <a:avLst/>
              <a:gdLst>
                <a:gd name="T0" fmla="*/ 3318 w 3639"/>
                <a:gd name="T1" fmla="*/ 0 h 1191"/>
                <a:gd name="T2" fmla="*/ 3639 w 3639"/>
                <a:gd name="T3" fmla="*/ 431 h 1191"/>
                <a:gd name="T4" fmla="*/ 1820 w 3639"/>
                <a:gd name="T5" fmla="*/ 1191 h 1191"/>
                <a:gd name="T6" fmla="*/ 0 w 3639"/>
                <a:gd name="T7" fmla="*/ 431 h 1191"/>
                <a:gd name="T8" fmla="*/ 0 w 3639"/>
                <a:gd name="T9" fmla="*/ 431 h 1191"/>
                <a:gd name="T10" fmla="*/ 303 w 3639"/>
                <a:gd name="T11" fmla="*/ 11 h 1191"/>
              </a:gdLst>
              <a:ahLst/>
              <a:cxnLst>
                <a:cxn ang="0">
                  <a:pos x="T0" y="T1"/>
                </a:cxn>
                <a:cxn ang="0">
                  <a:pos x="T2" y="T3"/>
                </a:cxn>
                <a:cxn ang="0">
                  <a:pos x="T4" y="T5"/>
                </a:cxn>
                <a:cxn ang="0">
                  <a:pos x="T6" y="T7"/>
                </a:cxn>
                <a:cxn ang="0">
                  <a:pos x="T8" y="T9"/>
                </a:cxn>
                <a:cxn ang="0">
                  <a:pos x="T10" y="T11"/>
                </a:cxn>
              </a:cxnLst>
              <a:rect l="0" t="0" r="r" b="b"/>
              <a:pathLst>
                <a:path w="3639" h="1191">
                  <a:moveTo>
                    <a:pt x="3318" y="0"/>
                  </a:moveTo>
                  <a:cubicBezTo>
                    <a:pt x="3521" y="122"/>
                    <a:pt x="3639" y="271"/>
                    <a:pt x="3639" y="431"/>
                  </a:cubicBezTo>
                  <a:cubicBezTo>
                    <a:pt x="3639" y="851"/>
                    <a:pt x="2825" y="1191"/>
                    <a:pt x="1820" y="1191"/>
                  </a:cubicBezTo>
                  <a:cubicBezTo>
                    <a:pt x="814" y="1191"/>
                    <a:pt x="0" y="851"/>
                    <a:pt x="0" y="431"/>
                  </a:cubicBezTo>
                  <a:cubicBezTo>
                    <a:pt x="0" y="431"/>
                    <a:pt x="0" y="431"/>
                    <a:pt x="0" y="431"/>
                  </a:cubicBezTo>
                  <a:cubicBezTo>
                    <a:pt x="0" y="276"/>
                    <a:pt x="112" y="131"/>
                    <a:pt x="303" y="11"/>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24">
              <a:extLst>
                <a:ext uri="{FF2B5EF4-FFF2-40B4-BE49-F238E27FC236}">
                  <a16:creationId xmlns:a16="http://schemas.microsoft.com/office/drawing/2014/main" id="{AC54E78D-B8F6-9545-83EE-75C2729D102A}"/>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5">
              <a:extLst>
                <a:ext uri="{FF2B5EF4-FFF2-40B4-BE49-F238E27FC236}">
                  <a16:creationId xmlns:a16="http://schemas.microsoft.com/office/drawing/2014/main" id="{5E7FE552-D615-E947-A244-542067EE3921}"/>
                </a:ext>
              </a:extLst>
            </p:cNvPr>
            <p:cNvSpPr>
              <a:spLocks/>
            </p:cNvSpPr>
            <p:nvPr/>
          </p:nvSpPr>
          <p:spPr bwMode="auto">
            <a:xfrm>
              <a:off x="2049" y="3026"/>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6">
              <a:extLst>
                <a:ext uri="{FF2B5EF4-FFF2-40B4-BE49-F238E27FC236}">
                  <a16:creationId xmlns:a16="http://schemas.microsoft.com/office/drawing/2014/main" id="{C4F95EB5-9A4E-6B48-9D13-B1B4D7D709F6}"/>
                </a:ext>
              </a:extLst>
            </p:cNvPr>
            <p:cNvSpPr>
              <a:spLocks/>
            </p:cNvSpPr>
            <p:nvPr/>
          </p:nvSpPr>
          <p:spPr bwMode="auto">
            <a:xfrm>
              <a:off x="2049" y="2847"/>
              <a:ext cx="1482" cy="489"/>
            </a:xfrm>
            <a:custGeom>
              <a:avLst/>
              <a:gdLst>
                <a:gd name="T0" fmla="*/ 3317 w 3639"/>
                <a:gd name="T1" fmla="*/ 9 h 1201"/>
                <a:gd name="T2" fmla="*/ 3639 w 3639"/>
                <a:gd name="T3" fmla="*/ 441 h 1201"/>
                <a:gd name="T4" fmla="*/ 1820 w 3639"/>
                <a:gd name="T5" fmla="*/ 1201 h 1201"/>
                <a:gd name="T6" fmla="*/ 0 w 3639"/>
                <a:gd name="T7" fmla="*/ 441 h 1201"/>
                <a:gd name="T8" fmla="*/ 0 w 3639"/>
                <a:gd name="T9" fmla="*/ 441 h 1201"/>
                <a:gd name="T10" fmla="*/ 337 w 3639"/>
                <a:gd name="T11" fmla="*/ 0 h 1201"/>
              </a:gdLst>
              <a:ahLst/>
              <a:cxnLst>
                <a:cxn ang="0">
                  <a:pos x="T0" y="T1"/>
                </a:cxn>
                <a:cxn ang="0">
                  <a:pos x="T2" y="T3"/>
                </a:cxn>
                <a:cxn ang="0">
                  <a:pos x="T4" y="T5"/>
                </a:cxn>
                <a:cxn ang="0">
                  <a:pos x="T6" y="T7"/>
                </a:cxn>
                <a:cxn ang="0">
                  <a:pos x="T8" y="T9"/>
                </a:cxn>
                <a:cxn ang="0">
                  <a:pos x="T10" y="T11"/>
                </a:cxn>
              </a:cxnLst>
              <a:rect l="0" t="0" r="r" b="b"/>
              <a:pathLst>
                <a:path w="3639" h="1201">
                  <a:moveTo>
                    <a:pt x="3317" y="9"/>
                  </a:moveTo>
                  <a:cubicBezTo>
                    <a:pt x="3520" y="132"/>
                    <a:pt x="3639" y="281"/>
                    <a:pt x="3639" y="441"/>
                  </a:cubicBezTo>
                  <a:cubicBezTo>
                    <a:pt x="3639" y="861"/>
                    <a:pt x="2825" y="1201"/>
                    <a:pt x="1820" y="1201"/>
                  </a:cubicBezTo>
                  <a:cubicBezTo>
                    <a:pt x="814" y="1201"/>
                    <a:pt x="0" y="861"/>
                    <a:pt x="0" y="441"/>
                  </a:cubicBezTo>
                  <a:cubicBezTo>
                    <a:pt x="0" y="441"/>
                    <a:pt x="0" y="441"/>
                    <a:pt x="0" y="441"/>
                  </a:cubicBezTo>
                  <a:cubicBezTo>
                    <a:pt x="0" y="277"/>
                    <a:pt x="125" y="125"/>
                    <a:pt x="337" y="0"/>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7">
              <a:extLst>
                <a:ext uri="{FF2B5EF4-FFF2-40B4-BE49-F238E27FC236}">
                  <a16:creationId xmlns:a16="http://schemas.microsoft.com/office/drawing/2014/main" id="{1764C331-0856-6841-BE5B-B258C3C48F43}"/>
                </a:ext>
              </a:extLst>
            </p:cNvPr>
            <p:cNvSpPr>
              <a:spLocks/>
            </p:cNvSpPr>
            <p:nvPr/>
          </p:nvSpPr>
          <p:spPr bwMode="auto">
            <a:xfrm>
              <a:off x="2049" y="2863"/>
              <a:ext cx="1482" cy="473"/>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5"/>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 name="Line 31">
              <a:extLst>
                <a:ext uri="{FF2B5EF4-FFF2-40B4-BE49-F238E27FC236}">
                  <a16:creationId xmlns:a16="http://schemas.microsoft.com/office/drawing/2014/main" id="{1750E76C-3E31-E343-BAEF-938B00E3F313}"/>
                </a:ext>
              </a:extLst>
            </p:cNvPr>
            <p:cNvSpPr>
              <a:spLocks noChangeShapeType="1"/>
            </p:cNvSpPr>
            <p:nvPr/>
          </p:nvSpPr>
          <p:spPr bwMode="auto">
            <a:xfrm>
              <a:off x="2499" y="1851"/>
              <a:ext cx="0" cy="0"/>
            </a:xfrm>
            <a:prstGeom prst="line">
              <a:avLst/>
            </a:prstGeom>
            <a:noFill/>
            <a:ln w="25400" cap="flat">
              <a:solidFill>
                <a:srgbClr val="148B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1">
              <a:extLst>
                <a:ext uri="{FF2B5EF4-FFF2-40B4-BE49-F238E27FC236}">
                  <a16:creationId xmlns:a16="http://schemas.microsoft.com/office/drawing/2014/main" id="{1D0B7F0C-1F22-654E-A101-4FA75F22B113}"/>
                </a:ext>
              </a:extLst>
            </p:cNvPr>
            <p:cNvSpPr>
              <a:spLocks/>
            </p:cNvSpPr>
            <p:nvPr/>
          </p:nvSpPr>
          <p:spPr bwMode="auto">
            <a:xfrm>
              <a:off x="2049" y="2381"/>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3">
              <a:extLst>
                <a:ext uri="{FF2B5EF4-FFF2-40B4-BE49-F238E27FC236}">
                  <a16:creationId xmlns:a16="http://schemas.microsoft.com/office/drawing/2014/main" id="{9D6E85B7-79FE-9243-AC06-49BDC8263BAE}"/>
                </a:ext>
              </a:extLst>
            </p:cNvPr>
            <p:cNvSpPr>
              <a:spLocks/>
            </p:cNvSpPr>
            <p:nvPr/>
          </p:nvSpPr>
          <p:spPr bwMode="auto">
            <a:xfrm>
              <a:off x="2049" y="2217"/>
              <a:ext cx="1482" cy="474"/>
            </a:xfrm>
            <a:custGeom>
              <a:avLst/>
              <a:gdLst>
                <a:gd name="T0" fmla="*/ 3363 w 3639"/>
                <a:gd name="T1" fmla="*/ 0 h 1162"/>
                <a:gd name="T2" fmla="*/ 3639 w 3639"/>
                <a:gd name="T3" fmla="*/ 402 h 1162"/>
                <a:gd name="T4" fmla="*/ 1820 w 3639"/>
                <a:gd name="T5" fmla="*/ 1162 h 1162"/>
                <a:gd name="T6" fmla="*/ 0 w 3639"/>
                <a:gd name="T7" fmla="*/ 402 h 1162"/>
                <a:gd name="T8" fmla="*/ 0 w 3639"/>
                <a:gd name="T9" fmla="*/ 402 h 1162"/>
                <a:gd name="T10" fmla="*/ 247 w 3639"/>
                <a:gd name="T11" fmla="*/ 20 h 1162"/>
              </a:gdLst>
              <a:ahLst/>
              <a:cxnLst>
                <a:cxn ang="0">
                  <a:pos x="T0" y="T1"/>
                </a:cxn>
                <a:cxn ang="0">
                  <a:pos x="T2" y="T3"/>
                </a:cxn>
                <a:cxn ang="0">
                  <a:pos x="T4" y="T5"/>
                </a:cxn>
                <a:cxn ang="0">
                  <a:pos x="T6" y="T7"/>
                </a:cxn>
                <a:cxn ang="0">
                  <a:pos x="T8" y="T9"/>
                </a:cxn>
                <a:cxn ang="0">
                  <a:pos x="T10" y="T11"/>
                </a:cxn>
              </a:cxnLst>
              <a:rect l="0" t="0" r="r" b="b"/>
              <a:pathLst>
                <a:path w="3639" h="1162">
                  <a:moveTo>
                    <a:pt x="3363" y="0"/>
                  </a:moveTo>
                  <a:cubicBezTo>
                    <a:pt x="3538" y="117"/>
                    <a:pt x="3639" y="254"/>
                    <a:pt x="3639" y="402"/>
                  </a:cubicBezTo>
                  <a:cubicBezTo>
                    <a:pt x="3639" y="822"/>
                    <a:pt x="2825" y="1162"/>
                    <a:pt x="1820" y="1162"/>
                  </a:cubicBezTo>
                  <a:cubicBezTo>
                    <a:pt x="814" y="1162"/>
                    <a:pt x="0" y="822"/>
                    <a:pt x="0" y="402"/>
                  </a:cubicBezTo>
                  <a:cubicBezTo>
                    <a:pt x="0" y="402"/>
                    <a:pt x="0" y="402"/>
                    <a:pt x="0" y="402"/>
                  </a:cubicBezTo>
                  <a:cubicBezTo>
                    <a:pt x="0" y="263"/>
                    <a:pt x="90" y="132"/>
                    <a:pt x="247" y="20"/>
                  </a:cubicBezTo>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
              <a:extLst>
                <a:ext uri="{FF2B5EF4-FFF2-40B4-BE49-F238E27FC236}">
                  <a16:creationId xmlns:a16="http://schemas.microsoft.com/office/drawing/2014/main" id="{E36307A0-B27F-AD45-B545-6249A8BF837D}"/>
                </a:ext>
              </a:extLst>
            </p:cNvPr>
            <p:cNvSpPr>
              <a:spLocks/>
            </p:cNvSpPr>
            <p:nvPr/>
          </p:nvSpPr>
          <p:spPr bwMode="auto">
            <a:xfrm>
              <a:off x="2049" y="1733"/>
              <a:ext cx="1482" cy="628"/>
            </a:xfrm>
            <a:custGeom>
              <a:avLst/>
              <a:gdLst>
                <a:gd name="T0" fmla="*/ 0 w 3639"/>
                <a:gd name="T1" fmla="*/ 0 h 1542"/>
                <a:gd name="T2" fmla="*/ 0 w 3639"/>
                <a:gd name="T3" fmla="*/ 771 h 1542"/>
                <a:gd name="T4" fmla="*/ 1821 w 3639"/>
                <a:gd name="T5" fmla="*/ 1542 h 1542"/>
                <a:gd name="T6" fmla="*/ 3639 w 3639"/>
                <a:gd name="T7" fmla="*/ 771 h 1542"/>
                <a:gd name="T8" fmla="*/ 3639 w 3639"/>
                <a:gd name="T9" fmla="*/ 0 h 1542"/>
              </a:gdLst>
              <a:ahLst/>
              <a:cxnLst>
                <a:cxn ang="0">
                  <a:pos x="T0" y="T1"/>
                </a:cxn>
                <a:cxn ang="0">
                  <a:pos x="T2" y="T3"/>
                </a:cxn>
                <a:cxn ang="0">
                  <a:pos x="T4" y="T5"/>
                </a:cxn>
                <a:cxn ang="0">
                  <a:pos x="T6" y="T7"/>
                </a:cxn>
                <a:cxn ang="0">
                  <a:pos x="T8" y="T9"/>
                </a:cxn>
              </a:cxnLst>
              <a:rect l="0" t="0" r="r" b="b"/>
              <a:pathLst>
                <a:path w="3639" h="1542">
                  <a:moveTo>
                    <a:pt x="0" y="0"/>
                  </a:moveTo>
                  <a:cubicBezTo>
                    <a:pt x="0" y="771"/>
                    <a:pt x="0" y="771"/>
                    <a:pt x="0" y="771"/>
                  </a:cubicBezTo>
                  <a:cubicBezTo>
                    <a:pt x="0" y="1204"/>
                    <a:pt x="814" y="1542"/>
                    <a:pt x="1821" y="1542"/>
                  </a:cubicBezTo>
                  <a:cubicBezTo>
                    <a:pt x="2825" y="1542"/>
                    <a:pt x="3639" y="1204"/>
                    <a:pt x="3639" y="771"/>
                  </a:cubicBezTo>
                  <a:cubicBezTo>
                    <a:pt x="3639" y="0"/>
                    <a:pt x="3639" y="0"/>
                    <a:pt x="3639" y="0"/>
                  </a:cubicBezTo>
                </a:path>
              </a:pathLst>
            </a:custGeom>
            <a:solidFill>
              <a:srgbClr val="FFFFFF"/>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 name="Oval 29">
              <a:extLst>
                <a:ext uri="{FF2B5EF4-FFF2-40B4-BE49-F238E27FC236}">
                  <a16:creationId xmlns:a16="http://schemas.microsoft.com/office/drawing/2014/main" id="{8B3843AA-F3F7-E04E-87F3-48B6C734B8AC}"/>
                </a:ext>
              </a:extLst>
            </p:cNvPr>
            <p:cNvSpPr>
              <a:spLocks noChangeArrowheads="1"/>
            </p:cNvSpPr>
            <p:nvPr/>
          </p:nvSpPr>
          <p:spPr bwMode="auto">
            <a:xfrm>
              <a:off x="2049" y="1423"/>
              <a:ext cx="1482" cy="619"/>
            </a:xfrm>
            <a:prstGeom prst="ellipse">
              <a:avLst/>
            </a:pr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30">
              <a:extLst>
                <a:ext uri="{FF2B5EF4-FFF2-40B4-BE49-F238E27FC236}">
                  <a16:creationId xmlns:a16="http://schemas.microsoft.com/office/drawing/2014/main" id="{B3089678-CF23-F34B-ADC9-CD1950FBC635}"/>
                </a:ext>
              </a:extLst>
            </p:cNvPr>
            <p:cNvSpPr>
              <a:spLocks/>
            </p:cNvSpPr>
            <p:nvPr/>
          </p:nvSpPr>
          <p:spPr bwMode="auto">
            <a:xfrm>
              <a:off x="2304" y="1572"/>
              <a:ext cx="998" cy="293"/>
            </a:xfrm>
            <a:custGeom>
              <a:avLst/>
              <a:gdLst>
                <a:gd name="T0" fmla="*/ 1307 w 2755"/>
                <a:gd name="T1" fmla="*/ 185 h 807"/>
                <a:gd name="T2" fmla="*/ 709 w 2755"/>
                <a:gd name="T3" fmla="*/ 0 h 807"/>
                <a:gd name="T4" fmla="*/ 0 w 2755"/>
                <a:gd name="T5" fmla="*/ 403 h 807"/>
                <a:gd name="T6" fmla="*/ 677 w 2755"/>
                <a:gd name="T7" fmla="*/ 807 h 807"/>
                <a:gd name="T8" fmla="*/ 704 w 2755"/>
                <a:gd name="T9" fmla="*/ 807 h 807"/>
                <a:gd name="T10" fmla="*/ 723 w 2755"/>
                <a:gd name="T11" fmla="*/ 807 h 807"/>
                <a:gd name="T12" fmla="*/ 1490 w 2755"/>
                <a:gd name="T13" fmla="*/ 413 h 807"/>
                <a:gd name="T14" fmla="*/ 2160 w 2755"/>
                <a:gd name="T15" fmla="*/ 65 h 807"/>
                <a:gd name="T16" fmla="*/ 2205 w 2755"/>
                <a:gd name="T17" fmla="*/ 66 h 807"/>
                <a:gd name="T18" fmla="*/ 2755 w 2755"/>
                <a:gd name="T19" fmla="*/ 403 h 807"/>
                <a:gd name="T20" fmla="*/ 2160 w 2755"/>
                <a:gd name="T21" fmla="*/ 742 h 807"/>
                <a:gd name="T22" fmla="*/ 1660 w 2755"/>
                <a:gd name="T23" fmla="*/ 58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5" h="807">
                  <a:moveTo>
                    <a:pt x="1307" y="185"/>
                  </a:moveTo>
                  <a:cubicBezTo>
                    <a:pt x="1175" y="69"/>
                    <a:pt x="952" y="0"/>
                    <a:pt x="709" y="0"/>
                  </a:cubicBezTo>
                  <a:cubicBezTo>
                    <a:pt x="318" y="0"/>
                    <a:pt x="0" y="181"/>
                    <a:pt x="0" y="403"/>
                  </a:cubicBezTo>
                  <a:cubicBezTo>
                    <a:pt x="0" y="620"/>
                    <a:pt x="298" y="797"/>
                    <a:pt x="677" y="807"/>
                  </a:cubicBezTo>
                  <a:cubicBezTo>
                    <a:pt x="688" y="807"/>
                    <a:pt x="699" y="807"/>
                    <a:pt x="704" y="807"/>
                  </a:cubicBezTo>
                  <a:cubicBezTo>
                    <a:pt x="705" y="807"/>
                    <a:pt x="712" y="807"/>
                    <a:pt x="723" y="807"/>
                  </a:cubicBezTo>
                  <a:cubicBezTo>
                    <a:pt x="824" y="807"/>
                    <a:pt x="1290" y="787"/>
                    <a:pt x="1490" y="413"/>
                  </a:cubicBezTo>
                  <a:cubicBezTo>
                    <a:pt x="1685" y="48"/>
                    <a:pt x="2136" y="64"/>
                    <a:pt x="2160" y="65"/>
                  </a:cubicBezTo>
                  <a:cubicBezTo>
                    <a:pt x="2175" y="65"/>
                    <a:pt x="2190" y="65"/>
                    <a:pt x="2205" y="66"/>
                  </a:cubicBezTo>
                  <a:cubicBezTo>
                    <a:pt x="2513" y="79"/>
                    <a:pt x="2755" y="227"/>
                    <a:pt x="2755" y="403"/>
                  </a:cubicBezTo>
                  <a:cubicBezTo>
                    <a:pt x="2755" y="590"/>
                    <a:pt x="2488" y="742"/>
                    <a:pt x="2160" y="742"/>
                  </a:cubicBezTo>
                  <a:cubicBezTo>
                    <a:pt x="1957" y="742"/>
                    <a:pt x="1770" y="684"/>
                    <a:pt x="1660" y="58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3" name="Rectangle 92">
            <a:extLst>
              <a:ext uri="{FF2B5EF4-FFF2-40B4-BE49-F238E27FC236}">
                <a16:creationId xmlns:a16="http://schemas.microsoft.com/office/drawing/2014/main" id="{218E5D38-3919-CD44-9E32-DC642F66D621}"/>
              </a:ext>
            </a:extLst>
          </p:cNvPr>
          <p:cNvSpPr/>
          <p:nvPr/>
        </p:nvSpPr>
        <p:spPr>
          <a:xfrm>
            <a:off x="1352998" y="3650533"/>
            <a:ext cx="1416424" cy="523220"/>
          </a:xfrm>
          <a:prstGeom prst="rect">
            <a:avLst/>
          </a:prstGeom>
          <a:solidFill>
            <a:schemeClr val="bg1"/>
          </a:solidFill>
        </p:spPr>
        <p:txBody>
          <a:bodyPr wrap="square">
            <a:spAutoFit/>
          </a:bodyPr>
          <a:lstStyle/>
          <a:p>
            <a:pPr lvl="0" algn="ctr" defTabSz="457200">
              <a:defRPr/>
            </a:pPr>
            <a:r>
              <a:rPr lang="en-US" sz="1400" b="1" dirty="0"/>
              <a:t>Unlimited Concurrency</a:t>
            </a:r>
          </a:p>
        </p:txBody>
      </p:sp>
      <p:sp>
        <p:nvSpPr>
          <p:cNvPr id="94" name="Rectangle 93">
            <a:extLst>
              <a:ext uri="{FF2B5EF4-FFF2-40B4-BE49-F238E27FC236}">
                <a16:creationId xmlns:a16="http://schemas.microsoft.com/office/drawing/2014/main" id="{D940EC4A-449A-A149-8DB3-43CFD23B3C87}"/>
              </a:ext>
            </a:extLst>
          </p:cNvPr>
          <p:cNvSpPr/>
          <p:nvPr/>
        </p:nvSpPr>
        <p:spPr>
          <a:xfrm>
            <a:off x="4004758" y="3650533"/>
            <a:ext cx="1416424" cy="523220"/>
          </a:xfrm>
          <a:prstGeom prst="rect">
            <a:avLst/>
          </a:prstGeom>
          <a:solidFill>
            <a:schemeClr val="bg1"/>
          </a:solidFill>
        </p:spPr>
        <p:txBody>
          <a:bodyPr wrap="square">
            <a:spAutoFit/>
          </a:bodyPr>
          <a:lstStyle/>
          <a:p>
            <a:pPr lvl="0" algn="ctr" defTabSz="457200">
              <a:defRPr/>
            </a:pPr>
            <a:r>
              <a:rPr lang="en-US" sz="1400" b="1" dirty="0"/>
              <a:t>Fast </a:t>
            </a:r>
            <a:br>
              <a:rPr lang="en-US" sz="1400" b="1" dirty="0"/>
            </a:br>
            <a:r>
              <a:rPr lang="en-US" sz="1400" b="1" dirty="0"/>
              <a:t>Elasticity</a:t>
            </a:r>
          </a:p>
        </p:txBody>
      </p:sp>
      <p:grpSp>
        <p:nvGrpSpPr>
          <p:cNvPr id="95" name="Group 94">
            <a:extLst>
              <a:ext uri="{FF2B5EF4-FFF2-40B4-BE49-F238E27FC236}">
                <a16:creationId xmlns:a16="http://schemas.microsoft.com/office/drawing/2014/main" id="{A6A07AF2-5FEC-B947-A4AB-753AFB12E043}"/>
              </a:ext>
            </a:extLst>
          </p:cNvPr>
          <p:cNvGrpSpPr/>
          <p:nvPr/>
        </p:nvGrpSpPr>
        <p:grpSpPr>
          <a:xfrm>
            <a:off x="4193194" y="2720563"/>
            <a:ext cx="1039553" cy="797560"/>
            <a:chOff x="4243071" y="2720563"/>
            <a:chExt cx="1039553" cy="797560"/>
          </a:xfrm>
        </p:grpSpPr>
        <p:grpSp>
          <p:nvGrpSpPr>
            <p:cNvPr id="96" name="Group 34">
              <a:extLst>
                <a:ext uri="{FF2B5EF4-FFF2-40B4-BE49-F238E27FC236}">
                  <a16:creationId xmlns:a16="http://schemas.microsoft.com/office/drawing/2014/main" id="{75AD666A-2E93-654C-9645-E3AC09D0EB99}"/>
                </a:ext>
              </a:extLst>
            </p:cNvPr>
            <p:cNvGrpSpPr>
              <a:grpSpLocks noChangeAspect="1"/>
            </p:cNvGrpSpPr>
            <p:nvPr/>
          </p:nvGrpSpPr>
          <p:grpSpPr bwMode="auto">
            <a:xfrm>
              <a:off x="4243071" y="2720563"/>
              <a:ext cx="1039553" cy="797560"/>
              <a:chOff x="2092" y="741"/>
              <a:chExt cx="2861" cy="2195"/>
            </a:xfrm>
          </p:grpSpPr>
          <p:sp>
            <p:nvSpPr>
              <p:cNvPr id="113" name="Freeform 35">
                <a:extLst>
                  <a:ext uri="{FF2B5EF4-FFF2-40B4-BE49-F238E27FC236}">
                    <a16:creationId xmlns:a16="http://schemas.microsoft.com/office/drawing/2014/main" id="{6ECB39E6-CB0E-DA4B-89BC-BA79BE915638}"/>
                  </a:ext>
                </a:extLst>
              </p:cNvPr>
              <p:cNvSpPr>
                <a:spLocks/>
              </p:cNvSpPr>
              <p:nvPr/>
            </p:nvSpPr>
            <p:spPr bwMode="auto">
              <a:xfrm>
                <a:off x="2708" y="1671"/>
                <a:ext cx="1630" cy="222"/>
              </a:xfrm>
              <a:custGeom>
                <a:avLst/>
                <a:gdLst>
                  <a:gd name="T0" fmla="*/ 923 w 923"/>
                  <a:gd name="T1" fmla="*/ 2 h 126"/>
                  <a:gd name="T2" fmla="*/ 462 w 923"/>
                  <a:gd name="T3" fmla="*/ 126 h 126"/>
                  <a:gd name="T4" fmla="*/ 101 w 923"/>
                  <a:gd name="T5" fmla="*/ 63 h 126"/>
                  <a:gd name="T6" fmla="*/ 0 w 923"/>
                  <a:gd name="T7" fmla="*/ 0 h 126"/>
                </a:gdLst>
                <a:ahLst/>
                <a:cxnLst>
                  <a:cxn ang="0">
                    <a:pos x="T0" y="T1"/>
                  </a:cxn>
                  <a:cxn ang="0">
                    <a:pos x="T2" y="T3"/>
                  </a:cxn>
                  <a:cxn ang="0">
                    <a:pos x="T4" y="T5"/>
                  </a:cxn>
                  <a:cxn ang="0">
                    <a:pos x="T6" y="T7"/>
                  </a:cxn>
                </a:cxnLst>
                <a:rect l="0" t="0" r="r" b="b"/>
                <a:pathLst>
                  <a:path w="923" h="126">
                    <a:moveTo>
                      <a:pt x="923" y="2"/>
                    </a:moveTo>
                    <a:cubicBezTo>
                      <a:pt x="847" y="75"/>
                      <a:pt x="670" y="126"/>
                      <a:pt x="462" y="126"/>
                    </a:cubicBezTo>
                    <a:cubicBezTo>
                      <a:pt x="320" y="126"/>
                      <a:pt x="192" y="102"/>
                      <a:pt x="101" y="63"/>
                    </a:cubicBezTo>
                    <a:cubicBezTo>
                      <a:pt x="58" y="45"/>
                      <a:pt x="24" y="23"/>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36">
                <a:extLst>
                  <a:ext uri="{FF2B5EF4-FFF2-40B4-BE49-F238E27FC236}">
                    <a16:creationId xmlns:a16="http://schemas.microsoft.com/office/drawing/2014/main" id="{48690ADB-51F8-1D4A-9B29-3F63A1543EF0}"/>
                  </a:ext>
                </a:extLst>
              </p:cNvPr>
              <p:cNvSpPr>
                <a:spLocks/>
              </p:cNvSpPr>
              <p:nvPr/>
            </p:nvSpPr>
            <p:spPr bwMode="auto">
              <a:xfrm>
                <a:off x="2687" y="2137"/>
                <a:ext cx="1630" cy="212"/>
              </a:xfrm>
              <a:custGeom>
                <a:avLst/>
                <a:gdLst>
                  <a:gd name="T0" fmla="*/ 923 w 923"/>
                  <a:gd name="T1" fmla="*/ 1 h 120"/>
                  <a:gd name="T2" fmla="*/ 462 w 923"/>
                  <a:gd name="T3" fmla="*/ 120 h 120"/>
                  <a:gd name="T4" fmla="*/ 100 w 923"/>
                  <a:gd name="T5" fmla="*/ 60 h 120"/>
                  <a:gd name="T6" fmla="*/ 0 w 923"/>
                  <a:gd name="T7" fmla="*/ 0 h 120"/>
                </a:gdLst>
                <a:ahLst/>
                <a:cxnLst>
                  <a:cxn ang="0">
                    <a:pos x="T0" y="T1"/>
                  </a:cxn>
                  <a:cxn ang="0">
                    <a:pos x="T2" y="T3"/>
                  </a:cxn>
                  <a:cxn ang="0">
                    <a:pos x="T4" y="T5"/>
                  </a:cxn>
                  <a:cxn ang="0">
                    <a:pos x="T6" y="T7"/>
                  </a:cxn>
                </a:cxnLst>
                <a:rect l="0" t="0" r="r" b="b"/>
                <a:pathLst>
                  <a:path w="923" h="120">
                    <a:moveTo>
                      <a:pt x="923" y="1"/>
                    </a:moveTo>
                    <a:cubicBezTo>
                      <a:pt x="847" y="71"/>
                      <a:pt x="669" y="120"/>
                      <a:pt x="462" y="120"/>
                    </a:cubicBezTo>
                    <a:cubicBezTo>
                      <a:pt x="320" y="120"/>
                      <a:pt x="191" y="97"/>
                      <a:pt x="100" y="60"/>
                    </a:cubicBezTo>
                    <a:cubicBezTo>
                      <a:pt x="58" y="42"/>
                      <a:pt x="23" y="22"/>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37">
                <a:extLst>
                  <a:ext uri="{FF2B5EF4-FFF2-40B4-BE49-F238E27FC236}">
                    <a16:creationId xmlns:a16="http://schemas.microsoft.com/office/drawing/2014/main" id="{51FC1EE4-6CD8-474B-8455-2CEB8FBB7C19}"/>
                  </a:ext>
                </a:extLst>
              </p:cNvPr>
              <p:cNvSpPr>
                <a:spLocks/>
              </p:cNvSpPr>
              <p:nvPr/>
            </p:nvSpPr>
            <p:spPr bwMode="auto">
              <a:xfrm>
                <a:off x="2535" y="741"/>
                <a:ext cx="1964" cy="2195"/>
              </a:xfrm>
              <a:custGeom>
                <a:avLst/>
                <a:gdLst>
                  <a:gd name="T0" fmla="*/ 1111 w 1112"/>
                  <a:gd name="T1" fmla="*/ 1039 h 1242"/>
                  <a:gd name="T2" fmla="*/ 1111 w 1112"/>
                  <a:gd name="T3" fmla="*/ 1037 h 1242"/>
                  <a:gd name="T4" fmla="*/ 1110 w 1112"/>
                  <a:gd name="T5" fmla="*/ 1037 h 1242"/>
                  <a:gd name="T6" fmla="*/ 1099 w 1112"/>
                  <a:gd name="T7" fmla="*/ 1014 h 1242"/>
                  <a:gd name="T8" fmla="*/ 1111 w 1112"/>
                  <a:gd name="T9" fmla="*/ 205 h 1242"/>
                  <a:gd name="T10" fmla="*/ 1111 w 1112"/>
                  <a:gd name="T11" fmla="*/ 205 h 1242"/>
                  <a:gd name="T12" fmla="*/ 1111 w 1112"/>
                  <a:gd name="T13" fmla="*/ 203 h 1242"/>
                  <a:gd name="T14" fmla="*/ 561 w 1112"/>
                  <a:gd name="T15" fmla="*/ 0 h 1242"/>
                  <a:gd name="T16" fmla="*/ 556 w 1112"/>
                  <a:gd name="T17" fmla="*/ 0 h 1242"/>
                  <a:gd name="T18" fmla="*/ 550 w 1112"/>
                  <a:gd name="T19" fmla="*/ 0 h 1242"/>
                  <a:gd name="T20" fmla="*/ 1 w 1112"/>
                  <a:gd name="T21" fmla="*/ 203 h 1242"/>
                  <a:gd name="T22" fmla="*/ 1 w 1112"/>
                  <a:gd name="T23" fmla="*/ 205 h 1242"/>
                  <a:gd name="T24" fmla="*/ 1 w 1112"/>
                  <a:gd name="T25" fmla="*/ 205 h 1242"/>
                  <a:gd name="T26" fmla="*/ 12 w 1112"/>
                  <a:gd name="T27" fmla="*/ 1014 h 1242"/>
                  <a:gd name="T28" fmla="*/ 2 w 1112"/>
                  <a:gd name="T29" fmla="*/ 1037 h 1242"/>
                  <a:gd name="T30" fmla="*/ 1 w 1112"/>
                  <a:gd name="T31" fmla="*/ 1037 h 1242"/>
                  <a:gd name="T32" fmla="*/ 1 w 1112"/>
                  <a:gd name="T33" fmla="*/ 1039 h 1242"/>
                  <a:gd name="T34" fmla="*/ 0 w 1112"/>
                  <a:gd name="T35" fmla="*/ 1041 h 1242"/>
                  <a:gd name="T36" fmla="*/ 1 w 1112"/>
                  <a:gd name="T37" fmla="*/ 1041 h 1242"/>
                  <a:gd name="T38" fmla="*/ 551 w 1112"/>
                  <a:gd name="T39" fmla="*/ 1242 h 1242"/>
                  <a:gd name="T40" fmla="*/ 556 w 1112"/>
                  <a:gd name="T41" fmla="*/ 1242 h 1242"/>
                  <a:gd name="T42" fmla="*/ 561 w 1112"/>
                  <a:gd name="T43" fmla="*/ 1242 h 1242"/>
                  <a:gd name="T44" fmla="*/ 1111 w 1112"/>
                  <a:gd name="T45" fmla="*/ 1041 h 1242"/>
                  <a:gd name="T46" fmla="*/ 1112 w 1112"/>
                  <a:gd name="T47" fmla="*/ 1041 h 1242"/>
                  <a:gd name="T48" fmla="*/ 1111 w 1112"/>
                  <a:gd name="T49" fmla="*/ 103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2" h="1242">
                    <a:moveTo>
                      <a:pt x="1111" y="1039"/>
                    </a:moveTo>
                    <a:cubicBezTo>
                      <a:pt x="1111" y="1038"/>
                      <a:pt x="1111" y="1037"/>
                      <a:pt x="1111" y="1037"/>
                    </a:cubicBezTo>
                    <a:cubicBezTo>
                      <a:pt x="1110" y="1037"/>
                      <a:pt x="1110" y="1037"/>
                      <a:pt x="1110" y="1037"/>
                    </a:cubicBezTo>
                    <a:cubicBezTo>
                      <a:pt x="1099" y="1014"/>
                      <a:pt x="1099" y="1014"/>
                      <a:pt x="1099" y="1014"/>
                    </a:cubicBezTo>
                    <a:cubicBezTo>
                      <a:pt x="978" y="754"/>
                      <a:pt x="983" y="462"/>
                      <a:pt x="1111" y="205"/>
                    </a:cubicBezTo>
                    <a:cubicBezTo>
                      <a:pt x="1111" y="205"/>
                      <a:pt x="1111" y="205"/>
                      <a:pt x="1111" y="205"/>
                    </a:cubicBezTo>
                    <a:cubicBezTo>
                      <a:pt x="1111" y="203"/>
                      <a:pt x="1111" y="203"/>
                      <a:pt x="1111" y="203"/>
                    </a:cubicBezTo>
                    <a:cubicBezTo>
                      <a:pt x="1107" y="91"/>
                      <a:pt x="863" y="0"/>
                      <a:pt x="561" y="0"/>
                    </a:cubicBezTo>
                    <a:cubicBezTo>
                      <a:pt x="559" y="0"/>
                      <a:pt x="558" y="0"/>
                      <a:pt x="556" y="0"/>
                    </a:cubicBezTo>
                    <a:cubicBezTo>
                      <a:pt x="554" y="0"/>
                      <a:pt x="552" y="0"/>
                      <a:pt x="550" y="0"/>
                    </a:cubicBezTo>
                    <a:cubicBezTo>
                      <a:pt x="249" y="0"/>
                      <a:pt x="4" y="91"/>
                      <a:pt x="1" y="203"/>
                    </a:cubicBezTo>
                    <a:cubicBezTo>
                      <a:pt x="1" y="205"/>
                      <a:pt x="1" y="205"/>
                      <a:pt x="1" y="205"/>
                    </a:cubicBezTo>
                    <a:cubicBezTo>
                      <a:pt x="1" y="205"/>
                      <a:pt x="1" y="205"/>
                      <a:pt x="1" y="205"/>
                    </a:cubicBezTo>
                    <a:cubicBezTo>
                      <a:pt x="129" y="462"/>
                      <a:pt x="133" y="754"/>
                      <a:pt x="12" y="1014"/>
                    </a:cubicBezTo>
                    <a:cubicBezTo>
                      <a:pt x="2" y="1037"/>
                      <a:pt x="2" y="1037"/>
                      <a:pt x="2" y="1037"/>
                    </a:cubicBezTo>
                    <a:cubicBezTo>
                      <a:pt x="1" y="1037"/>
                      <a:pt x="1" y="1037"/>
                      <a:pt x="1" y="1037"/>
                    </a:cubicBezTo>
                    <a:cubicBezTo>
                      <a:pt x="1" y="1037"/>
                      <a:pt x="1" y="1038"/>
                      <a:pt x="1" y="1039"/>
                    </a:cubicBezTo>
                    <a:cubicBezTo>
                      <a:pt x="0" y="1041"/>
                      <a:pt x="0" y="1041"/>
                      <a:pt x="0" y="1041"/>
                    </a:cubicBezTo>
                    <a:cubicBezTo>
                      <a:pt x="1" y="1041"/>
                      <a:pt x="1" y="1041"/>
                      <a:pt x="1" y="1041"/>
                    </a:cubicBezTo>
                    <a:cubicBezTo>
                      <a:pt x="7" y="1152"/>
                      <a:pt x="251" y="1242"/>
                      <a:pt x="551" y="1242"/>
                    </a:cubicBezTo>
                    <a:cubicBezTo>
                      <a:pt x="553" y="1242"/>
                      <a:pt x="554" y="1242"/>
                      <a:pt x="556" y="1242"/>
                    </a:cubicBezTo>
                    <a:cubicBezTo>
                      <a:pt x="557" y="1242"/>
                      <a:pt x="559" y="1242"/>
                      <a:pt x="561" y="1242"/>
                    </a:cubicBezTo>
                    <a:cubicBezTo>
                      <a:pt x="860" y="1242"/>
                      <a:pt x="1104" y="1152"/>
                      <a:pt x="1111" y="1041"/>
                    </a:cubicBezTo>
                    <a:cubicBezTo>
                      <a:pt x="1112" y="1041"/>
                      <a:pt x="1112" y="1041"/>
                      <a:pt x="1112" y="1041"/>
                    </a:cubicBezTo>
                    <a:lnTo>
                      <a:pt x="1111" y="1039"/>
                    </a:lnTo>
                    <a:close/>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38">
                <a:extLst>
                  <a:ext uri="{FF2B5EF4-FFF2-40B4-BE49-F238E27FC236}">
                    <a16:creationId xmlns:a16="http://schemas.microsoft.com/office/drawing/2014/main" id="{8CC07155-C98F-3B4E-861F-44413BA9203A}"/>
                  </a:ext>
                </a:extLst>
              </p:cNvPr>
              <p:cNvSpPr>
                <a:spLocks/>
              </p:cNvSpPr>
              <p:nvPr/>
            </p:nvSpPr>
            <p:spPr bwMode="auto">
              <a:xfrm>
                <a:off x="2279" y="1110"/>
                <a:ext cx="235" cy="1482"/>
              </a:xfrm>
              <a:custGeom>
                <a:avLst/>
                <a:gdLst>
                  <a:gd name="T0" fmla="*/ 1 w 133"/>
                  <a:gd name="T1" fmla="*/ 0 h 838"/>
                  <a:gd name="T2" fmla="*/ 1 w 133"/>
                  <a:gd name="T3" fmla="*/ 3 h 838"/>
                  <a:gd name="T4" fmla="*/ 1 w 133"/>
                  <a:gd name="T5" fmla="*/ 3 h 838"/>
                  <a:gd name="T6" fmla="*/ 13 w 133"/>
                  <a:gd name="T7" fmla="*/ 811 h 838"/>
                  <a:gd name="T8" fmla="*/ 2 w 133"/>
                  <a:gd name="T9" fmla="*/ 834 h 838"/>
                  <a:gd name="T10" fmla="*/ 1 w 133"/>
                  <a:gd name="T11" fmla="*/ 834 h 838"/>
                  <a:gd name="T12" fmla="*/ 1 w 133"/>
                  <a:gd name="T13" fmla="*/ 836 h 838"/>
                  <a:gd name="T14" fmla="*/ 0 w 133"/>
                  <a:gd name="T15" fmla="*/ 838 h 838"/>
                  <a:gd name="T16" fmla="*/ 1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 y="0"/>
                    </a:moveTo>
                    <a:cubicBezTo>
                      <a:pt x="1" y="3"/>
                      <a:pt x="1" y="3"/>
                      <a:pt x="1" y="3"/>
                    </a:cubicBezTo>
                    <a:cubicBezTo>
                      <a:pt x="1" y="3"/>
                      <a:pt x="1" y="3"/>
                      <a:pt x="1" y="3"/>
                    </a:cubicBezTo>
                    <a:cubicBezTo>
                      <a:pt x="129" y="260"/>
                      <a:pt x="133" y="551"/>
                      <a:pt x="13" y="811"/>
                    </a:cubicBezTo>
                    <a:cubicBezTo>
                      <a:pt x="2" y="834"/>
                      <a:pt x="2" y="834"/>
                      <a:pt x="2" y="834"/>
                    </a:cubicBezTo>
                    <a:cubicBezTo>
                      <a:pt x="1" y="834"/>
                      <a:pt x="1" y="834"/>
                      <a:pt x="1" y="834"/>
                    </a:cubicBezTo>
                    <a:cubicBezTo>
                      <a:pt x="1" y="835"/>
                      <a:pt x="1" y="835"/>
                      <a:pt x="1" y="836"/>
                    </a:cubicBezTo>
                    <a:cubicBezTo>
                      <a:pt x="0" y="838"/>
                      <a:pt x="0" y="838"/>
                      <a:pt x="0" y="838"/>
                    </a:cubicBezTo>
                    <a:cubicBezTo>
                      <a:pt x="1" y="838"/>
                      <a:pt x="1" y="838"/>
                      <a:pt x="1"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39">
                <a:extLst>
                  <a:ext uri="{FF2B5EF4-FFF2-40B4-BE49-F238E27FC236}">
                    <a16:creationId xmlns:a16="http://schemas.microsoft.com/office/drawing/2014/main" id="{9269A353-F895-0D4D-95E9-8E2B8C9DE342}"/>
                  </a:ext>
                </a:extLst>
              </p:cNvPr>
              <p:cNvSpPr>
                <a:spLocks/>
              </p:cNvSpPr>
              <p:nvPr/>
            </p:nvSpPr>
            <p:spPr bwMode="auto">
              <a:xfrm>
                <a:off x="2092" y="1289"/>
                <a:ext cx="176" cy="1115"/>
              </a:xfrm>
              <a:custGeom>
                <a:avLst/>
                <a:gdLst>
                  <a:gd name="T0" fmla="*/ 1 w 100"/>
                  <a:gd name="T1" fmla="*/ 0 h 631"/>
                  <a:gd name="T2" fmla="*/ 1 w 100"/>
                  <a:gd name="T3" fmla="*/ 1 h 631"/>
                  <a:gd name="T4" fmla="*/ 1 w 100"/>
                  <a:gd name="T5" fmla="*/ 1 h 631"/>
                  <a:gd name="T6" fmla="*/ 9 w 100"/>
                  <a:gd name="T7" fmla="*/ 611 h 631"/>
                  <a:gd name="T8" fmla="*/ 1 w 100"/>
                  <a:gd name="T9" fmla="*/ 628 h 631"/>
                  <a:gd name="T10" fmla="*/ 1 w 100"/>
                  <a:gd name="T11" fmla="*/ 628 h 631"/>
                  <a:gd name="T12" fmla="*/ 1 w 100"/>
                  <a:gd name="T13" fmla="*/ 629 h 631"/>
                  <a:gd name="T14" fmla="*/ 0 w 100"/>
                  <a:gd name="T15" fmla="*/ 631 h 631"/>
                  <a:gd name="T16" fmla="*/ 1 w 100"/>
                  <a:gd name="T17" fmla="*/ 631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1">
                    <a:moveTo>
                      <a:pt x="1" y="0"/>
                    </a:moveTo>
                    <a:cubicBezTo>
                      <a:pt x="1" y="1"/>
                      <a:pt x="1" y="1"/>
                      <a:pt x="1" y="1"/>
                    </a:cubicBezTo>
                    <a:cubicBezTo>
                      <a:pt x="1" y="1"/>
                      <a:pt x="1" y="1"/>
                      <a:pt x="1" y="1"/>
                    </a:cubicBezTo>
                    <a:cubicBezTo>
                      <a:pt x="97" y="195"/>
                      <a:pt x="100" y="415"/>
                      <a:pt x="9" y="611"/>
                    </a:cubicBezTo>
                    <a:cubicBezTo>
                      <a:pt x="1" y="628"/>
                      <a:pt x="1" y="628"/>
                      <a:pt x="1" y="628"/>
                    </a:cubicBezTo>
                    <a:cubicBezTo>
                      <a:pt x="1" y="628"/>
                      <a:pt x="1" y="628"/>
                      <a:pt x="1" y="628"/>
                    </a:cubicBezTo>
                    <a:cubicBezTo>
                      <a:pt x="1" y="628"/>
                      <a:pt x="1" y="629"/>
                      <a:pt x="1" y="629"/>
                    </a:cubicBezTo>
                    <a:cubicBezTo>
                      <a:pt x="0" y="631"/>
                      <a:pt x="0" y="631"/>
                      <a:pt x="0" y="631"/>
                    </a:cubicBezTo>
                    <a:cubicBezTo>
                      <a:pt x="1" y="631"/>
                      <a:pt x="1" y="631"/>
                      <a:pt x="1" y="631"/>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40">
                <a:extLst>
                  <a:ext uri="{FF2B5EF4-FFF2-40B4-BE49-F238E27FC236}">
                    <a16:creationId xmlns:a16="http://schemas.microsoft.com/office/drawing/2014/main" id="{214C2BDE-9C40-C542-AD33-858E20456EF7}"/>
                  </a:ext>
                </a:extLst>
              </p:cNvPr>
              <p:cNvSpPr>
                <a:spLocks/>
              </p:cNvSpPr>
              <p:nvPr/>
            </p:nvSpPr>
            <p:spPr bwMode="auto">
              <a:xfrm>
                <a:off x="4531" y="1156"/>
                <a:ext cx="234" cy="1482"/>
              </a:xfrm>
              <a:custGeom>
                <a:avLst/>
                <a:gdLst>
                  <a:gd name="T0" fmla="*/ 132 w 133"/>
                  <a:gd name="T1" fmla="*/ 0 h 838"/>
                  <a:gd name="T2" fmla="*/ 132 w 133"/>
                  <a:gd name="T3" fmla="*/ 2 h 838"/>
                  <a:gd name="T4" fmla="*/ 132 w 133"/>
                  <a:gd name="T5" fmla="*/ 2 h 838"/>
                  <a:gd name="T6" fmla="*/ 120 w 133"/>
                  <a:gd name="T7" fmla="*/ 811 h 838"/>
                  <a:gd name="T8" fmla="*/ 131 w 133"/>
                  <a:gd name="T9" fmla="*/ 834 h 838"/>
                  <a:gd name="T10" fmla="*/ 132 w 133"/>
                  <a:gd name="T11" fmla="*/ 834 h 838"/>
                  <a:gd name="T12" fmla="*/ 132 w 133"/>
                  <a:gd name="T13" fmla="*/ 836 h 838"/>
                  <a:gd name="T14" fmla="*/ 133 w 133"/>
                  <a:gd name="T15" fmla="*/ 838 h 838"/>
                  <a:gd name="T16" fmla="*/ 132 w 133"/>
                  <a:gd name="T17" fmla="*/ 83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38">
                    <a:moveTo>
                      <a:pt x="132" y="0"/>
                    </a:moveTo>
                    <a:cubicBezTo>
                      <a:pt x="132" y="2"/>
                      <a:pt x="132" y="2"/>
                      <a:pt x="132" y="2"/>
                    </a:cubicBezTo>
                    <a:cubicBezTo>
                      <a:pt x="132" y="2"/>
                      <a:pt x="132" y="2"/>
                      <a:pt x="132" y="2"/>
                    </a:cubicBezTo>
                    <a:cubicBezTo>
                      <a:pt x="4" y="260"/>
                      <a:pt x="0" y="551"/>
                      <a:pt x="120" y="811"/>
                    </a:cubicBezTo>
                    <a:cubicBezTo>
                      <a:pt x="131" y="834"/>
                      <a:pt x="131" y="834"/>
                      <a:pt x="131" y="834"/>
                    </a:cubicBezTo>
                    <a:cubicBezTo>
                      <a:pt x="132" y="834"/>
                      <a:pt x="132" y="834"/>
                      <a:pt x="132" y="834"/>
                    </a:cubicBezTo>
                    <a:cubicBezTo>
                      <a:pt x="132" y="834"/>
                      <a:pt x="132" y="835"/>
                      <a:pt x="132" y="836"/>
                    </a:cubicBezTo>
                    <a:cubicBezTo>
                      <a:pt x="133" y="838"/>
                      <a:pt x="133" y="838"/>
                      <a:pt x="133" y="838"/>
                    </a:cubicBezTo>
                    <a:cubicBezTo>
                      <a:pt x="132" y="838"/>
                      <a:pt x="132" y="838"/>
                      <a:pt x="132" y="838"/>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41">
                <a:extLst>
                  <a:ext uri="{FF2B5EF4-FFF2-40B4-BE49-F238E27FC236}">
                    <a16:creationId xmlns:a16="http://schemas.microsoft.com/office/drawing/2014/main" id="{55045102-4A76-5E46-BB58-40FFE2309EC1}"/>
                  </a:ext>
                </a:extLst>
              </p:cNvPr>
              <p:cNvSpPr>
                <a:spLocks/>
              </p:cNvSpPr>
              <p:nvPr/>
            </p:nvSpPr>
            <p:spPr bwMode="auto">
              <a:xfrm>
                <a:off x="4776" y="1333"/>
                <a:ext cx="177" cy="1117"/>
              </a:xfrm>
              <a:custGeom>
                <a:avLst/>
                <a:gdLst>
                  <a:gd name="T0" fmla="*/ 99 w 100"/>
                  <a:gd name="T1" fmla="*/ 0 h 632"/>
                  <a:gd name="T2" fmla="*/ 99 w 100"/>
                  <a:gd name="T3" fmla="*/ 2 h 632"/>
                  <a:gd name="T4" fmla="*/ 99 w 100"/>
                  <a:gd name="T5" fmla="*/ 2 h 632"/>
                  <a:gd name="T6" fmla="*/ 91 w 100"/>
                  <a:gd name="T7" fmla="*/ 611 h 632"/>
                  <a:gd name="T8" fmla="*/ 99 w 100"/>
                  <a:gd name="T9" fmla="*/ 629 h 632"/>
                  <a:gd name="T10" fmla="*/ 99 w 100"/>
                  <a:gd name="T11" fmla="*/ 629 h 632"/>
                  <a:gd name="T12" fmla="*/ 99 w 100"/>
                  <a:gd name="T13" fmla="*/ 630 h 632"/>
                  <a:gd name="T14" fmla="*/ 100 w 100"/>
                  <a:gd name="T15" fmla="*/ 632 h 632"/>
                  <a:gd name="T16" fmla="*/ 99 w 100"/>
                  <a:gd name="T17" fmla="*/ 63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32">
                    <a:moveTo>
                      <a:pt x="99" y="0"/>
                    </a:moveTo>
                    <a:cubicBezTo>
                      <a:pt x="99" y="2"/>
                      <a:pt x="99" y="2"/>
                      <a:pt x="99" y="2"/>
                    </a:cubicBezTo>
                    <a:cubicBezTo>
                      <a:pt x="99" y="2"/>
                      <a:pt x="99" y="2"/>
                      <a:pt x="99" y="2"/>
                    </a:cubicBezTo>
                    <a:cubicBezTo>
                      <a:pt x="3" y="196"/>
                      <a:pt x="0" y="416"/>
                      <a:pt x="91" y="611"/>
                    </a:cubicBezTo>
                    <a:cubicBezTo>
                      <a:pt x="99" y="629"/>
                      <a:pt x="99" y="629"/>
                      <a:pt x="99" y="629"/>
                    </a:cubicBezTo>
                    <a:cubicBezTo>
                      <a:pt x="99" y="629"/>
                      <a:pt x="99" y="629"/>
                      <a:pt x="99" y="629"/>
                    </a:cubicBezTo>
                    <a:cubicBezTo>
                      <a:pt x="99" y="629"/>
                      <a:pt x="99" y="630"/>
                      <a:pt x="99" y="630"/>
                    </a:cubicBezTo>
                    <a:cubicBezTo>
                      <a:pt x="100" y="632"/>
                      <a:pt x="100" y="632"/>
                      <a:pt x="100" y="632"/>
                    </a:cubicBezTo>
                    <a:cubicBezTo>
                      <a:pt x="99" y="632"/>
                      <a:pt x="99" y="632"/>
                      <a:pt x="99" y="632"/>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42">
                <a:extLst>
                  <a:ext uri="{FF2B5EF4-FFF2-40B4-BE49-F238E27FC236}">
                    <a16:creationId xmlns:a16="http://schemas.microsoft.com/office/drawing/2014/main" id="{D3725A91-773D-1748-B0A1-AED5E0801387}"/>
                  </a:ext>
                </a:extLst>
              </p:cNvPr>
              <p:cNvSpPr>
                <a:spLocks/>
              </p:cNvSpPr>
              <p:nvPr/>
            </p:nvSpPr>
            <p:spPr bwMode="auto">
              <a:xfrm>
                <a:off x="2554" y="1043"/>
                <a:ext cx="1922" cy="410"/>
              </a:xfrm>
              <a:custGeom>
                <a:avLst/>
                <a:gdLst>
                  <a:gd name="T0" fmla="*/ 1088 w 1088"/>
                  <a:gd name="T1" fmla="*/ 0 h 232"/>
                  <a:gd name="T2" fmla="*/ 544 w 1088"/>
                  <a:gd name="T3" fmla="*/ 232 h 232"/>
                  <a:gd name="T4" fmla="*/ 150 w 1088"/>
                  <a:gd name="T5" fmla="*/ 160 h 232"/>
                  <a:gd name="T6" fmla="*/ 0 w 1088"/>
                  <a:gd name="T7" fmla="*/ 0 h 232"/>
                  <a:gd name="T8" fmla="*/ 0 w 1088"/>
                  <a:gd name="T9" fmla="*/ 0 h 232"/>
                </a:gdLst>
                <a:ahLst/>
                <a:cxnLst>
                  <a:cxn ang="0">
                    <a:pos x="T0" y="T1"/>
                  </a:cxn>
                  <a:cxn ang="0">
                    <a:pos x="T2" y="T3"/>
                  </a:cxn>
                  <a:cxn ang="0">
                    <a:pos x="T4" y="T5"/>
                  </a:cxn>
                  <a:cxn ang="0">
                    <a:pos x="T6" y="T7"/>
                  </a:cxn>
                  <a:cxn ang="0">
                    <a:pos x="T8" y="T9"/>
                  </a:cxn>
                </a:cxnLst>
                <a:rect l="0" t="0" r="r" b="b"/>
                <a:pathLst>
                  <a:path w="1088" h="232">
                    <a:moveTo>
                      <a:pt x="1088" y="0"/>
                    </a:moveTo>
                    <a:cubicBezTo>
                      <a:pt x="1088" y="128"/>
                      <a:pt x="845" y="232"/>
                      <a:pt x="544" y="232"/>
                    </a:cubicBezTo>
                    <a:cubicBezTo>
                      <a:pt x="389" y="232"/>
                      <a:pt x="249" y="204"/>
                      <a:pt x="150" y="160"/>
                    </a:cubicBezTo>
                    <a:cubicBezTo>
                      <a:pt x="57" y="118"/>
                      <a:pt x="0" y="62"/>
                      <a:pt x="0" y="0"/>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a:extLst>
                <a:ext uri="{FF2B5EF4-FFF2-40B4-BE49-F238E27FC236}">
                  <a16:creationId xmlns:a16="http://schemas.microsoft.com/office/drawing/2014/main" id="{35F794D3-EB1C-A647-A8B5-C4EBE55C9DB2}"/>
                </a:ext>
              </a:extLst>
            </p:cNvPr>
            <p:cNvGrpSpPr/>
            <p:nvPr/>
          </p:nvGrpSpPr>
          <p:grpSpPr>
            <a:xfrm>
              <a:off x="4580132" y="2763426"/>
              <a:ext cx="357422" cy="165100"/>
              <a:chOff x="5729775" y="4117411"/>
              <a:chExt cx="866713" cy="855391"/>
            </a:xfrm>
            <a:solidFill>
              <a:srgbClr val="148BC0"/>
            </a:solidFill>
          </p:grpSpPr>
          <p:sp>
            <p:nvSpPr>
              <p:cNvPr id="98" name="Freeform 88">
                <a:extLst>
                  <a:ext uri="{FF2B5EF4-FFF2-40B4-BE49-F238E27FC236}">
                    <a16:creationId xmlns:a16="http://schemas.microsoft.com/office/drawing/2014/main" id="{F53BC10A-0598-7948-93C0-5681D43BDFE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89">
                <a:extLst>
                  <a:ext uri="{FF2B5EF4-FFF2-40B4-BE49-F238E27FC236}">
                    <a16:creationId xmlns:a16="http://schemas.microsoft.com/office/drawing/2014/main" id="{C7EAFBFD-C0AF-6C43-A80D-C37132ED5275}"/>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0" name="Freeform 90">
                <a:extLst>
                  <a:ext uri="{FF2B5EF4-FFF2-40B4-BE49-F238E27FC236}">
                    <a16:creationId xmlns:a16="http://schemas.microsoft.com/office/drawing/2014/main" id="{29E6D552-DAA8-7844-9EAD-87E931CE8D21}"/>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1" name="Freeform 91">
                <a:extLst>
                  <a:ext uri="{FF2B5EF4-FFF2-40B4-BE49-F238E27FC236}">
                    <a16:creationId xmlns:a16="http://schemas.microsoft.com/office/drawing/2014/main" id="{CC0BFFB2-3B21-9E4D-BB7F-9C420436F6B0}"/>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2" name="Freeform 92">
                <a:extLst>
                  <a:ext uri="{FF2B5EF4-FFF2-40B4-BE49-F238E27FC236}">
                    <a16:creationId xmlns:a16="http://schemas.microsoft.com/office/drawing/2014/main" id="{B9077CA2-B795-B640-A01D-900EE7C78C38}"/>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3" name="Freeform 93">
                <a:extLst>
                  <a:ext uri="{FF2B5EF4-FFF2-40B4-BE49-F238E27FC236}">
                    <a16:creationId xmlns:a16="http://schemas.microsoft.com/office/drawing/2014/main" id="{F164B7EC-7E63-6E47-ABF3-FFCE124639D2}"/>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4" name="Freeform 94">
                <a:extLst>
                  <a:ext uri="{FF2B5EF4-FFF2-40B4-BE49-F238E27FC236}">
                    <a16:creationId xmlns:a16="http://schemas.microsoft.com/office/drawing/2014/main" id="{315E1174-DE10-F344-9120-5548E2AB95B3}"/>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5" name="Freeform 95">
                <a:extLst>
                  <a:ext uri="{FF2B5EF4-FFF2-40B4-BE49-F238E27FC236}">
                    <a16:creationId xmlns:a16="http://schemas.microsoft.com/office/drawing/2014/main" id="{3A823467-85A2-FC4E-8EBB-3E67F65C9594}"/>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6" name="Freeform 96">
                <a:extLst>
                  <a:ext uri="{FF2B5EF4-FFF2-40B4-BE49-F238E27FC236}">
                    <a16:creationId xmlns:a16="http://schemas.microsoft.com/office/drawing/2014/main" id="{5911ED88-8259-8B44-BC1F-4F4DEF31943E}"/>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9" name="Freeform 97">
                <a:extLst>
                  <a:ext uri="{FF2B5EF4-FFF2-40B4-BE49-F238E27FC236}">
                    <a16:creationId xmlns:a16="http://schemas.microsoft.com/office/drawing/2014/main" id="{7EDD13DD-A173-9349-BD8A-CB17DC9C36FF}"/>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0" name="Freeform 98">
                <a:extLst>
                  <a:ext uri="{FF2B5EF4-FFF2-40B4-BE49-F238E27FC236}">
                    <a16:creationId xmlns:a16="http://schemas.microsoft.com/office/drawing/2014/main" id="{118771D1-171C-CF47-B42D-E7B9A0021EA1}"/>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1" name="Freeform 99">
                <a:extLst>
                  <a:ext uri="{FF2B5EF4-FFF2-40B4-BE49-F238E27FC236}">
                    <a16:creationId xmlns:a16="http://schemas.microsoft.com/office/drawing/2014/main" id="{DEDDE4E3-6036-C64A-AF49-BAC64A5C9865}"/>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2" name="Freeform 100">
                <a:extLst>
                  <a:ext uri="{FF2B5EF4-FFF2-40B4-BE49-F238E27FC236}">
                    <a16:creationId xmlns:a16="http://schemas.microsoft.com/office/drawing/2014/main" id="{B3342890-6E8E-FA4C-989D-16536BCD6375}"/>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21" name="Rectangle 120">
            <a:extLst>
              <a:ext uri="{FF2B5EF4-FFF2-40B4-BE49-F238E27FC236}">
                <a16:creationId xmlns:a16="http://schemas.microsoft.com/office/drawing/2014/main" id="{487C2290-4B58-FA4F-A00E-2237A411B341}"/>
              </a:ext>
            </a:extLst>
          </p:cNvPr>
          <p:cNvSpPr/>
          <p:nvPr/>
        </p:nvSpPr>
        <p:spPr>
          <a:xfrm>
            <a:off x="6686998" y="3650533"/>
            <a:ext cx="1416424" cy="523220"/>
          </a:xfrm>
          <a:prstGeom prst="rect">
            <a:avLst/>
          </a:prstGeom>
          <a:solidFill>
            <a:schemeClr val="bg1"/>
          </a:solidFill>
        </p:spPr>
        <p:txBody>
          <a:bodyPr wrap="square">
            <a:spAutoFit/>
          </a:bodyPr>
          <a:lstStyle/>
          <a:p>
            <a:pPr lvl="0" algn="ctr" defTabSz="457200">
              <a:defRPr/>
            </a:pPr>
            <a:r>
              <a:rPr lang="en-US" sz="1400" b="1" dirty="0"/>
              <a:t>High </a:t>
            </a:r>
            <a:br>
              <a:rPr lang="en-US" sz="1400" b="1" dirty="0"/>
            </a:br>
            <a:r>
              <a:rPr lang="en-US" sz="1400" b="1" dirty="0"/>
              <a:t>Availability</a:t>
            </a:r>
          </a:p>
        </p:txBody>
      </p:sp>
      <p:grpSp>
        <p:nvGrpSpPr>
          <p:cNvPr id="122" name="Group 121">
            <a:extLst>
              <a:ext uri="{FF2B5EF4-FFF2-40B4-BE49-F238E27FC236}">
                <a16:creationId xmlns:a16="http://schemas.microsoft.com/office/drawing/2014/main" id="{C0C4B433-3F5B-FE4F-940E-31E8CC1DDDE3}"/>
              </a:ext>
            </a:extLst>
          </p:cNvPr>
          <p:cNvGrpSpPr/>
          <p:nvPr/>
        </p:nvGrpSpPr>
        <p:grpSpPr>
          <a:xfrm>
            <a:off x="6912543" y="2720563"/>
            <a:ext cx="965334" cy="756691"/>
            <a:chOff x="6852786" y="2720563"/>
            <a:chExt cx="965334" cy="756691"/>
          </a:xfrm>
        </p:grpSpPr>
        <p:grpSp>
          <p:nvGrpSpPr>
            <p:cNvPr id="123" name="Group 121">
              <a:extLst>
                <a:ext uri="{FF2B5EF4-FFF2-40B4-BE49-F238E27FC236}">
                  <a16:creationId xmlns:a16="http://schemas.microsoft.com/office/drawing/2014/main" id="{C0A094AB-87A4-D54C-8229-660CA0DC838D}"/>
                </a:ext>
              </a:extLst>
            </p:cNvPr>
            <p:cNvGrpSpPr>
              <a:grpSpLocks noChangeAspect="1"/>
            </p:cNvGrpSpPr>
            <p:nvPr/>
          </p:nvGrpSpPr>
          <p:grpSpPr bwMode="auto">
            <a:xfrm>
              <a:off x="7036966" y="2720563"/>
              <a:ext cx="781154" cy="756691"/>
              <a:chOff x="5275" y="1247"/>
              <a:chExt cx="2331" cy="2258"/>
            </a:xfrm>
          </p:grpSpPr>
          <p:sp>
            <p:nvSpPr>
              <p:cNvPr id="125" name="Freeform 122">
                <a:extLst>
                  <a:ext uri="{FF2B5EF4-FFF2-40B4-BE49-F238E27FC236}">
                    <a16:creationId xmlns:a16="http://schemas.microsoft.com/office/drawing/2014/main" id="{4FE2420D-9C04-C24D-911E-277DDE734F70}"/>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3">
                <a:extLst>
                  <a:ext uri="{FF2B5EF4-FFF2-40B4-BE49-F238E27FC236}">
                    <a16:creationId xmlns:a16="http://schemas.microsoft.com/office/drawing/2014/main" id="{AD208F5D-3839-8543-976B-44CC93C21E48}"/>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4">
                <a:extLst>
                  <a:ext uri="{FF2B5EF4-FFF2-40B4-BE49-F238E27FC236}">
                    <a16:creationId xmlns:a16="http://schemas.microsoft.com/office/drawing/2014/main" id="{45F16093-1C23-B644-9E1C-469B62537240}"/>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25400" cap="rnd">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4" name="Freeform 5">
              <a:extLst>
                <a:ext uri="{FF2B5EF4-FFF2-40B4-BE49-F238E27FC236}">
                  <a16:creationId xmlns:a16="http://schemas.microsoft.com/office/drawing/2014/main" id="{8BC03304-3204-9341-9E27-F9F663792A64}"/>
                </a:ext>
              </a:extLst>
            </p:cNvPr>
            <p:cNvSpPr>
              <a:spLocks/>
            </p:cNvSpPr>
            <p:nvPr/>
          </p:nvSpPr>
          <p:spPr bwMode="auto">
            <a:xfrm>
              <a:off x="6852786" y="272080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pattFill prst="dkHorz">
              <a:fgClr>
                <a:srgbClr val="148BC0"/>
              </a:fgClr>
              <a:bgClr>
                <a:schemeClr val="bg1"/>
              </a:bgClr>
            </a:pattFill>
            <a:ln w="25400" cap="flat">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1" name="Rectangle 130">
            <a:extLst>
              <a:ext uri="{FF2B5EF4-FFF2-40B4-BE49-F238E27FC236}">
                <a16:creationId xmlns:a16="http://schemas.microsoft.com/office/drawing/2014/main" id="{ADCD0C78-F56D-3F4A-AA4C-DC97A5A798D2}"/>
              </a:ext>
            </a:extLst>
          </p:cNvPr>
          <p:cNvSpPr/>
          <p:nvPr/>
        </p:nvSpPr>
        <p:spPr>
          <a:xfrm>
            <a:off x="9249597" y="3650533"/>
            <a:ext cx="1625226" cy="523220"/>
          </a:xfrm>
          <a:prstGeom prst="rect">
            <a:avLst/>
          </a:prstGeom>
          <a:solidFill>
            <a:schemeClr val="bg1"/>
          </a:solidFill>
        </p:spPr>
        <p:txBody>
          <a:bodyPr wrap="square">
            <a:spAutoFit/>
          </a:bodyPr>
          <a:lstStyle/>
          <a:p>
            <a:pPr lvl="0" algn="ctr" defTabSz="457200">
              <a:defRPr/>
            </a:pPr>
            <a:r>
              <a:rPr lang="en-US" sz="1400" b="1" dirty="0"/>
              <a:t>Comprehensive</a:t>
            </a:r>
            <a:br>
              <a:rPr lang="en-US" sz="1400" b="1" dirty="0"/>
            </a:br>
            <a:r>
              <a:rPr lang="en-US" sz="1400" b="1" dirty="0"/>
              <a:t>Security</a:t>
            </a:r>
          </a:p>
        </p:txBody>
      </p:sp>
      <p:grpSp>
        <p:nvGrpSpPr>
          <p:cNvPr id="132" name="Group 131">
            <a:extLst>
              <a:ext uri="{FF2B5EF4-FFF2-40B4-BE49-F238E27FC236}">
                <a16:creationId xmlns:a16="http://schemas.microsoft.com/office/drawing/2014/main" id="{68AA9E6B-6DAC-E54F-8788-1144361B60BB}"/>
              </a:ext>
            </a:extLst>
          </p:cNvPr>
          <p:cNvGrpSpPr/>
          <p:nvPr/>
        </p:nvGrpSpPr>
        <p:grpSpPr>
          <a:xfrm>
            <a:off x="9631242" y="2799873"/>
            <a:ext cx="861936" cy="697707"/>
            <a:chOff x="9574871" y="2799873"/>
            <a:chExt cx="861936" cy="697707"/>
          </a:xfrm>
        </p:grpSpPr>
        <p:sp>
          <p:nvSpPr>
            <p:cNvPr id="133" name="Freeform 110">
              <a:extLst>
                <a:ext uri="{FF2B5EF4-FFF2-40B4-BE49-F238E27FC236}">
                  <a16:creationId xmlns:a16="http://schemas.microsoft.com/office/drawing/2014/main" id="{6FC75D1E-D7F0-5841-B499-2D69C84E9E37}"/>
                </a:ext>
              </a:extLst>
            </p:cNvPr>
            <p:cNvSpPr>
              <a:spLocks/>
            </p:cNvSpPr>
            <p:nvPr/>
          </p:nvSpPr>
          <p:spPr bwMode="auto">
            <a:xfrm>
              <a:off x="9574871" y="3089813"/>
              <a:ext cx="543254" cy="407767"/>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pattFill prst="dkHorz">
              <a:fgClr>
                <a:srgbClr val="148BC0"/>
              </a:fgClr>
              <a:bgClr>
                <a:schemeClr val="bg1"/>
              </a:bgClr>
            </a:patt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11">
              <a:extLst>
                <a:ext uri="{FF2B5EF4-FFF2-40B4-BE49-F238E27FC236}">
                  <a16:creationId xmlns:a16="http://schemas.microsoft.com/office/drawing/2014/main" id="{65480244-B22F-F847-B40C-0F9176DC804E}"/>
                </a:ext>
              </a:extLst>
            </p:cNvPr>
            <p:cNvSpPr>
              <a:spLocks/>
            </p:cNvSpPr>
            <p:nvPr/>
          </p:nvSpPr>
          <p:spPr bwMode="auto">
            <a:xfrm>
              <a:off x="9650796" y="2804441"/>
              <a:ext cx="392714" cy="28799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2">
              <a:extLst>
                <a:ext uri="{FF2B5EF4-FFF2-40B4-BE49-F238E27FC236}">
                  <a16:creationId xmlns:a16="http://schemas.microsoft.com/office/drawing/2014/main" id="{4958305E-49E8-7447-916E-345C5C751F9F}"/>
                </a:ext>
              </a:extLst>
            </p:cNvPr>
            <p:cNvSpPr>
              <a:spLocks/>
            </p:cNvSpPr>
            <p:nvPr/>
          </p:nvSpPr>
          <p:spPr bwMode="auto">
            <a:xfrm>
              <a:off x="9811808" y="3222026"/>
              <a:ext cx="69379" cy="1394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solidFill>
              <a:schemeClr val="bg1"/>
            </a:solidFill>
            <a:ln w="25400" cap="flat">
              <a:solidFill>
                <a:srgbClr val="148B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46">
              <a:extLst>
                <a:ext uri="{FF2B5EF4-FFF2-40B4-BE49-F238E27FC236}">
                  <a16:creationId xmlns:a16="http://schemas.microsoft.com/office/drawing/2014/main" id="{AD91D044-B2D4-844D-8210-68E9683D2675}"/>
                </a:ext>
              </a:extLst>
            </p:cNvPr>
            <p:cNvSpPr>
              <a:spLocks/>
            </p:cNvSpPr>
            <p:nvPr/>
          </p:nvSpPr>
          <p:spPr bwMode="auto">
            <a:xfrm>
              <a:off x="10130034" y="2822088"/>
              <a:ext cx="239521" cy="239724"/>
            </a:xfrm>
            <a:custGeom>
              <a:avLst/>
              <a:gdLst>
                <a:gd name="T0" fmla="*/ 646 w 671"/>
                <a:gd name="T1" fmla="*/ 41 h 671"/>
                <a:gd name="T2" fmla="*/ 559 w 671"/>
                <a:gd name="T3" fmla="*/ 0 h 671"/>
                <a:gd name="T4" fmla="*/ 112 w 671"/>
                <a:gd name="T5" fmla="*/ 0 h 671"/>
                <a:gd name="T6" fmla="*/ 0 w 671"/>
                <a:gd name="T7" fmla="*/ 112 h 671"/>
                <a:gd name="T8" fmla="*/ 0 w 671"/>
                <a:gd name="T9" fmla="*/ 559 h 671"/>
                <a:gd name="T10" fmla="*/ 112 w 671"/>
                <a:gd name="T11" fmla="*/ 671 h 671"/>
                <a:gd name="T12" fmla="*/ 559 w 671"/>
                <a:gd name="T13" fmla="*/ 671 h 671"/>
                <a:gd name="T14" fmla="*/ 671 w 671"/>
                <a:gd name="T15" fmla="*/ 559 h 671"/>
                <a:gd name="T16" fmla="*/ 671 w 671"/>
                <a:gd name="T17" fmla="*/ 36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671">
                  <a:moveTo>
                    <a:pt x="646" y="41"/>
                  </a:moveTo>
                  <a:cubicBezTo>
                    <a:pt x="625" y="16"/>
                    <a:pt x="594" y="0"/>
                    <a:pt x="559" y="0"/>
                  </a:cubicBezTo>
                  <a:cubicBezTo>
                    <a:pt x="112" y="0"/>
                    <a:pt x="112" y="0"/>
                    <a:pt x="112" y="0"/>
                  </a:cubicBezTo>
                  <a:cubicBezTo>
                    <a:pt x="50" y="0"/>
                    <a:pt x="0" y="50"/>
                    <a:pt x="0" y="112"/>
                  </a:cubicBezTo>
                  <a:cubicBezTo>
                    <a:pt x="0" y="559"/>
                    <a:pt x="0" y="559"/>
                    <a:pt x="0" y="559"/>
                  </a:cubicBezTo>
                  <a:cubicBezTo>
                    <a:pt x="0" y="621"/>
                    <a:pt x="50" y="671"/>
                    <a:pt x="112" y="671"/>
                  </a:cubicBezTo>
                  <a:cubicBezTo>
                    <a:pt x="559" y="671"/>
                    <a:pt x="559" y="671"/>
                    <a:pt x="559" y="671"/>
                  </a:cubicBezTo>
                  <a:cubicBezTo>
                    <a:pt x="621" y="671"/>
                    <a:pt x="671" y="621"/>
                    <a:pt x="671" y="559"/>
                  </a:cubicBezTo>
                  <a:cubicBezTo>
                    <a:pt x="671" y="366"/>
                    <a:pt x="671" y="366"/>
                    <a:pt x="671" y="366"/>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47">
              <a:extLst>
                <a:ext uri="{FF2B5EF4-FFF2-40B4-BE49-F238E27FC236}">
                  <a16:creationId xmlns:a16="http://schemas.microsoft.com/office/drawing/2014/main" id="{5A2E9466-E3DD-A74F-83FE-4DBDE39C649C}"/>
                </a:ext>
              </a:extLst>
            </p:cNvPr>
            <p:cNvSpPr>
              <a:spLocks/>
            </p:cNvSpPr>
            <p:nvPr/>
          </p:nvSpPr>
          <p:spPr bwMode="auto">
            <a:xfrm>
              <a:off x="10197690" y="2799873"/>
              <a:ext cx="239117" cy="194687"/>
            </a:xfrm>
            <a:custGeom>
              <a:avLst/>
              <a:gdLst>
                <a:gd name="T0" fmla="*/ 0 w 1184"/>
                <a:gd name="T1" fmla="*/ 487 h 964"/>
                <a:gd name="T2" fmla="*/ 429 w 1184"/>
                <a:gd name="T3" fmla="*/ 964 h 964"/>
                <a:gd name="T4" fmla="*/ 1184 w 1184"/>
                <a:gd name="T5" fmla="*/ 0 h 964"/>
              </a:gdLst>
              <a:ahLst/>
              <a:cxnLst>
                <a:cxn ang="0">
                  <a:pos x="T0" y="T1"/>
                </a:cxn>
                <a:cxn ang="0">
                  <a:pos x="T2" y="T3"/>
                </a:cxn>
                <a:cxn ang="0">
                  <a:pos x="T4" y="T5"/>
                </a:cxn>
              </a:cxnLst>
              <a:rect l="0" t="0" r="r" b="b"/>
              <a:pathLst>
                <a:path w="1184" h="964">
                  <a:moveTo>
                    <a:pt x="0" y="487"/>
                  </a:moveTo>
                  <a:lnTo>
                    <a:pt x="429" y="964"/>
                  </a:lnTo>
                  <a:lnTo>
                    <a:pt x="1184" y="0"/>
                  </a:ln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9" name="TextBox 78">
            <a:extLst>
              <a:ext uri="{FF2B5EF4-FFF2-40B4-BE49-F238E27FC236}">
                <a16:creationId xmlns:a16="http://schemas.microsoft.com/office/drawing/2014/main" id="{9AFDA6F0-5C99-1E4B-85D4-A999C54D0159}"/>
              </a:ext>
            </a:extLst>
          </p:cNvPr>
          <p:cNvSpPr txBox="1"/>
          <p:nvPr/>
        </p:nvSpPr>
        <p:spPr>
          <a:xfrm>
            <a:off x="1028700" y="1465027"/>
            <a:ext cx="2065021" cy="492443"/>
          </a:xfrm>
          <a:prstGeom prst="rect">
            <a:avLst/>
          </a:prstGeom>
        </p:spPr>
        <p:txBody>
          <a:bodyPr wrap="square" rtlCol="0" anchor="t">
            <a:spAutoFit/>
          </a:bodyPr>
          <a:lstStyle/>
          <a:p>
            <a:pPr algn="ctr"/>
            <a:r>
              <a:rPr lang="en-US" sz="1300" dirty="0">
                <a:solidFill>
                  <a:srgbClr val="94CE58"/>
                </a:solidFill>
                <a:ea typeface="Avenir Book" charset="0"/>
                <a:cs typeface="Avenir Book" charset="0"/>
              </a:rPr>
              <a:t>Improved productivity and agility</a:t>
            </a:r>
          </a:p>
        </p:txBody>
      </p:sp>
      <p:sp>
        <p:nvSpPr>
          <p:cNvPr id="107" name="TextBox 106">
            <a:extLst>
              <a:ext uri="{FF2B5EF4-FFF2-40B4-BE49-F238E27FC236}">
                <a16:creationId xmlns:a16="http://schemas.microsoft.com/office/drawing/2014/main" id="{DF71A913-11E1-3A4D-9135-C7536C0694F1}"/>
              </a:ext>
            </a:extLst>
          </p:cNvPr>
          <p:cNvSpPr txBox="1"/>
          <p:nvPr/>
        </p:nvSpPr>
        <p:spPr>
          <a:xfrm>
            <a:off x="3599600" y="1465027"/>
            <a:ext cx="2226742" cy="492443"/>
          </a:xfrm>
          <a:prstGeom prst="rect">
            <a:avLst/>
          </a:prstGeom>
        </p:spPr>
        <p:txBody>
          <a:bodyPr wrap="square" rtlCol="0" anchor="t">
            <a:spAutoFit/>
          </a:bodyPr>
          <a:lstStyle/>
          <a:p>
            <a:pPr algn="ctr"/>
            <a:r>
              <a:rPr lang="en-US" sz="1300" dirty="0">
                <a:solidFill>
                  <a:srgbClr val="94CE58"/>
                </a:solidFill>
                <a:ea typeface="Avenir Book" charset="0"/>
                <a:cs typeface="Avenir Book" charset="0"/>
              </a:rPr>
              <a:t>New business </a:t>
            </a:r>
            <a:br>
              <a:rPr lang="en-US" sz="1300" dirty="0">
                <a:solidFill>
                  <a:srgbClr val="94CE58"/>
                </a:solidFill>
                <a:ea typeface="Avenir Book" charset="0"/>
                <a:cs typeface="Avenir Book" charset="0"/>
              </a:rPr>
            </a:br>
            <a:r>
              <a:rPr lang="en-US" sz="1300" dirty="0">
                <a:solidFill>
                  <a:srgbClr val="94CE58"/>
                </a:solidFill>
                <a:ea typeface="Avenir Book" charset="0"/>
                <a:cs typeface="Avenir Book" charset="0"/>
              </a:rPr>
              <a:t>insights</a:t>
            </a:r>
          </a:p>
        </p:txBody>
      </p:sp>
      <p:sp>
        <p:nvSpPr>
          <p:cNvPr id="108" name="TextBox 107">
            <a:extLst>
              <a:ext uri="{FF2B5EF4-FFF2-40B4-BE49-F238E27FC236}">
                <a16:creationId xmlns:a16="http://schemas.microsoft.com/office/drawing/2014/main" id="{5542BC3A-28D1-034C-A854-840F93FCB19D}"/>
              </a:ext>
            </a:extLst>
          </p:cNvPr>
          <p:cNvSpPr txBox="1"/>
          <p:nvPr/>
        </p:nvSpPr>
        <p:spPr>
          <a:xfrm>
            <a:off x="6169869" y="1465027"/>
            <a:ext cx="2450681" cy="492443"/>
          </a:xfrm>
          <a:prstGeom prst="rect">
            <a:avLst/>
          </a:prstGeom>
        </p:spPr>
        <p:txBody>
          <a:bodyPr wrap="square" rtlCol="0" anchor="t">
            <a:spAutoFit/>
          </a:bodyPr>
          <a:lstStyle/>
          <a:p>
            <a:pPr algn="ctr"/>
            <a:r>
              <a:rPr lang="en-US" sz="1300" dirty="0">
                <a:solidFill>
                  <a:srgbClr val="94CE58"/>
                </a:solidFill>
                <a:ea typeface="Avenir Book" charset="0"/>
                <a:cs typeface="Avenir Book" charset="0"/>
              </a:rPr>
              <a:t>Performance and access always remain consistent</a:t>
            </a:r>
          </a:p>
        </p:txBody>
      </p:sp>
      <p:sp>
        <p:nvSpPr>
          <p:cNvPr id="127" name="TextBox 126">
            <a:extLst>
              <a:ext uri="{FF2B5EF4-FFF2-40B4-BE49-F238E27FC236}">
                <a16:creationId xmlns:a16="http://schemas.microsoft.com/office/drawing/2014/main" id="{06A09C90-CBCD-AB4E-840E-EC42833BCCE4}"/>
              </a:ext>
            </a:extLst>
          </p:cNvPr>
          <p:cNvSpPr txBox="1"/>
          <p:nvPr/>
        </p:nvSpPr>
        <p:spPr>
          <a:xfrm>
            <a:off x="8836869" y="1465027"/>
            <a:ext cx="2450681" cy="492443"/>
          </a:xfrm>
          <a:prstGeom prst="rect">
            <a:avLst/>
          </a:prstGeom>
        </p:spPr>
        <p:txBody>
          <a:bodyPr wrap="square" rtlCol="0" anchor="t">
            <a:spAutoFit/>
          </a:bodyPr>
          <a:lstStyle/>
          <a:p>
            <a:pPr algn="ctr"/>
            <a:r>
              <a:rPr lang="en-US" sz="1300" dirty="0">
                <a:solidFill>
                  <a:srgbClr val="94CE58"/>
                </a:solidFill>
                <a:ea typeface="Avenir Book" charset="0"/>
                <a:cs typeface="Avenir Book" charset="0"/>
              </a:rPr>
              <a:t>Peace of mind for customers and employees</a:t>
            </a:r>
          </a:p>
        </p:txBody>
      </p:sp>
      <p:sp>
        <p:nvSpPr>
          <p:cNvPr id="128" name="Cross 127">
            <a:extLst>
              <a:ext uri="{FF2B5EF4-FFF2-40B4-BE49-F238E27FC236}">
                <a16:creationId xmlns:a16="http://schemas.microsoft.com/office/drawing/2014/main" id="{7795DAC9-74CE-694F-B03E-BDDC73F01BFF}"/>
              </a:ext>
            </a:extLst>
          </p:cNvPr>
          <p:cNvSpPr/>
          <p:nvPr/>
        </p:nvSpPr>
        <p:spPr>
          <a:xfrm>
            <a:off x="3264635"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Cross 128">
            <a:extLst>
              <a:ext uri="{FF2B5EF4-FFF2-40B4-BE49-F238E27FC236}">
                <a16:creationId xmlns:a16="http://schemas.microsoft.com/office/drawing/2014/main" id="{83FAFCAE-DD5F-9C40-8EE7-9D6C572D8551}"/>
              </a:ext>
            </a:extLst>
          </p:cNvPr>
          <p:cNvSpPr/>
          <p:nvPr/>
        </p:nvSpPr>
        <p:spPr>
          <a:xfrm>
            <a:off x="588692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ross 138">
            <a:extLst>
              <a:ext uri="{FF2B5EF4-FFF2-40B4-BE49-F238E27FC236}">
                <a16:creationId xmlns:a16="http://schemas.microsoft.com/office/drawing/2014/main" id="{F8B2B851-8B84-8F46-B2E1-2850F821A25E}"/>
              </a:ext>
            </a:extLst>
          </p:cNvPr>
          <p:cNvSpPr/>
          <p:nvPr/>
        </p:nvSpPr>
        <p:spPr>
          <a:xfrm>
            <a:off x="8554553" y="3725613"/>
            <a:ext cx="332509" cy="332509"/>
          </a:xfrm>
          <a:prstGeom prst="plus">
            <a:avLst>
              <a:gd name="adj" fmla="val 340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9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92" grpId="0"/>
      <p:bldP spid="193" grpId="0"/>
      <p:bldP spid="19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CC6D90-21EC-C741-84DD-EBE8143AA618}"/>
              </a:ext>
            </a:extLst>
          </p:cNvPr>
          <p:cNvSpPr>
            <a:spLocks noGrp="1"/>
          </p:cNvSpPr>
          <p:nvPr>
            <p:ph type="body" sz="quarter" idx="10"/>
          </p:nvPr>
        </p:nvSpPr>
        <p:spPr/>
        <p:txBody>
          <a:bodyPr/>
          <a:lstStyle/>
          <a:p>
            <a:r>
              <a:rPr lang="en-US" dirty="0"/>
              <a:t>Legacy &amp; Modern </a:t>
            </a:r>
            <a:br>
              <a:rPr lang="en-US" dirty="0"/>
            </a:br>
            <a:r>
              <a:rPr lang="en-US" dirty="0"/>
              <a:t>Data Landscape</a:t>
            </a:r>
          </a:p>
        </p:txBody>
      </p:sp>
    </p:spTree>
    <p:extLst>
      <p:ext uri="{BB962C8B-B14F-4D97-AF65-F5344CB8AC3E}">
        <p14:creationId xmlns:p14="http://schemas.microsoft.com/office/powerpoint/2010/main" val="88432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FCF14B-A129-4208-8D49-2BB90F07F6F1}"/>
              </a:ext>
            </a:extLst>
          </p:cNvPr>
          <p:cNvSpPr>
            <a:spLocks noGrp="1"/>
          </p:cNvSpPr>
          <p:nvPr>
            <p:ph type="body" sz="quarter" idx="36"/>
          </p:nvPr>
        </p:nvSpPr>
        <p:spPr>
          <a:xfrm>
            <a:off x="381000" y="1323499"/>
            <a:ext cx="11430000" cy="5046821"/>
          </a:xfrm>
        </p:spPr>
        <p:txBody>
          <a:bodyPr/>
          <a:lstStyle/>
          <a:p>
            <a:r>
              <a:rPr lang="en-US" sz="2200" dirty="0"/>
              <a:t>Circular, social entrepreneurship circular indicators entrepreneur. Invest program area equal opportunity to, inspirational; social capital we must stand up collaborate. Cultivate, strengthening infrastructure because emerging ideate problem-solvers technology innovation.</a:t>
            </a:r>
            <a:br>
              <a:rPr lang="en-US" dirty="0"/>
            </a:br>
            <a:br>
              <a:rPr lang="en-US" dirty="0"/>
            </a:br>
            <a:r>
              <a:rPr lang="en-US" dirty="0"/>
              <a:t>Living a fully ethical life philanthropy thought leader low-hanging fruit inspirational. Inspiring improve the world agile changemaker correlation, overcome injustice replicable society empathetic. Design thinking bandwidth humanitarian social capital milestones. Sustainable, correlation; activate social enterprise collaborative consumption and media.</a:t>
            </a:r>
          </a:p>
        </p:txBody>
      </p:sp>
      <p:sp>
        <p:nvSpPr>
          <p:cNvPr id="4" name="Text Placeholder 3">
            <a:extLst>
              <a:ext uri="{FF2B5EF4-FFF2-40B4-BE49-F238E27FC236}">
                <a16:creationId xmlns:a16="http://schemas.microsoft.com/office/drawing/2014/main" id="{C74D09EF-E58D-45A8-A980-851D982702E5}"/>
              </a:ext>
            </a:extLst>
          </p:cNvPr>
          <p:cNvSpPr>
            <a:spLocks noGrp="1"/>
          </p:cNvSpPr>
          <p:nvPr>
            <p:ph type="body" sz="quarter" idx="10"/>
          </p:nvPr>
        </p:nvSpPr>
        <p:spPr>
          <a:xfrm>
            <a:off x="381000" y="512763"/>
            <a:ext cx="11430000" cy="723900"/>
          </a:xfrm>
        </p:spPr>
        <p:txBody>
          <a:bodyPr/>
          <a:lstStyle/>
          <a:p>
            <a:r>
              <a:rPr lang="en-US" dirty="0"/>
              <a:t>THIS IS A ONE COLUMN SLIDE</a:t>
            </a:r>
          </a:p>
        </p:txBody>
      </p:sp>
      <p:sp>
        <p:nvSpPr>
          <p:cNvPr id="7" name="Slide Number Placeholder 5">
            <a:extLst>
              <a:ext uri="{FF2B5EF4-FFF2-40B4-BE49-F238E27FC236}">
                <a16:creationId xmlns:a16="http://schemas.microsoft.com/office/drawing/2014/main" id="{BFFAB454-FDA5-4E3A-B334-6FB72E6047DF}"/>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5</a:t>
            </a:fld>
            <a:endParaRPr lang="en-US" dirty="0"/>
          </a:p>
        </p:txBody>
      </p:sp>
    </p:spTree>
    <p:extLst>
      <p:ext uri="{BB962C8B-B14F-4D97-AF65-F5344CB8AC3E}">
        <p14:creationId xmlns:p14="http://schemas.microsoft.com/office/powerpoint/2010/main" val="120266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34C378-F20C-AB4F-A377-C98F3128D4F5}"/>
              </a:ext>
            </a:extLst>
          </p:cNvPr>
          <p:cNvSpPr>
            <a:spLocks noGrp="1"/>
          </p:cNvSpPr>
          <p:nvPr>
            <p:ph type="body" sz="quarter" idx="10"/>
          </p:nvPr>
        </p:nvSpPr>
        <p:spPr>
          <a:xfrm>
            <a:off x="381000" y="512763"/>
            <a:ext cx="11430000" cy="723900"/>
          </a:xfrm>
        </p:spPr>
        <p:txBody>
          <a:bodyPr/>
          <a:lstStyle/>
          <a:p>
            <a:r>
              <a:rPr lang="en-US" dirty="0"/>
              <a:t>LEGACY data landscape</a:t>
            </a:r>
          </a:p>
        </p:txBody>
      </p:sp>
      <p:sp>
        <p:nvSpPr>
          <p:cNvPr id="4" name="Slide Number Placeholder 3">
            <a:extLst>
              <a:ext uri="{FF2B5EF4-FFF2-40B4-BE49-F238E27FC236}">
                <a16:creationId xmlns:a16="http://schemas.microsoft.com/office/drawing/2014/main" id="{960416D1-A201-FF40-93BA-1F762E279746}"/>
              </a:ext>
            </a:extLst>
          </p:cNvPr>
          <p:cNvSpPr>
            <a:spLocks noGrp="1"/>
          </p:cNvSpPr>
          <p:nvPr>
            <p:ph type="sldNum" sz="quarter" idx="4"/>
          </p:nvPr>
        </p:nvSpPr>
        <p:spPr/>
        <p:txBody>
          <a:bodyPr/>
          <a:lstStyle/>
          <a:p>
            <a:fld id="{9A68FE36-BDA6-4A87-8648-115964FC2835}" type="slidenum">
              <a:rPr lang="en-US" smtClean="0"/>
              <a:pPr/>
              <a:t>50</a:t>
            </a:fld>
            <a:endParaRPr lang="en-US" dirty="0"/>
          </a:p>
        </p:txBody>
      </p:sp>
      <p:grpSp>
        <p:nvGrpSpPr>
          <p:cNvPr id="105" name="Group 104">
            <a:extLst>
              <a:ext uri="{FF2B5EF4-FFF2-40B4-BE49-F238E27FC236}">
                <a16:creationId xmlns:a16="http://schemas.microsoft.com/office/drawing/2014/main" id="{910B2106-3636-D449-9339-FBC0BB6A7C39}"/>
              </a:ext>
            </a:extLst>
          </p:cNvPr>
          <p:cNvGrpSpPr/>
          <p:nvPr/>
        </p:nvGrpSpPr>
        <p:grpSpPr>
          <a:xfrm>
            <a:off x="9837475" y="3623458"/>
            <a:ext cx="539917" cy="539917"/>
            <a:chOff x="1957387" y="4729162"/>
            <a:chExt cx="530226" cy="530226"/>
          </a:xfrm>
        </p:grpSpPr>
        <p:sp>
          <p:nvSpPr>
            <p:cNvPr id="106" name="Freeform 642">
              <a:extLst>
                <a:ext uri="{FF2B5EF4-FFF2-40B4-BE49-F238E27FC236}">
                  <a16:creationId xmlns:a16="http://schemas.microsoft.com/office/drawing/2014/main" id="{389C907B-2291-604E-B13B-78D6D384FBC6}"/>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7" name="Line 643">
              <a:extLst>
                <a:ext uri="{FF2B5EF4-FFF2-40B4-BE49-F238E27FC236}">
                  <a16:creationId xmlns:a16="http://schemas.microsoft.com/office/drawing/2014/main" id="{BCCBF29B-EBC5-054A-ACDD-98781918F22A}"/>
                </a:ext>
              </a:extLst>
            </p:cNvPr>
            <p:cNvSpPr>
              <a:spLocks noChangeShapeType="1"/>
            </p:cNvSpPr>
            <p:nvPr/>
          </p:nvSpPr>
          <p:spPr bwMode="auto">
            <a:xfrm>
              <a:off x="1957387" y="4845050"/>
              <a:ext cx="53022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8" name="Oval 644">
              <a:extLst>
                <a:ext uri="{FF2B5EF4-FFF2-40B4-BE49-F238E27FC236}">
                  <a16:creationId xmlns:a16="http://schemas.microsoft.com/office/drawing/2014/main" id="{3B1FA2A3-EED4-6549-893B-F5432092E779}"/>
                </a:ext>
              </a:extLst>
            </p:cNvPr>
            <p:cNvSpPr>
              <a:spLocks noChangeArrowheads="1"/>
            </p:cNvSpPr>
            <p:nvPr/>
          </p:nvSpPr>
          <p:spPr bwMode="auto">
            <a:xfrm>
              <a:off x="2025650"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9" name="Oval 645">
              <a:extLst>
                <a:ext uri="{FF2B5EF4-FFF2-40B4-BE49-F238E27FC236}">
                  <a16:creationId xmlns:a16="http://schemas.microsoft.com/office/drawing/2014/main" id="{E15A6540-1C44-E547-8053-3AE192A5A887}"/>
                </a:ext>
              </a:extLst>
            </p:cNvPr>
            <p:cNvSpPr>
              <a:spLocks noChangeArrowheads="1"/>
            </p:cNvSpPr>
            <p:nvPr/>
          </p:nvSpPr>
          <p:spPr bwMode="auto">
            <a:xfrm>
              <a:off x="2095500" y="4775200"/>
              <a:ext cx="22225"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0" name="Oval 646">
              <a:extLst>
                <a:ext uri="{FF2B5EF4-FFF2-40B4-BE49-F238E27FC236}">
                  <a16:creationId xmlns:a16="http://schemas.microsoft.com/office/drawing/2014/main" id="{4328DC3B-DAE1-2C43-BF90-C6E4BFAE700B}"/>
                </a:ext>
              </a:extLst>
            </p:cNvPr>
            <p:cNvSpPr>
              <a:spLocks noChangeArrowheads="1"/>
            </p:cNvSpPr>
            <p:nvPr/>
          </p:nvSpPr>
          <p:spPr bwMode="auto">
            <a:xfrm>
              <a:off x="2163762"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1" name="Oval 647">
              <a:extLst>
                <a:ext uri="{FF2B5EF4-FFF2-40B4-BE49-F238E27FC236}">
                  <a16:creationId xmlns:a16="http://schemas.microsoft.com/office/drawing/2014/main" id="{C85C663A-0578-F04C-A8AD-78DF0620D30E}"/>
                </a:ext>
              </a:extLst>
            </p:cNvPr>
            <p:cNvSpPr>
              <a:spLocks noChangeArrowheads="1"/>
            </p:cNvSpPr>
            <p:nvPr/>
          </p:nvSpPr>
          <p:spPr bwMode="auto">
            <a:xfrm>
              <a:off x="2255837" y="5029200"/>
              <a:ext cx="173038" cy="173038"/>
            </a:xfrm>
            <a:prstGeom prst="ellipse">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2" name="Line 648">
              <a:extLst>
                <a:ext uri="{FF2B5EF4-FFF2-40B4-BE49-F238E27FC236}">
                  <a16:creationId xmlns:a16="http://schemas.microsoft.com/office/drawing/2014/main" id="{946D5A10-DA67-1C4A-81FB-26F240ADD75F}"/>
                </a:ext>
              </a:extLst>
            </p:cNvPr>
            <p:cNvSpPr>
              <a:spLocks noChangeShapeType="1"/>
            </p:cNvSpPr>
            <p:nvPr/>
          </p:nvSpPr>
          <p:spPr bwMode="auto">
            <a:xfrm>
              <a:off x="2406650" y="5178425"/>
              <a:ext cx="80963" cy="80963"/>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3" name="Line 649">
              <a:extLst>
                <a:ext uri="{FF2B5EF4-FFF2-40B4-BE49-F238E27FC236}">
                  <a16:creationId xmlns:a16="http://schemas.microsoft.com/office/drawing/2014/main" id="{89FB0B75-2EC6-7C44-A7C6-1736E0395579}"/>
                </a:ext>
              </a:extLst>
            </p:cNvPr>
            <p:cNvSpPr>
              <a:spLocks noChangeShapeType="1"/>
            </p:cNvSpPr>
            <p:nvPr/>
          </p:nvSpPr>
          <p:spPr bwMode="auto">
            <a:xfrm>
              <a:off x="2025650"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4" name="Line 650">
              <a:extLst>
                <a:ext uri="{FF2B5EF4-FFF2-40B4-BE49-F238E27FC236}">
                  <a16:creationId xmlns:a16="http://schemas.microsoft.com/office/drawing/2014/main" id="{C6F74341-DF3B-A044-9C71-E8D65C5BA632}"/>
                </a:ext>
              </a:extLst>
            </p:cNvPr>
            <p:cNvSpPr>
              <a:spLocks noChangeShapeType="1"/>
            </p:cNvSpPr>
            <p:nvPr/>
          </p:nvSpPr>
          <p:spPr bwMode="auto">
            <a:xfrm>
              <a:off x="2025650" y="5051425"/>
              <a:ext cx="4603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5" name="Line 651">
              <a:extLst>
                <a:ext uri="{FF2B5EF4-FFF2-40B4-BE49-F238E27FC236}">
                  <a16:creationId xmlns:a16="http://schemas.microsoft.com/office/drawing/2014/main" id="{615CA75B-8C13-E048-986A-0450B1478BDD}"/>
                </a:ext>
              </a:extLst>
            </p:cNvPr>
            <p:cNvSpPr>
              <a:spLocks noChangeShapeType="1"/>
            </p:cNvSpPr>
            <p:nvPr/>
          </p:nvSpPr>
          <p:spPr bwMode="auto">
            <a:xfrm>
              <a:off x="2025650" y="498316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6" name="Line 652">
              <a:extLst>
                <a:ext uri="{FF2B5EF4-FFF2-40B4-BE49-F238E27FC236}">
                  <a16:creationId xmlns:a16="http://schemas.microsoft.com/office/drawing/2014/main" id="{57D220BA-5195-3A48-8DE5-A338A2696A1F}"/>
                </a:ext>
              </a:extLst>
            </p:cNvPr>
            <p:cNvSpPr>
              <a:spLocks noChangeShapeType="1"/>
            </p:cNvSpPr>
            <p:nvPr/>
          </p:nvSpPr>
          <p:spPr bwMode="auto">
            <a:xfrm>
              <a:off x="2117725" y="5051425"/>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7" name="Line 653">
              <a:extLst>
                <a:ext uri="{FF2B5EF4-FFF2-40B4-BE49-F238E27FC236}">
                  <a16:creationId xmlns:a16="http://schemas.microsoft.com/office/drawing/2014/main" id="{4952C195-8F99-BD46-9BEE-219F2E60E282}"/>
                </a:ext>
              </a:extLst>
            </p:cNvPr>
            <p:cNvSpPr>
              <a:spLocks noChangeShapeType="1"/>
            </p:cNvSpPr>
            <p:nvPr/>
          </p:nvSpPr>
          <p:spPr bwMode="auto">
            <a:xfrm>
              <a:off x="2187575" y="4983162"/>
              <a:ext cx="114300"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8" name="Line 654">
              <a:extLst>
                <a:ext uri="{FF2B5EF4-FFF2-40B4-BE49-F238E27FC236}">
                  <a16:creationId xmlns:a16="http://schemas.microsoft.com/office/drawing/2014/main" id="{9A739BC4-B646-5A41-AFD0-65E0C28199D4}"/>
                </a:ext>
              </a:extLst>
            </p:cNvPr>
            <p:cNvSpPr>
              <a:spLocks noChangeShapeType="1"/>
            </p:cNvSpPr>
            <p:nvPr/>
          </p:nvSpPr>
          <p:spPr bwMode="auto">
            <a:xfrm>
              <a:off x="2163762" y="491331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9" name="Line 655">
              <a:extLst>
                <a:ext uri="{FF2B5EF4-FFF2-40B4-BE49-F238E27FC236}">
                  <a16:creationId xmlns:a16="http://schemas.microsoft.com/office/drawing/2014/main" id="{EB65915C-803A-D047-838D-0DA02140C635}"/>
                </a:ext>
              </a:extLst>
            </p:cNvPr>
            <p:cNvSpPr>
              <a:spLocks noChangeShapeType="1"/>
            </p:cNvSpPr>
            <p:nvPr/>
          </p:nvSpPr>
          <p:spPr bwMode="auto">
            <a:xfrm>
              <a:off x="2325687"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0" name="Line 656">
              <a:extLst>
                <a:ext uri="{FF2B5EF4-FFF2-40B4-BE49-F238E27FC236}">
                  <a16:creationId xmlns:a16="http://schemas.microsoft.com/office/drawing/2014/main" id="{D2A7DBE3-B12A-7343-B611-09A702560A42}"/>
                </a:ext>
              </a:extLst>
            </p:cNvPr>
            <p:cNvSpPr>
              <a:spLocks noChangeShapeType="1"/>
            </p:cNvSpPr>
            <p:nvPr/>
          </p:nvSpPr>
          <p:spPr bwMode="auto">
            <a:xfrm>
              <a:off x="2349500" y="4983162"/>
              <a:ext cx="68263"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99" name="Group 198">
            <a:extLst>
              <a:ext uri="{FF2B5EF4-FFF2-40B4-BE49-F238E27FC236}">
                <a16:creationId xmlns:a16="http://schemas.microsoft.com/office/drawing/2014/main" id="{CDCA30E6-F714-9D40-B461-8430F65E4762}"/>
              </a:ext>
            </a:extLst>
          </p:cNvPr>
          <p:cNvGrpSpPr/>
          <p:nvPr/>
        </p:nvGrpSpPr>
        <p:grpSpPr>
          <a:xfrm>
            <a:off x="9834265" y="2480872"/>
            <a:ext cx="543126" cy="426045"/>
            <a:chOff x="4614689" y="4481841"/>
            <a:chExt cx="515181" cy="404124"/>
          </a:xfrm>
        </p:grpSpPr>
        <p:grpSp>
          <p:nvGrpSpPr>
            <p:cNvPr id="200" name="Group 199">
              <a:extLst>
                <a:ext uri="{FF2B5EF4-FFF2-40B4-BE49-F238E27FC236}">
                  <a16:creationId xmlns:a16="http://schemas.microsoft.com/office/drawing/2014/main" id="{6CEAF0F8-DD07-4145-B886-31FA27304693}"/>
                </a:ext>
              </a:extLst>
            </p:cNvPr>
            <p:cNvGrpSpPr/>
            <p:nvPr/>
          </p:nvGrpSpPr>
          <p:grpSpPr>
            <a:xfrm>
              <a:off x="4689689" y="4567798"/>
              <a:ext cx="349036" cy="255028"/>
              <a:chOff x="10313646" y="4155946"/>
              <a:chExt cx="263983" cy="202181"/>
            </a:xfrm>
          </p:grpSpPr>
          <p:sp>
            <p:nvSpPr>
              <p:cNvPr id="202" name="Freeform 183">
                <a:extLst>
                  <a:ext uri="{FF2B5EF4-FFF2-40B4-BE49-F238E27FC236}">
                    <a16:creationId xmlns:a16="http://schemas.microsoft.com/office/drawing/2014/main" id="{0C61E874-4EBC-E04A-A784-B52B7029511D}"/>
                  </a:ext>
                </a:extLst>
              </p:cNvPr>
              <p:cNvSpPr>
                <a:spLocks/>
              </p:cNvSpPr>
              <p:nvPr/>
            </p:nvSpPr>
            <p:spPr bwMode="auto">
              <a:xfrm>
                <a:off x="10470660" y="4155946"/>
                <a:ext cx="106969" cy="139060"/>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Freeform 183">
                <a:extLst>
                  <a:ext uri="{FF2B5EF4-FFF2-40B4-BE49-F238E27FC236}">
                    <a16:creationId xmlns:a16="http://schemas.microsoft.com/office/drawing/2014/main" id="{60E0D969-5D49-9044-AA1C-363F462664E0}"/>
                  </a:ext>
                </a:extLst>
              </p:cNvPr>
              <p:cNvSpPr>
                <a:spLocks/>
              </p:cNvSpPr>
              <p:nvPr/>
            </p:nvSpPr>
            <p:spPr bwMode="auto">
              <a:xfrm rot="2895180">
                <a:off x="10329692" y="4235113"/>
                <a:ext cx="106968" cy="139059"/>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01" name="Freeform 41">
              <a:extLst>
                <a:ext uri="{FF2B5EF4-FFF2-40B4-BE49-F238E27FC236}">
                  <a16:creationId xmlns:a16="http://schemas.microsoft.com/office/drawing/2014/main" id="{59E620ED-09CD-734D-86F6-C31F5DCD332D}"/>
                </a:ext>
              </a:extLst>
            </p:cNvPr>
            <p:cNvSpPr>
              <a:spLocks/>
            </p:cNvSpPr>
            <p:nvPr/>
          </p:nvSpPr>
          <p:spPr bwMode="auto">
            <a:xfrm>
              <a:off x="4614689" y="4481841"/>
              <a:ext cx="515181" cy="404124"/>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229" name="Rectangle 228">
            <a:extLst>
              <a:ext uri="{FF2B5EF4-FFF2-40B4-BE49-F238E27FC236}">
                <a16:creationId xmlns:a16="http://schemas.microsoft.com/office/drawing/2014/main" id="{CA18CFEA-C6DB-3C44-AE83-6891DB040701}"/>
              </a:ext>
            </a:extLst>
          </p:cNvPr>
          <p:cNvSpPr/>
          <p:nvPr/>
        </p:nvSpPr>
        <p:spPr>
          <a:xfrm>
            <a:off x="4258539" y="2148611"/>
            <a:ext cx="544168" cy="1946240"/>
          </a:xfrm>
          <a:prstGeom prst="rect">
            <a:avLst/>
          </a:prstGeom>
          <a:pattFill prst="wdUpDiag">
            <a:fgClr>
              <a:schemeClr val="accent1"/>
            </a:fgClr>
            <a:bgClr>
              <a:schemeClr val="bg1"/>
            </a:bgClr>
          </a:patt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Medium"/>
              <a:ea typeface="+mn-ea"/>
              <a:cs typeface="Trebuchet MS"/>
              <a:sym typeface="Arial"/>
              <a:rtl val="0"/>
            </a:endParaRPr>
          </a:p>
        </p:txBody>
      </p:sp>
      <p:sp>
        <p:nvSpPr>
          <p:cNvPr id="230" name="TextBox 229">
            <a:extLst>
              <a:ext uri="{FF2B5EF4-FFF2-40B4-BE49-F238E27FC236}">
                <a16:creationId xmlns:a16="http://schemas.microsoft.com/office/drawing/2014/main" id="{965A0C71-4A34-114D-A0FB-77641CC16C12}"/>
              </a:ext>
            </a:extLst>
          </p:cNvPr>
          <p:cNvSpPr txBox="1"/>
          <p:nvPr/>
        </p:nvSpPr>
        <p:spPr>
          <a:xfrm>
            <a:off x="5716276" y="2311000"/>
            <a:ext cx="599844" cy="291618"/>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tl val="0"/>
              </a:rPr>
              <a:t>EDW</a:t>
            </a:r>
          </a:p>
        </p:txBody>
      </p:sp>
      <p:sp>
        <p:nvSpPr>
          <p:cNvPr id="231" name="TextBox 230">
            <a:extLst>
              <a:ext uri="{FF2B5EF4-FFF2-40B4-BE49-F238E27FC236}">
                <a16:creationId xmlns:a16="http://schemas.microsoft.com/office/drawing/2014/main" id="{87BCE332-1A74-A446-A2D8-4AD5C0525452}"/>
              </a:ext>
            </a:extLst>
          </p:cNvPr>
          <p:cNvSpPr txBox="1"/>
          <p:nvPr/>
        </p:nvSpPr>
        <p:spPr>
          <a:xfrm>
            <a:off x="2110081" y="1486529"/>
            <a:ext cx="1329210"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tl val="0"/>
              </a:rPr>
              <a:t>Data Sources</a:t>
            </a:r>
          </a:p>
        </p:txBody>
      </p:sp>
      <p:sp>
        <p:nvSpPr>
          <p:cNvPr id="232" name="TextBox 231">
            <a:extLst>
              <a:ext uri="{FF2B5EF4-FFF2-40B4-BE49-F238E27FC236}">
                <a16:creationId xmlns:a16="http://schemas.microsoft.com/office/drawing/2014/main" id="{95328497-089D-6041-8A7B-50EE6C823939}"/>
              </a:ext>
            </a:extLst>
          </p:cNvPr>
          <p:cNvSpPr txBox="1"/>
          <p:nvPr/>
        </p:nvSpPr>
        <p:spPr>
          <a:xfrm>
            <a:off x="5455549" y="5561385"/>
            <a:ext cx="1071127" cy="446532"/>
          </a:xfrm>
          <a:prstGeom prst="rect">
            <a:avLst/>
          </a:prstGeom>
          <a:noFill/>
          <a:ln>
            <a:noFill/>
          </a:ln>
        </p:spPr>
        <p:txBody>
          <a:bodyPr wrap="none" rtlCol="0">
            <a:spAutoFit/>
          </a:bodyPr>
          <a:lstStyle/>
          <a:p>
            <a:pPr marL="0" marR="0" lvl="0" indent="0" algn="ctr" defTabSz="914400" rtl="0" eaLnBrk="1" fontAlgn="auto" latinLnBrk="0" hangingPunct="1">
              <a:lnSpc>
                <a:spcPts val="1000"/>
              </a:lnSpc>
              <a:spcBef>
                <a:spcPts val="60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tl val="0"/>
              </a:rPr>
              <a:t>Data Lake</a:t>
            </a:r>
          </a:p>
          <a:p>
            <a:pPr marL="0" marR="0" lvl="0" indent="0" algn="ctr" defTabSz="914400" rtl="0" eaLnBrk="1" fontAlgn="auto" latinLnBrk="0" hangingPunct="1">
              <a:lnSpc>
                <a:spcPts val="1000"/>
              </a:lnSpc>
              <a:spcBef>
                <a:spcPts val="60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tl val="0"/>
              </a:rPr>
              <a:t>or Hadoop</a:t>
            </a:r>
          </a:p>
        </p:txBody>
      </p:sp>
      <p:sp>
        <p:nvSpPr>
          <p:cNvPr id="233" name="TextBox 232">
            <a:extLst>
              <a:ext uri="{FF2B5EF4-FFF2-40B4-BE49-F238E27FC236}">
                <a16:creationId xmlns:a16="http://schemas.microsoft.com/office/drawing/2014/main" id="{7743EDD4-F185-3841-8959-4FFA1FC7CD0F}"/>
              </a:ext>
            </a:extLst>
          </p:cNvPr>
          <p:cNvSpPr txBox="1"/>
          <p:nvPr/>
        </p:nvSpPr>
        <p:spPr>
          <a:xfrm>
            <a:off x="7189353" y="2298571"/>
            <a:ext cx="1061509" cy="286232"/>
          </a:xfrm>
          <a:prstGeom prst="rect">
            <a:avLst/>
          </a:prstGeom>
          <a:noFill/>
          <a:ln>
            <a:noFill/>
          </a:ln>
        </p:spPr>
        <p:txBody>
          <a:bodyPr wrap="none" rtlCol="0">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effectLst/>
                <a:uLnTx/>
                <a:uFillTx/>
                <a:latin typeface="Arial" panose="020B0604020202020204" pitchFamily="34" charset="0"/>
                <a:ea typeface="Arial"/>
                <a:cs typeface="Arial" panose="020B0604020202020204" pitchFamily="34" charset="0"/>
                <a:sym typeface="Arial"/>
                <a:rtl val="0"/>
              </a:rPr>
              <a:t>Datamarts</a:t>
            </a:r>
            <a:endParaRPr kumimoji="0" lang="en-US" sz="14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tl val="0"/>
            </a:endParaRPr>
          </a:p>
        </p:txBody>
      </p:sp>
      <p:cxnSp>
        <p:nvCxnSpPr>
          <p:cNvPr id="246" name="Straight Arrow Connector 245">
            <a:extLst>
              <a:ext uri="{FF2B5EF4-FFF2-40B4-BE49-F238E27FC236}">
                <a16:creationId xmlns:a16="http://schemas.microsoft.com/office/drawing/2014/main" id="{A9643396-FADB-8548-BD0C-22D7B2099611}"/>
              </a:ext>
            </a:extLst>
          </p:cNvPr>
          <p:cNvCxnSpPr>
            <a:cxnSpLocks/>
            <a:stCxn id="315" idx="5"/>
          </p:cNvCxnSpPr>
          <p:nvPr/>
        </p:nvCxnSpPr>
        <p:spPr>
          <a:xfrm>
            <a:off x="7443275" y="2674619"/>
            <a:ext cx="199600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8FB1F90B-EC26-EF4C-97A5-DE6A260736F4}"/>
              </a:ext>
            </a:extLst>
          </p:cNvPr>
          <p:cNvCxnSpPr>
            <a:cxnSpLocks/>
          </p:cNvCxnSpPr>
          <p:nvPr/>
        </p:nvCxnSpPr>
        <p:spPr>
          <a:xfrm>
            <a:off x="6527800" y="5193914"/>
            <a:ext cx="296545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4891A44D-26BF-014C-A605-9B5E8D648819}"/>
              </a:ext>
            </a:extLst>
          </p:cNvPr>
          <p:cNvCxnSpPr>
            <a:cxnSpLocks/>
          </p:cNvCxnSpPr>
          <p:nvPr/>
        </p:nvCxnSpPr>
        <p:spPr>
          <a:xfrm>
            <a:off x="4984750" y="3250301"/>
            <a:ext cx="55533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288" name="Group 287">
            <a:extLst>
              <a:ext uri="{FF2B5EF4-FFF2-40B4-BE49-F238E27FC236}">
                <a16:creationId xmlns:a16="http://schemas.microsoft.com/office/drawing/2014/main" id="{81B4DEFC-BA43-7C42-B78E-207BB1797461}"/>
              </a:ext>
            </a:extLst>
          </p:cNvPr>
          <p:cNvGrpSpPr/>
          <p:nvPr/>
        </p:nvGrpSpPr>
        <p:grpSpPr>
          <a:xfrm>
            <a:off x="5722549" y="2874311"/>
            <a:ext cx="586018" cy="649715"/>
            <a:chOff x="8597900" y="1254126"/>
            <a:chExt cx="438150" cy="485774"/>
          </a:xfrm>
          <a:noFill/>
        </p:grpSpPr>
        <p:sp>
          <p:nvSpPr>
            <p:cNvPr id="289" name="Freeform 374">
              <a:extLst>
                <a:ext uri="{FF2B5EF4-FFF2-40B4-BE49-F238E27FC236}">
                  <a16:creationId xmlns:a16="http://schemas.microsoft.com/office/drawing/2014/main" id="{7B29D0D4-1642-8F4C-8688-40F7E2A8FB69}"/>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90" name="Freeform 372">
              <a:extLst>
                <a:ext uri="{FF2B5EF4-FFF2-40B4-BE49-F238E27FC236}">
                  <a16:creationId xmlns:a16="http://schemas.microsoft.com/office/drawing/2014/main" id="{A219B1E1-B7CB-5A4D-9F33-98290946E052}"/>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291" name="Freeform 373">
              <a:extLst>
                <a:ext uri="{FF2B5EF4-FFF2-40B4-BE49-F238E27FC236}">
                  <a16:creationId xmlns:a16="http://schemas.microsoft.com/office/drawing/2014/main" id="{4322B302-D0E9-A64E-AB46-EB1C9CF82E75}"/>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92" name="Oval 371">
              <a:extLst>
                <a:ext uri="{FF2B5EF4-FFF2-40B4-BE49-F238E27FC236}">
                  <a16:creationId xmlns:a16="http://schemas.microsoft.com/office/drawing/2014/main" id="{133F52E5-5923-D441-8399-4D36D2728055}"/>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cxnSp>
        <p:nvCxnSpPr>
          <p:cNvPr id="293" name="Straight Arrow Connector 292">
            <a:extLst>
              <a:ext uri="{FF2B5EF4-FFF2-40B4-BE49-F238E27FC236}">
                <a16:creationId xmlns:a16="http://schemas.microsoft.com/office/drawing/2014/main" id="{8DE9BBEF-7276-1349-A7BE-71958ECC683C}"/>
              </a:ext>
            </a:extLst>
          </p:cNvPr>
          <p:cNvCxnSpPr/>
          <p:nvPr/>
        </p:nvCxnSpPr>
        <p:spPr>
          <a:xfrm flipV="1">
            <a:off x="6021639" y="3694366"/>
            <a:ext cx="0" cy="873599"/>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F333DCEF-7B7C-0944-AC0D-C8A040C97754}"/>
              </a:ext>
            </a:extLst>
          </p:cNvPr>
          <p:cNvSpPr txBox="1"/>
          <p:nvPr/>
        </p:nvSpPr>
        <p:spPr>
          <a:xfrm>
            <a:off x="4294633" y="1871988"/>
            <a:ext cx="522900" cy="286232"/>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tl val="0"/>
              </a:rPr>
              <a:t>ETL</a:t>
            </a:r>
          </a:p>
        </p:txBody>
      </p:sp>
      <p:grpSp>
        <p:nvGrpSpPr>
          <p:cNvPr id="296" name="Group 295">
            <a:extLst>
              <a:ext uri="{FF2B5EF4-FFF2-40B4-BE49-F238E27FC236}">
                <a16:creationId xmlns:a16="http://schemas.microsoft.com/office/drawing/2014/main" id="{687045B9-00E2-8543-8FF7-587EECD60044}"/>
              </a:ext>
            </a:extLst>
          </p:cNvPr>
          <p:cNvGrpSpPr/>
          <p:nvPr/>
        </p:nvGrpSpPr>
        <p:grpSpPr>
          <a:xfrm>
            <a:off x="7568525" y="2857844"/>
            <a:ext cx="288516" cy="1803682"/>
            <a:chOff x="11089221" y="1222407"/>
            <a:chExt cx="288516" cy="1803682"/>
          </a:xfrm>
        </p:grpSpPr>
        <p:grpSp>
          <p:nvGrpSpPr>
            <p:cNvPr id="297" name="Group 296">
              <a:extLst>
                <a:ext uri="{FF2B5EF4-FFF2-40B4-BE49-F238E27FC236}">
                  <a16:creationId xmlns:a16="http://schemas.microsoft.com/office/drawing/2014/main" id="{5C91AD56-085A-E54B-AF83-E0B8DD5C677B}"/>
                </a:ext>
              </a:extLst>
            </p:cNvPr>
            <p:cNvGrpSpPr/>
            <p:nvPr/>
          </p:nvGrpSpPr>
          <p:grpSpPr>
            <a:xfrm>
              <a:off x="11089221" y="1707427"/>
              <a:ext cx="288516" cy="348622"/>
              <a:chOff x="5692775" y="1541146"/>
              <a:chExt cx="114300" cy="138112"/>
            </a:xfrm>
          </p:grpSpPr>
          <p:sp>
            <p:nvSpPr>
              <p:cNvPr id="307" name="Oval 23">
                <a:extLst>
                  <a:ext uri="{FF2B5EF4-FFF2-40B4-BE49-F238E27FC236}">
                    <a16:creationId xmlns:a16="http://schemas.microsoft.com/office/drawing/2014/main" id="{42AB9872-F3B2-5148-B967-ABD7D9D09300}"/>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8" name="Freeform 24">
                <a:extLst>
                  <a:ext uri="{FF2B5EF4-FFF2-40B4-BE49-F238E27FC236}">
                    <a16:creationId xmlns:a16="http://schemas.microsoft.com/office/drawing/2014/main" id="{83C2BC8D-A886-1C4D-95C5-1DCC8E5BB2BB}"/>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nvGrpSpPr>
            <p:cNvPr id="298" name="Group 297">
              <a:extLst>
                <a:ext uri="{FF2B5EF4-FFF2-40B4-BE49-F238E27FC236}">
                  <a16:creationId xmlns:a16="http://schemas.microsoft.com/office/drawing/2014/main" id="{1A03D13D-9C2B-7440-BE8C-8308B78856B6}"/>
                </a:ext>
              </a:extLst>
            </p:cNvPr>
            <p:cNvGrpSpPr/>
            <p:nvPr/>
          </p:nvGrpSpPr>
          <p:grpSpPr>
            <a:xfrm>
              <a:off x="11089221" y="2192447"/>
              <a:ext cx="288516" cy="348622"/>
              <a:chOff x="5692775" y="1541146"/>
              <a:chExt cx="114300" cy="138112"/>
            </a:xfrm>
          </p:grpSpPr>
          <p:sp>
            <p:nvSpPr>
              <p:cNvPr id="305" name="Oval 23">
                <a:extLst>
                  <a:ext uri="{FF2B5EF4-FFF2-40B4-BE49-F238E27FC236}">
                    <a16:creationId xmlns:a16="http://schemas.microsoft.com/office/drawing/2014/main" id="{4F25CD61-B526-E544-8572-8D475EDB2E0C}"/>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6" name="Freeform 24">
                <a:extLst>
                  <a:ext uri="{FF2B5EF4-FFF2-40B4-BE49-F238E27FC236}">
                    <a16:creationId xmlns:a16="http://schemas.microsoft.com/office/drawing/2014/main" id="{930AFA8B-0F0D-BB4B-B965-7122B19A5230}"/>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nvGrpSpPr>
            <p:cNvPr id="299" name="Group 298">
              <a:extLst>
                <a:ext uri="{FF2B5EF4-FFF2-40B4-BE49-F238E27FC236}">
                  <a16:creationId xmlns:a16="http://schemas.microsoft.com/office/drawing/2014/main" id="{9F237B67-877B-1945-9F38-F944AE39295C}"/>
                </a:ext>
              </a:extLst>
            </p:cNvPr>
            <p:cNvGrpSpPr/>
            <p:nvPr/>
          </p:nvGrpSpPr>
          <p:grpSpPr>
            <a:xfrm>
              <a:off x="11089221" y="2677467"/>
              <a:ext cx="288516" cy="348622"/>
              <a:chOff x="5692775" y="1541146"/>
              <a:chExt cx="114300" cy="138112"/>
            </a:xfrm>
          </p:grpSpPr>
          <p:sp>
            <p:nvSpPr>
              <p:cNvPr id="303" name="Oval 23">
                <a:extLst>
                  <a:ext uri="{FF2B5EF4-FFF2-40B4-BE49-F238E27FC236}">
                    <a16:creationId xmlns:a16="http://schemas.microsoft.com/office/drawing/2014/main" id="{F8350FAA-ADC6-3B4E-92B6-48B637F2A334}"/>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4" name="Freeform 24">
                <a:extLst>
                  <a:ext uri="{FF2B5EF4-FFF2-40B4-BE49-F238E27FC236}">
                    <a16:creationId xmlns:a16="http://schemas.microsoft.com/office/drawing/2014/main" id="{96E16536-7951-A94F-8682-E545F192A7A7}"/>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nvGrpSpPr>
            <p:cNvPr id="300" name="Group 299">
              <a:extLst>
                <a:ext uri="{FF2B5EF4-FFF2-40B4-BE49-F238E27FC236}">
                  <a16:creationId xmlns:a16="http://schemas.microsoft.com/office/drawing/2014/main" id="{87FD85C6-BC2C-1043-BA19-BDE42F23F22E}"/>
                </a:ext>
              </a:extLst>
            </p:cNvPr>
            <p:cNvGrpSpPr/>
            <p:nvPr/>
          </p:nvGrpSpPr>
          <p:grpSpPr>
            <a:xfrm>
              <a:off x="11089221" y="1222407"/>
              <a:ext cx="288516" cy="348622"/>
              <a:chOff x="5692775" y="1541146"/>
              <a:chExt cx="114300" cy="138112"/>
            </a:xfrm>
          </p:grpSpPr>
          <p:sp>
            <p:nvSpPr>
              <p:cNvPr id="301" name="Oval 23">
                <a:extLst>
                  <a:ext uri="{FF2B5EF4-FFF2-40B4-BE49-F238E27FC236}">
                    <a16:creationId xmlns:a16="http://schemas.microsoft.com/office/drawing/2014/main" id="{A18CE0DF-2024-D342-A956-BA2E73399417}"/>
                  </a:ext>
                </a:extLst>
              </p:cNvPr>
              <p:cNvSpPr>
                <a:spLocks noChangeArrowheads="1"/>
              </p:cNvSpPr>
              <p:nvPr/>
            </p:nvSpPr>
            <p:spPr bwMode="auto">
              <a:xfrm>
                <a:off x="5692775" y="1541146"/>
                <a:ext cx="114300" cy="69850"/>
              </a:xfrm>
              <a:prstGeom prst="ellipse">
                <a:avLst/>
              </a:pr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2" name="Freeform 24">
                <a:extLst>
                  <a:ext uri="{FF2B5EF4-FFF2-40B4-BE49-F238E27FC236}">
                    <a16:creationId xmlns:a16="http://schemas.microsoft.com/office/drawing/2014/main" id="{CC28BBB2-0EDF-F849-A562-DD6EB229BEBC}"/>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grpSp>
      <p:grpSp>
        <p:nvGrpSpPr>
          <p:cNvPr id="309" name="Group 308">
            <a:extLst>
              <a:ext uri="{FF2B5EF4-FFF2-40B4-BE49-F238E27FC236}">
                <a16:creationId xmlns:a16="http://schemas.microsoft.com/office/drawing/2014/main" id="{75DC515C-0B2D-F94C-85BF-972EAB9940B1}"/>
              </a:ext>
            </a:extLst>
          </p:cNvPr>
          <p:cNvGrpSpPr/>
          <p:nvPr/>
        </p:nvGrpSpPr>
        <p:grpSpPr>
          <a:xfrm>
            <a:off x="5697393" y="4776836"/>
            <a:ext cx="596727" cy="660164"/>
            <a:chOff x="5144228" y="2862082"/>
            <a:chExt cx="516003" cy="570858"/>
          </a:xfrm>
        </p:grpSpPr>
        <p:grpSp>
          <p:nvGrpSpPr>
            <p:cNvPr id="310" name="Group 309">
              <a:extLst>
                <a:ext uri="{FF2B5EF4-FFF2-40B4-BE49-F238E27FC236}">
                  <a16:creationId xmlns:a16="http://schemas.microsoft.com/office/drawing/2014/main" id="{D6EB4914-08E2-FB43-9045-FE10D858CE40}"/>
                </a:ext>
              </a:extLst>
            </p:cNvPr>
            <p:cNvGrpSpPr/>
            <p:nvPr/>
          </p:nvGrpSpPr>
          <p:grpSpPr>
            <a:xfrm>
              <a:off x="5144228" y="2862082"/>
              <a:ext cx="514892" cy="570858"/>
              <a:chOff x="8597900" y="1254125"/>
              <a:chExt cx="438150" cy="485775"/>
            </a:xfrm>
            <a:solidFill>
              <a:schemeClr val="bg1"/>
            </a:solidFill>
          </p:grpSpPr>
          <p:sp>
            <p:nvSpPr>
              <p:cNvPr id="312" name="Freeform 374">
                <a:extLst>
                  <a:ext uri="{FF2B5EF4-FFF2-40B4-BE49-F238E27FC236}">
                    <a16:creationId xmlns:a16="http://schemas.microsoft.com/office/drawing/2014/main" id="{F7DEE36F-0E58-6440-96D1-C3F1D313209C}"/>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3175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13" name="Oval 371">
                <a:extLst>
                  <a:ext uri="{FF2B5EF4-FFF2-40B4-BE49-F238E27FC236}">
                    <a16:creationId xmlns:a16="http://schemas.microsoft.com/office/drawing/2014/main" id="{FC713AB3-9530-BF4E-8AEE-7844D8C497BD}"/>
                  </a:ext>
                </a:extLst>
              </p:cNvPr>
              <p:cNvSpPr>
                <a:spLocks noChangeArrowheads="1"/>
              </p:cNvSpPr>
              <p:nvPr/>
            </p:nvSpPr>
            <p:spPr bwMode="auto">
              <a:xfrm>
                <a:off x="8597900" y="1254125"/>
                <a:ext cx="438150" cy="185737"/>
              </a:xfrm>
              <a:prstGeom prst="ellipse">
                <a:avLst/>
              </a:prstGeom>
              <a:noFill/>
              <a:ln w="3175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311" name="Freeform 55">
              <a:extLst>
                <a:ext uri="{FF2B5EF4-FFF2-40B4-BE49-F238E27FC236}">
                  <a16:creationId xmlns:a16="http://schemas.microsoft.com/office/drawing/2014/main" id="{CEFA7074-9C51-9E4D-BCE8-22EE21E2695E}"/>
                </a:ext>
              </a:extLst>
            </p:cNvPr>
            <p:cNvSpPr>
              <a:spLocks/>
            </p:cNvSpPr>
            <p:nvPr/>
          </p:nvSpPr>
          <p:spPr bwMode="auto">
            <a:xfrm>
              <a:off x="5145880" y="3174733"/>
              <a:ext cx="514351" cy="98694"/>
            </a:xfrm>
            <a:custGeom>
              <a:avLst/>
              <a:gdLst>
                <a:gd name="T0" fmla="*/ 0 w 164"/>
                <a:gd name="T1" fmla="*/ 0 h 29"/>
                <a:gd name="T2" fmla="*/ 30 w 164"/>
                <a:gd name="T3" fmla="*/ 29 h 29"/>
                <a:gd name="T4" fmla="*/ 52 w 164"/>
                <a:gd name="T5" fmla="*/ 19 h 29"/>
                <a:gd name="T6" fmla="*/ 56 w 164"/>
                <a:gd name="T7" fmla="*/ 14 h 29"/>
                <a:gd name="T8" fmla="*/ 60 w 164"/>
                <a:gd name="T9" fmla="*/ 19 h 29"/>
                <a:gd name="T10" fmla="*/ 82 w 164"/>
                <a:gd name="T11" fmla="*/ 29 h 29"/>
                <a:gd name="T12" fmla="*/ 104 w 164"/>
                <a:gd name="T13" fmla="*/ 20 h 29"/>
                <a:gd name="T14" fmla="*/ 108 w 164"/>
                <a:gd name="T15" fmla="*/ 15 h 29"/>
                <a:gd name="T16" fmla="*/ 113 w 164"/>
                <a:gd name="T17" fmla="*/ 20 h 29"/>
                <a:gd name="T18" fmla="*/ 134 w 164"/>
                <a:gd name="T19" fmla="*/ 29 h 29"/>
                <a:gd name="T20" fmla="*/ 164 w 16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9">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314" name="Freeform 46">
            <a:extLst>
              <a:ext uri="{FF2B5EF4-FFF2-40B4-BE49-F238E27FC236}">
                <a16:creationId xmlns:a16="http://schemas.microsoft.com/office/drawing/2014/main" id="{34AD2130-9B9B-724B-AA49-DF869AD0DADE}"/>
              </a:ext>
            </a:extLst>
          </p:cNvPr>
          <p:cNvSpPr>
            <a:spLocks/>
          </p:cNvSpPr>
          <p:nvPr/>
        </p:nvSpPr>
        <p:spPr bwMode="auto">
          <a:xfrm flipV="1">
            <a:off x="6416042" y="327659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15" name="Freeform 46">
            <a:extLst>
              <a:ext uri="{FF2B5EF4-FFF2-40B4-BE49-F238E27FC236}">
                <a16:creationId xmlns:a16="http://schemas.microsoft.com/office/drawing/2014/main" id="{056812D4-D429-7248-A85D-31AFB73F2E39}"/>
              </a:ext>
            </a:extLst>
          </p:cNvPr>
          <p:cNvSpPr>
            <a:spLocks/>
          </p:cNvSpPr>
          <p:nvPr/>
        </p:nvSpPr>
        <p:spPr bwMode="auto">
          <a:xfrm>
            <a:off x="6416042" y="267461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316" name="Group 315">
            <a:extLst>
              <a:ext uri="{FF2B5EF4-FFF2-40B4-BE49-F238E27FC236}">
                <a16:creationId xmlns:a16="http://schemas.microsoft.com/office/drawing/2014/main" id="{E757776E-9567-E348-AF69-F643D93F8B02}"/>
              </a:ext>
            </a:extLst>
          </p:cNvPr>
          <p:cNvGrpSpPr/>
          <p:nvPr/>
        </p:nvGrpSpPr>
        <p:grpSpPr>
          <a:xfrm>
            <a:off x="7946289" y="3055617"/>
            <a:ext cx="1581092" cy="1513524"/>
            <a:chOff x="7946289" y="3055617"/>
            <a:chExt cx="1581092" cy="1513524"/>
          </a:xfrm>
        </p:grpSpPr>
        <p:grpSp>
          <p:nvGrpSpPr>
            <p:cNvPr id="317" name="Group 316">
              <a:extLst>
                <a:ext uri="{FF2B5EF4-FFF2-40B4-BE49-F238E27FC236}">
                  <a16:creationId xmlns:a16="http://schemas.microsoft.com/office/drawing/2014/main" id="{401E43E7-1CF4-E64D-97BA-53EA56E02F8A}"/>
                </a:ext>
              </a:extLst>
            </p:cNvPr>
            <p:cNvGrpSpPr/>
            <p:nvPr/>
          </p:nvGrpSpPr>
          <p:grpSpPr>
            <a:xfrm>
              <a:off x="7946289" y="3055617"/>
              <a:ext cx="1392974" cy="822962"/>
              <a:chOff x="7946289" y="3055617"/>
              <a:chExt cx="1392974" cy="822962"/>
            </a:xfrm>
          </p:grpSpPr>
          <p:sp>
            <p:nvSpPr>
              <p:cNvPr id="322" name="Freeform 46">
                <a:extLst>
                  <a:ext uri="{FF2B5EF4-FFF2-40B4-BE49-F238E27FC236}">
                    <a16:creationId xmlns:a16="http://schemas.microsoft.com/office/drawing/2014/main" id="{0F98B88E-0B36-E94E-9506-099E8F6DD857}"/>
                  </a:ext>
                </a:extLst>
              </p:cNvPr>
              <p:cNvSpPr>
                <a:spLocks/>
              </p:cNvSpPr>
              <p:nvPr/>
            </p:nvSpPr>
            <p:spPr bwMode="auto">
              <a:xfrm flipV="1">
                <a:off x="8014869" y="3055617"/>
                <a:ext cx="1323223"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23" name="Freeform 46">
                <a:extLst>
                  <a:ext uri="{FF2B5EF4-FFF2-40B4-BE49-F238E27FC236}">
                    <a16:creationId xmlns:a16="http://schemas.microsoft.com/office/drawing/2014/main" id="{173410A5-2A90-1848-8D2F-251000723E38}"/>
                  </a:ext>
                </a:extLst>
              </p:cNvPr>
              <p:cNvSpPr>
                <a:spLocks/>
              </p:cNvSpPr>
              <p:nvPr/>
            </p:nvSpPr>
            <p:spPr bwMode="auto">
              <a:xfrm flipV="1">
                <a:off x="7946289" y="3520436"/>
                <a:ext cx="109865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324" name="Straight Arrow Connector 323">
                <a:extLst>
                  <a:ext uri="{FF2B5EF4-FFF2-40B4-BE49-F238E27FC236}">
                    <a16:creationId xmlns:a16="http://schemas.microsoft.com/office/drawing/2014/main" id="{9829EC99-3C58-D640-9FBF-111CA1D8E169}"/>
                  </a:ext>
                </a:extLst>
              </p:cNvPr>
              <p:cNvCxnSpPr>
                <a:cxnSpLocks/>
              </p:cNvCxnSpPr>
              <p:nvPr/>
            </p:nvCxnSpPr>
            <p:spPr>
              <a:xfrm>
                <a:off x="9083044" y="3878579"/>
                <a:ext cx="256219"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824BFE45-5DEF-0C4E-B28C-5ACA58BDC894}"/>
                </a:ext>
              </a:extLst>
            </p:cNvPr>
            <p:cNvGrpSpPr/>
            <p:nvPr/>
          </p:nvGrpSpPr>
          <p:grpSpPr>
            <a:xfrm flipV="1">
              <a:off x="7981950" y="3746179"/>
              <a:ext cx="1545431" cy="822962"/>
              <a:chOff x="7810501" y="3055617"/>
              <a:chExt cx="1545431" cy="822962"/>
            </a:xfrm>
          </p:grpSpPr>
          <p:sp>
            <p:nvSpPr>
              <p:cNvPr id="319" name="Freeform 46">
                <a:extLst>
                  <a:ext uri="{FF2B5EF4-FFF2-40B4-BE49-F238E27FC236}">
                    <a16:creationId xmlns:a16="http://schemas.microsoft.com/office/drawing/2014/main" id="{AA4CB945-AD49-B247-8AD4-2F0E97BCD52D}"/>
                  </a:ext>
                </a:extLst>
              </p:cNvPr>
              <p:cNvSpPr>
                <a:spLocks/>
              </p:cNvSpPr>
              <p:nvPr/>
            </p:nvSpPr>
            <p:spPr bwMode="auto">
              <a:xfrm flipV="1">
                <a:off x="7810501" y="3055617"/>
                <a:ext cx="1545431"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20" name="Freeform 46">
                <a:extLst>
                  <a:ext uri="{FF2B5EF4-FFF2-40B4-BE49-F238E27FC236}">
                    <a16:creationId xmlns:a16="http://schemas.microsoft.com/office/drawing/2014/main" id="{D81E5E39-FAC3-F641-897C-74771EB43763}"/>
                  </a:ext>
                </a:extLst>
              </p:cNvPr>
              <p:cNvSpPr>
                <a:spLocks/>
              </p:cNvSpPr>
              <p:nvPr/>
            </p:nvSpPr>
            <p:spPr bwMode="auto">
              <a:xfrm flipV="1">
                <a:off x="7843839" y="3520436"/>
                <a:ext cx="120110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321" name="Straight Arrow Connector 320">
                <a:extLst>
                  <a:ext uri="{FF2B5EF4-FFF2-40B4-BE49-F238E27FC236}">
                    <a16:creationId xmlns:a16="http://schemas.microsoft.com/office/drawing/2014/main" id="{7EC80832-85C3-CF4E-999A-6EBF12946AEE}"/>
                  </a:ext>
                </a:extLst>
              </p:cNvPr>
              <p:cNvCxnSpPr>
                <a:cxnSpLocks/>
              </p:cNvCxnSpPr>
              <p:nvPr/>
            </p:nvCxnSpPr>
            <p:spPr>
              <a:xfrm flipV="1">
                <a:off x="9059229" y="3878579"/>
                <a:ext cx="29432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sp>
        <p:nvSpPr>
          <p:cNvPr id="325" name="TextBox 324">
            <a:extLst>
              <a:ext uri="{FF2B5EF4-FFF2-40B4-BE49-F238E27FC236}">
                <a16:creationId xmlns:a16="http://schemas.microsoft.com/office/drawing/2014/main" id="{934B57ED-12A6-1945-8D18-29298B34B762}"/>
              </a:ext>
            </a:extLst>
          </p:cNvPr>
          <p:cNvSpPr txBox="1"/>
          <p:nvPr/>
        </p:nvSpPr>
        <p:spPr>
          <a:xfrm>
            <a:off x="9517572" y="1579294"/>
            <a:ext cx="1308371" cy="286232"/>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tl val="0"/>
              </a:rPr>
              <a:t>BI / Analytics</a:t>
            </a:r>
          </a:p>
        </p:txBody>
      </p:sp>
      <p:sp>
        <p:nvSpPr>
          <p:cNvPr id="344" name="TextBox 343">
            <a:extLst>
              <a:ext uri="{FF2B5EF4-FFF2-40B4-BE49-F238E27FC236}">
                <a16:creationId xmlns:a16="http://schemas.microsoft.com/office/drawing/2014/main" id="{DD6F57E1-D065-FD4A-B5EB-BDD8CBFCCB83}"/>
              </a:ext>
            </a:extLst>
          </p:cNvPr>
          <p:cNvSpPr txBox="1"/>
          <p:nvPr/>
        </p:nvSpPr>
        <p:spPr>
          <a:xfrm>
            <a:off x="1236322" y="2211357"/>
            <a:ext cx="1140268"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tl val="0"/>
              </a:rPr>
              <a:t>OLTP Databases</a:t>
            </a:r>
          </a:p>
        </p:txBody>
      </p:sp>
      <p:sp>
        <p:nvSpPr>
          <p:cNvPr id="345" name="TextBox 344">
            <a:extLst>
              <a:ext uri="{FF2B5EF4-FFF2-40B4-BE49-F238E27FC236}">
                <a16:creationId xmlns:a16="http://schemas.microsoft.com/office/drawing/2014/main" id="{99FED848-8327-764E-AEA0-A414C4DFB113}"/>
              </a:ext>
            </a:extLst>
          </p:cNvPr>
          <p:cNvSpPr txBox="1"/>
          <p:nvPr/>
        </p:nvSpPr>
        <p:spPr>
          <a:xfrm>
            <a:off x="888436" y="3065480"/>
            <a:ext cx="1488154"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tl val="0"/>
              </a:rPr>
              <a:t>Enterprise Applications</a:t>
            </a:r>
          </a:p>
        </p:txBody>
      </p:sp>
      <p:sp>
        <p:nvSpPr>
          <p:cNvPr id="346" name="TextBox 345">
            <a:extLst>
              <a:ext uri="{FF2B5EF4-FFF2-40B4-BE49-F238E27FC236}">
                <a16:creationId xmlns:a16="http://schemas.microsoft.com/office/drawing/2014/main" id="{147AD212-FCE2-E04C-95D2-B3E4C6968F51}"/>
              </a:ext>
            </a:extLst>
          </p:cNvPr>
          <p:cNvSpPr txBox="1"/>
          <p:nvPr/>
        </p:nvSpPr>
        <p:spPr>
          <a:xfrm>
            <a:off x="972409" y="4749546"/>
            <a:ext cx="1404181"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tl val="0"/>
              </a:rPr>
              <a:t>Web Apps</a:t>
            </a:r>
          </a:p>
        </p:txBody>
      </p:sp>
      <p:sp>
        <p:nvSpPr>
          <p:cNvPr id="347" name="TextBox 346">
            <a:extLst>
              <a:ext uri="{FF2B5EF4-FFF2-40B4-BE49-F238E27FC236}">
                <a16:creationId xmlns:a16="http://schemas.microsoft.com/office/drawing/2014/main" id="{A7A5835A-C9FF-7545-B31A-55EB4B47A037}"/>
              </a:ext>
            </a:extLst>
          </p:cNvPr>
          <p:cNvSpPr txBox="1"/>
          <p:nvPr/>
        </p:nvSpPr>
        <p:spPr>
          <a:xfrm>
            <a:off x="1023392" y="3800311"/>
            <a:ext cx="135319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tl val="0"/>
              </a:rPr>
              <a:t>Third-Party</a:t>
            </a:r>
          </a:p>
        </p:txBody>
      </p:sp>
      <p:sp>
        <p:nvSpPr>
          <p:cNvPr id="348" name="TextBox 347">
            <a:extLst>
              <a:ext uri="{FF2B5EF4-FFF2-40B4-BE49-F238E27FC236}">
                <a16:creationId xmlns:a16="http://schemas.microsoft.com/office/drawing/2014/main" id="{CAFC3945-F28F-4442-9498-70DCAF60A627}"/>
              </a:ext>
            </a:extLst>
          </p:cNvPr>
          <p:cNvSpPr txBox="1"/>
          <p:nvPr/>
        </p:nvSpPr>
        <p:spPr>
          <a:xfrm>
            <a:off x="1236322" y="5286134"/>
            <a:ext cx="114026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tl val="0"/>
              </a:rPr>
              <a:t>Other</a:t>
            </a:r>
          </a:p>
        </p:txBody>
      </p:sp>
      <p:grpSp>
        <p:nvGrpSpPr>
          <p:cNvPr id="375" name="Group 374">
            <a:extLst>
              <a:ext uri="{FF2B5EF4-FFF2-40B4-BE49-F238E27FC236}">
                <a16:creationId xmlns:a16="http://schemas.microsoft.com/office/drawing/2014/main" id="{0E2187EE-2D6B-8D44-8348-9CFFF2503B9F}"/>
              </a:ext>
            </a:extLst>
          </p:cNvPr>
          <p:cNvGrpSpPr>
            <a:grpSpLocks noChangeAspect="1"/>
          </p:cNvGrpSpPr>
          <p:nvPr/>
        </p:nvGrpSpPr>
        <p:grpSpPr>
          <a:xfrm>
            <a:off x="2546712" y="3117998"/>
            <a:ext cx="466790" cy="366164"/>
            <a:chOff x="849312" y="2559050"/>
            <a:chExt cx="530225" cy="415925"/>
          </a:xfrm>
          <a:noFill/>
        </p:grpSpPr>
        <p:sp>
          <p:nvSpPr>
            <p:cNvPr id="376" name="Freeform 346">
              <a:extLst>
                <a:ext uri="{FF2B5EF4-FFF2-40B4-BE49-F238E27FC236}">
                  <a16:creationId xmlns:a16="http://schemas.microsoft.com/office/drawing/2014/main" id="{9EAFDDC0-5643-8D48-B95C-8154B8D90A40}"/>
                </a:ext>
              </a:extLst>
            </p:cNvPr>
            <p:cNvSpPr>
              <a:spLocks/>
            </p:cNvSpPr>
            <p:nvPr/>
          </p:nvSpPr>
          <p:spPr bwMode="auto">
            <a:xfrm>
              <a:off x="849312" y="2559050"/>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7" name="Line 347">
              <a:extLst>
                <a:ext uri="{FF2B5EF4-FFF2-40B4-BE49-F238E27FC236}">
                  <a16:creationId xmlns:a16="http://schemas.microsoft.com/office/drawing/2014/main" id="{B3DEF9A1-E3E2-A84D-8820-95A1791A89F5}"/>
                </a:ext>
              </a:extLst>
            </p:cNvPr>
            <p:cNvSpPr>
              <a:spLocks noChangeShapeType="1"/>
            </p:cNvSpPr>
            <p:nvPr/>
          </p:nvSpPr>
          <p:spPr bwMode="auto">
            <a:xfrm>
              <a:off x="849312" y="2674938"/>
              <a:ext cx="530225" cy="0"/>
            </a:xfrm>
            <a:prstGeom prst="line">
              <a:avLst/>
            </a:pr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8" name="Oval 348">
              <a:extLst>
                <a:ext uri="{FF2B5EF4-FFF2-40B4-BE49-F238E27FC236}">
                  <a16:creationId xmlns:a16="http://schemas.microsoft.com/office/drawing/2014/main" id="{F26C4BAC-F606-514C-82C9-A0FCAEFBE90F}"/>
                </a:ext>
              </a:extLst>
            </p:cNvPr>
            <p:cNvSpPr>
              <a:spLocks noChangeArrowheads="1"/>
            </p:cNvSpPr>
            <p:nvPr/>
          </p:nvSpPr>
          <p:spPr bwMode="auto">
            <a:xfrm>
              <a:off x="919162" y="2605088"/>
              <a:ext cx="22225"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9" name="Oval 349">
              <a:extLst>
                <a:ext uri="{FF2B5EF4-FFF2-40B4-BE49-F238E27FC236}">
                  <a16:creationId xmlns:a16="http://schemas.microsoft.com/office/drawing/2014/main" id="{DBB04249-AD96-1741-8562-FA325F744359}"/>
                </a:ext>
              </a:extLst>
            </p:cNvPr>
            <p:cNvSpPr>
              <a:spLocks noChangeArrowheads="1"/>
            </p:cNvSpPr>
            <p:nvPr/>
          </p:nvSpPr>
          <p:spPr bwMode="auto">
            <a:xfrm>
              <a:off x="98742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0" name="Oval 350">
              <a:extLst>
                <a:ext uri="{FF2B5EF4-FFF2-40B4-BE49-F238E27FC236}">
                  <a16:creationId xmlns:a16="http://schemas.microsoft.com/office/drawing/2014/main" id="{4FE608A9-D8CE-FF4E-865E-67E98A8A4316}"/>
                </a:ext>
              </a:extLst>
            </p:cNvPr>
            <p:cNvSpPr>
              <a:spLocks noChangeArrowheads="1"/>
            </p:cNvSpPr>
            <p:nvPr/>
          </p:nvSpPr>
          <p:spPr bwMode="auto">
            <a:xfrm>
              <a:off x="105727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1" name="Freeform 351">
              <a:extLst>
                <a:ext uri="{FF2B5EF4-FFF2-40B4-BE49-F238E27FC236}">
                  <a16:creationId xmlns:a16="http://schemas.microsoft.com/office/drawing/2014/main" id="{731114E1-BE7C-9044-89EB-CD057A90DFB2}"/>
                </a:ext>
              </a:extLst>
            </p:cNvPr>
            <p:cNvSpPr>
              <a:spLocks/>
            </p:cNvSpPr>
            <p:nvPr/>
          </p:nvSpPr>
          <p:spPr bwMode="auto">
            <a:xfrm>
              <a:off x="965200" y="2727325"/>
              <a:ext cx="300038" cy="177800"/>
            </a:xfrm>
            <a:custGeom>
              <a:avLst/>
              <a:gdLst>
                <a:gd name="T0" fmla="*/ 52 w 52"/>
                <a:gd name="T1" fmla="*/ 20 h 31"/>
                <a:gd name="T2" fmla="*/ 40 w 52"/>
                <a:gd name="T3" fmla="*/ 9 h 31"/>
                <a:gd name="T4" fmla="*/ 26 w 52"/>
                <a:gd name="T5" fmla="*/ 0 h 31"/>
                <a:gd name="T6" fmla="*/ 10 w 52"/>
                <a:gd name="T7" fmla="*/ 15 h 31"/>
                <a:gd name="T8" fmla="*/ 0 w 52"/>
                <a:gd name="T9" fmla="*/ 23 h 31"/>
                <a:gd name="T10" fmla="*/ 9 w 52"/>
                <a:gd name="T11" fmla="*/ 31 h 31"/>
                <a:gd name="T12" fmla="*/ 42 w 52"/>
                <a:gd name="T13" fmla="*/ 31 h 31"/>
                <a:gd name="T14" fmla="*/ 52 w 52"/>
                <a:gd name="T15" fmla="*/ 2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1">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82" name="Group 381">
            <a:extLst>
              <a:ext uri="{FF2B5EF4-FFF2-40B4-BE49-F238E27FC236}">
                <a16:creationId xmlns:a16="http://schemas.microsoft.com/office/drawing/2014/main" id="{3829A719-7F9A-BB41-A9E3-62E8C5C124ED}"/>
              </a:ext>
            </a:extLst>
          </p:cNvPr>
          <p:cNvGrpSpPr/>
          <p:nvPr/>
        </p:nvGrpSpPr>
        <p:grpSpPr>
          <a:xfrm>
            <a:off x="2554549" y="5221398"/>
            <a:ext cx="451118" cy="451120"/>
            <a:chOff x="2625725" y="1733550"/>
            <a:chExt cx="755017" cy="755017"/>
          </a:xfrm>
        </p:grpSpPr>
        <p:sp>
          <p:nvSpPr>
            <p:cNvPr id="383" name="Freeform 475">
              <a:extLst>
                <a:ext uri="{FF2B5EF4-FFF2-40B4-BE49-F238E27FC236}">
                  <a16:creationId xmlns:a16="http://schemas.microsoft.com/office/drawing/2014/main" id="{6453DCD8-9F74-F942-A9C9-016A189C58AF}"/>
                </a:ext>
              </a:extLst>
            </p:cNvPr>
            <p:cNvSpPr>
              <a:spLocks/>
            </p:cNvSpPr>
            <p:nvPr/>
          </p:nvSpPr>
          <p:spPr bwMode="auto">
            <a:xfrm>
              <a:off x="3202507" y="1788010"/>
              <a:ext cx="143577" cy="126249"/>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4" name="Freeform 476">
              <a:extLst>
                <a:ext uri="{FF2B5EF4-FFF2-40B4-BE49-F238E27FC236}">
                  <a16:creationId xmlns:a16="http://schemas.microsoft.com/office/drawing/2014/main" id="{890061E1-2EDA-A34C-A455-651A55E03EDD}"/>
                </a:ext>
              </a:extLst>
            </p:cNvPr>
            <p:cNvSpPr>
              <a:spLocks/>
            </p:cNvSpPr>
            <p:nvPr/>
          </p:nvSpPr>
          <p:spPr bwMode="auto">
            <a:xfrm>
              <a:off x="2645529" y="2307857"/>
              <a:ext cx="160906" cy="126249"/>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5" name="Freeform 477">
              <a:extLst>
                <a:ext uri="{FF2B5EF4-FFF2-40B4-BE49-F238E27FC236}">
                  <a16:creationId xmlns:a16="http://schemas.microsoft.com/office/drawing/2014/main" id="{9B4CFAF2-F4E6-8A4D-8384-AE4A54E55439}"/>
                </a:ext>
              </a:extLst>
            </p:cNvPr>
            <p:cNvSpPr>
              <a:spLocks/>
            </p:cNvSpPr>
            <p:nvPr/>
          </p:nvSpPr>
          <p:spPr bwMode="auto">
            <a:xfrm>
              <a:off x="2922781" y="1788010"/>
              <a:ext cx="457961" cy="700557"/>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6" name="Freeform 478">
              <a:extLst>
                <a:ext uri="{FF2B5EF4-FFF2-40B4-BE49-F238E27FC236}">
                  <a16:creationId xmlns:a16="http://schemas.microsoft.com/office/drawing/2014/main" id="{4CCD28DE-48D3-9548-BECE-CDCFFF474472}"/>
                </a:ext>
              </a:extLst>
            </p:cNvPr>
            <p:cNvSpPr>
              <a:spLocks/>
            </p:cNvSpPr>
            <p:nvPr/>
          </p:nvSpPr>
          <p:spPr bwMode="auto">
            <a:xfrm>
              <a:off x="2625725" y="1733550"/>
              <a:ext cx="460436" cy="700557"/>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87" name="Freeform 5">
              <a:extLst>
                <a:ext uri="{FF2B5EF4-FFF2-40B4-BE49-F238E27FC236}">
                  <a16:creationId xmlns:a16="http://schemas.microsoft.com/office/drawing/2014/main" id="{9FF41CFA-0BDA-1F48-81E6-CDE47A4C261C}"/>
                </a:ext>
              </a:extLst>
            </p:cNvPr>
            <p:cNvSpPr>
              <a:spLocks/>
            </p:cNvSpPr>
            <p:nvPr/>
          </p:nvSpPr>
          <p:spPr bwMode="auto">
            <a:xfrm>
              <a:off x="2751973" y="1930388"/>
              <a:ext cx="487665" cy="29874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89" name="Group 388">
            <a:extLst>
              <a:ext uri="{FF2B5EF4-FFF2-40B4-BE49-F238E27FC236}">
                <a16:creationId xmlns:a16="http://schemas.microsoft.com/office/drawing/2014/main" id="{E35A62CF-198F-1E43-8D3A-5046DD2EDF6C}"/>
              </a:ext>
            </a:extLst>
          </p:cNvPr>
          <p:cNvGrpSpPr/>
          <p:nvPr/>
        </p:nvGrpSpPr>
        <p:grpSpPr>
          <a:xfrm>
            <a:off x="2518873" y="3795331"/>
            <a:ext cx="494148" cy="304479"/>
            <a:chOff x="1068228" y="4194652"/>
            <a:chExt cx="628643" cy="387349"/>
          </a:xfrm>
        </p:grpSpPr>
        <p:grpSp>
          <p:nvGrpSpPr>
            <p:cNvPr id="390" name="Group 389">
              <a:extLst>
                <a:ext uri="{FF2B5EF4-FFF2-40B4-BE49-F238E27FC236}">
                  <a16:creationId xmlns:a16="http://schemas.microsoft.com/office/drawing/2014/main" id="{56C2D587-A4EE-F346-8445-26EB0026F8FC}"/>
                </a:ext>
              </a:extLst>
            </p:cNvPr>
            <p:cNvGrpSpPr/>
            <p:nvPr/>
          </p:nvGrpSpPr>
          <p:grpSpPr>
            <a:xfrm>
              <a:off x="1068228" y="4194652"/>
              <a:ext cx="628643" cy="387349"/>
              <a:chOff x="1068228" y="4194652"/>
              <a:chExt cx="628643" cy="387349"/>
            </a:xfrm>
          </p:grpSpPr>
          <p:grpSp>
            <p:nvGrpSpPr>
              <p:cNvPr id="392" name="Group 8">
                <a:extLst>
                  <a:ext uri="{FF2B5EF4-FFF2-40B4-BE49-F238E27FC236}">
                    <a16:creationId xmlns:a16="http://schemas.microsoft.com/office/drawing/2014/main" id="{0364A27C-7F2D-0F4D-9BAA-D83D9A628907}"/>
                  </a:ext>
                </a:extLst>
              </p:cNvPr>
              <p:cNvGrpSpPr>
                <a:grpSpLocks noChangeAspect="1"/>
              </p:cNvGrpSpPr>
              <p:nvPr/>
            </p:nvGrpSpPr>
            <p:grpSpPr bwMode="auto">
              <a:xfrm>
                <a:off x="1068228" y="4194652"/>
                <a:ext cx="387490" cy="387349"/>
                <a:chOff x="2462" y="786"/>
                <a:chExt cx="2753" cy="2752"/>
              </a:xfrm>
            </p:grpSpPr>
            <p:sp>
              <p:nvSpPr>
                <p:cNvPr id="395" name="Freeform 9">
                  <a:extLst>
                    <a:ext uri="{FF2B5EF4-FFF2-40B4-BE49-F238E27FC236}">
                      <a16:creationId xmlns:a16="http://schemas.microsoft.com/office/drawing/2014/main" id="{D60B2FB4-632C-7D4B-BE2B-74B30C8EB04F}"/>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96" name="Oval 10">
                  <a:extLst>
                    <a:ext uri="{FF2B5EF4-FFF2-40B4-BE49-F238E27FC236}">
                      <a16:creationId xmlns:a16="http://schemas.microsoft.com/office/drawing/2014/main" id="{2DB016C7-D4F1-1C48-A470-3054D72CBD16}"/>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393" name="Freeform 182">
                <a:extLst>
                  <a:ext uri="{FF2B5EF4-FFF2-40B4-BE49-F238E27FC236}">
                    <a16:creationId xmlns:a16="http://schemas.microsoft.com/office/drawing/2014/main" id="{A6B6A315-4DED-304D-A28E-F92D83C01615}"/>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94" name="Freeform 183">
                <a:extLst>
                  <a:ext uri="{FF2B5EF4-FFF2-40B4-BE49-F238E27FC236}">
                    <a16:creationId xmlns:a16="http://schemas.microsoft.com/office/drawing/2014/main" id="{FB786F7A-4732-2E42-97C4-18AF102BDA90}"/>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391" name="Freeform 181">
              <a:extLst>
                <a:ext uri="{FF2B5EF4-FFF2-40B4-BE49-F238E27FC236}">
                  <a16:creationId xmlns:a16="http://schemas.microsoft.com/office/drawing/2014/main" id="{A7446BE6-4F87-CD42-B4AB-57DF6A41C857}"/>
                </a:ext>
              </a:extLst>
            </p:cNvPr>
            <p:cNvSpPr>
              <a:spLocks/>
            </p:cNvSpPr>
            <p:nvPr/>
          </p:nvSpPr>
          <p:spPr bwMode="auto">
            <a:xfrm>
              <a:off x="1242726" y="4417476"/>
              <a:ext cx="42700" cy="15018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97" name="Group 396">
            <a:extLst>
              <a:ext uri="{FF2B5EF4-FFF2-40B4-BE49-F238E27FC236}">
                <a16:creationId xmlns:a16="http://schemas.microsoft.com/office/drawing/2014/main" id="{1B47E616-A710-FF48-96BC-A5D2ADE831F6}"/>
              </a:ext>
            </a:extLst>
          </p:cNvPr>
          <p:cNvGrpSpPr/>
          <p:nvPr/>
        </p:nvGrpSpPr>
        <p:grpSpPr>
          <a:xfrm>
            <a:off x="9826052" y="5021633"/>
            <a:ext cx="589549" cy="317375"/>
            <a:chOff x="9593262" y="4603844"/>
            <a:chExt cx="753270" cy="405512"/>
          </a:xfrm>
        </p:grpSpPr>
        <p:grpSp>
          <p:nvGrpSpPr>
            <p:cNvPr id="398" name="Group 8">
              <a:extLst>
                <a:ext uri="{FF2B5EF4-FFF2-40B4-BE49-F238E27FC236}">
                  <a16:creationId xmlns:a16="http://schemas.microsoft.com/office/drawing/2014/main" id="{79341DF7-F6DD-6049-A15A-C1479FFAE797}"/>
                </a:ext>
              </a:extLst>
            </p:cNvPr>
            <p:cNvGrpSpPr>
              <a:grpSpLocks noChangeAspect="1"/>
            </p:cNvGrpSpPr>
            <p:nvPr/>
          </p:nvGrpSpPr>
          <p:grpSpPr bwMode="auto">
            <a:xfrm>
              <a:off x="9776618" y="4622007"/>
              <a:ext cx="387490" cy="387349"/>
              <a:chOff x="2462" y="786"/>
              <a:chExt cx="2753" cy="2752"/>
            </a:xfrm>
          </p:grpSpPr>
          <p:sp>
            <p:nvSpPr>
              <p:cNvPr id="405" name="Freeform 9">
                <a:extLst>
                  <a:ext uri="{FF2B5EF4-FFF2-40B4-BE49-F238E27FC236}">
                    <a16:creationId xmlns:a16="http://schemas.microsoft.com/office/drawing/2014/main" id="{1BFC6140-5AA4-624A-B141-5A129C2F7424}"/>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406" name="Oval 10">
                <a:extLst>
                  <a:ext uri="{FF2B5EF4-FFF2-40B4-BE49-F238E27FC236}">
                    <a16:creationId xmlns:a16="http://schemas.microsoft.com/office/drawing/2014/main" id="{C811C702-D036-A74A-A699-5C534F053B72}"/>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99" name="Group 8">
              <a:extLst>
                <a:ext uri="{FF2B5EF4-FFF2-40B4-BE49-F238E27FC236}">
                  <a16:creationId xmlns:a16="http://schemas.microsoft.com/office/drawing/2014/main" id="{AA256A08-A037-A345-8A9C-A94B84E2CD55}"/>
                </a:ext>
              </a:extLst>
            </p:cNvPr>
            <p:cNvGrpSpPr>
              <a:grpSpLocks noChangeAspect="1"/>
            </p:cNvGrpSpPr>
            <p:nvPr/>
          </p:nvGrpSpPr>
          <p:grpSpPr bwMode="auto">
            <a:xfrm>
              <a:off x="10083799" y="4603844"/>
              <a:ext cx="262733" cy="262637"/>
              <a:chOff x="2462" y="786"/>
              <a:chExt cx="2753" cy="2752"/>
            </a:xfrm>
          </p:grpSpPr>
          <p:sp>
            <p:nvSpPr>
              <p:cNvPr id="403" name="Freeform 9">
                <a:extLst>
                  <a:ext uri="{FF2B5EF4-FFF2-40B4-BE49-F238E27FC236}">
                    <a16:creationId xmlns:a16="http://schemas.microsoft.com/office/drawing/2014/main" id="{FBBE40E9-2A27-B24F-A5B7-FA23776B8CB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404" name="Oval 10">
                <a:extLst>
                  <a:ext uri="{FF2B5EF4-FFF2-40B4-BE49-F238E27FC236}">
                    <a16:creationId xmlns:a16="http://schemas.microsoft.com/office/drawing/2014/main" id="{64F9C0CE-578D-8B44-A991-73E63D26684D}"/>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400" name="Group 8">
              <a:extLst>
                <a:ext uri="{FF2B5EF4-FFF2-40B4-BE49-F238E27FC236}">
                  <a16:creationId xmlns:a16="http://schemas.microsoft.com/office/drawing/2014/main" id="{710D194E-0D17-B545-845A-557D04FA7B8D}"/>
                </a:ext>
              </a:extLst>
            </p:cNvPr>
            <p:cNvGrpSpPr>
              <a:grpSpLocks noChangeAspect="1"/>
            </p:cNvGrpSpPr>
            <p:nvPr/>
          </p:nvGrpSpPr>
          <p:grpSpPr bwMode="auto">
            <a:xfrm>
              <a:off x="9593262" y="4603844"/>
              <a:ext cx="262733" cy="262637"/>
              <a:chOff x="2462" y="786"/>
              <a:chExt cx="2753" cy="2752"/>
            </a:xfrm>
          </p:grpSpPr>
          <p:sp>
            <p:nvSpPr>
              <p:cNvPr id="401" name="Freeform 9">
                <a:extLst>
                  <a:ext uri="{FF2B5EF4-FFF2-40B4-BE49-F238E27FC236}">
                    <a16:creationId xmlns:a16="http://schemas.microsoft.com/office/drawing/2014/main" id="{4146F667-1109-B349-B9BC-0C4DDEC655D3}"/>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402" name="Oval 10">
                <a:extLst>
                  <a:ext uri="{FF2B5EF4-FFF2-40B4-BE49-F238E27FC236}">
                    <a16:creationId xmlns:a16="http://schemas.microsoft.com/office/drawing/2014/main" id="{591EE9EB-12E4-7541-83FB-73351CB60E89}"/>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grpSp>
        <p:nvGrpSpPr>
          <p:cNvPr id="407" name="Group 406">
            <a:extLst>
              <a:ext uri="{FF2B5EF4-FFF2-40B4-BE49-F238E27FC236}">
                <a16:creationId xmlns:a16="http://schemas.microsoft.com/office/drawing/2014/main" id="{9E75F1BC-6002-514B-B07B-470858A6235F}"/>
              </a:ext>
            </a:extLst>
          </p:cNvPr>
          <p:cNvGrpSpPr/>
          <p:nvPr/>
        </p:nvGrpSpPr>
        <p:grpSpPr>
          <a:xfrm>
            <a:off x="3215640" y="2410242"/>
            <a:ext cx="2258061" cy="2985429"/>
            <a:chOff x="3571168" y="2410242"/>
            <a:chExt cx="1855750" cy="2985429"/>
          </a:xfrm>
        </p:grpSpPr>
        <p:cxnSp>
          <p:nvCxnSpPr>
            <p:cNvPr id="408" name="Straight Arrow Connector 407">
              <a:extLst>
                <a:ext uri="{FF2B5EF4-FFF2-40B4-BE49-F238E27FC236}">
                  <a16:creationId xmlns:a16="http://schemas.microsoft.com/office/drawing/2014/main" id="{FF7158B7-A4EB-7841-8488-F9E3520150D5}"/>
                </a:ext>
              </a:extLst>
            </p:cNvPr>
            <p:cNvCxnSpPr>
              <a:cxnSpLocks/>
            </p:cNvCxnSpPr>
            <p:nvPr/>
          </p:nvCxnSpPr>
          <p:spPr>
            <a:xfrm>
              <a:off x="3571169" y="291316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64523F22-07C2-2443-AC81-7404CC4FB7EF}"/>
                </a:ext>
              </a:extLst>
            </p:cNvPr>
            <p:cNvCxnSpPr>
              <a:cxnSpLocks/>
            </p:cNvCxnSpPr>
            <p:nvPr/>
          </p:nvCxnSpPr>
          <p:spPr>
            <a:xfrm>
              <a:off x="3571168" y="3424799"/>
              <a:ext cx="676336"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D985A38F-E3AA-7B43-8DE5-48CCC7D78452}"/>
                </a:ext>
              </a:extLst>
            </p:cNvPr>
            <p:cNvCxnSpPr>
              <a:cxnSpLocks/>
            </p:cNvCxnSpPr>
            <p:nvPr/>
          </p:nvCxnSpPr>
          <p:spPr>
            <a:xfrm>
              <a:off x="3571169" y="3950120"/>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62C106E7-57F4-F348-8289-E5621A9F78B7}"/>
                </a:ext>
              </a:extLst>
            </p:cNvPr>
            <p:cNvCxnSpPr>
              <a:cxnSpLocks/>
            </p:cNvCxnSpPr>
            <p:nvPr/>
          </p:nvCxnSpPr>
          <p:spPr>
            <a:xfrm>
              <a:off x="3573656" y="4883333"/>
              <a:ext cx="1853262"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A23D7346-4C78-A742-BF00-A08912DFD1DD}"/>
                </a:ext>
              </a:extLst>
            </p:cNvPr>
            <p:cNvCxnSpPr>
              <a:cxnSpLocks/>
            </p:cNvCxnSpPr>
            <p:nvPr/>
          </p:nvCxnSpPr>
          <p:spPr>
            <a:xfrm>
              <a:off x="3573656" y="5395671"/>
              <a:ext cx="1722795"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CE67D0AB-85CA-D944-9D32-5646D8EE0182}"/>
                </a:ext>
              </a:extLst>
            </p:cNvPr>
            <p:cNvCxnSpPr>
              <a:cxnSpLocks/>
            </p:cNvCxnSpPr>
            <p:nvPr/>
          </p:nvCxnSpPr>
          <p:spPr>
            <a:xfrm>
              <a:off x="3571169" y="241024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DB6FDDD0-F4BD-1244-A424-073FF8AAC5AE}"/>
              </a:ext>
            </a:extLst>
          </p:cNvPr>
          <p:cNvGrpSpPr/>
          <p:nvPr/>
        </p:nvGrpSpPr>
        <p:grpSpPr>
          <a:xfrm>
            <a:off x="2545909" y="4638612"/>
            <a:ext cx="464136" cy="464134"/>
            <a:chOff x="4537075" y="2743200"/>
            <a:chExt cx="1243013" cy="1243013"/>
          </a:xfrm>
        </p:grpSpPr>
        <p:sp>
          <p:nvSpPr>
            <p:cNvPr id="156" name="Freeform 1">
              <a:extLst>
                <a:ext uri="{FF2B5EF4-FFF2-40B4-BE49-F238E27FC236}">
                  <a16:creationId xmlns:a16="http://schemas.microsoft.com/office/drawing/2014/main" id="{CC97C814-FA21-9C4D-85BC-48EEA9CEAE6B}"/>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2">
              <a:extLst>
                <a:ext uri="{FF2B5EF4-FFF2-40B4-BE49-F238E27FC236}">
                  <a16:creationId xmlns:a16="http://schemas.microsoft.com/office/drawing/2014/main" id="{B724867D-80C4-2240-A432-14173CF6A034}"/>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3">
              <a:extLst>
                <a:ext uri="{FF2B5EF4-FFF2-40B4-BE49-F238E27FC236}">
                  <a16:creationId xmlns:a16="http://schemas.microsoft.com/office/drawing/2014/main" id="{1B863EBB-5E63-1741-889D-FB8F8B17CFDF}"/>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4">
              <a:extLst>
                <a:ext uri="{FF2B5EF4-FFF2-40B4-BE49-F238E27FC236}">
                  <a16:creationId xmlns:a16="http://schemas.microsoft.com/office/drawing/2014/main" id="{23F74486-4F5C-D54A-BBFC-37261CA8F91B}"/>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5">
              <a:extLst>
                <a:ext uri="{FF2B5EF4-FFF2-40B4-BE49-F238E27FC236}">
                  <a16:creationId xmlns:a16="http://schemas.microsoft.com/office/drawing/2014/main" id="{39FA2CB7-50FC-EB47-8D24-3C109F3E52EF}"/>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1" name="Freeform 6">
              <a:extLst>
                <a:ext uri="{FF2B5EF4-FFF2-40B4-BE49-F238E27FC236}">
                  <a16:creationId xmlns:a16="http://schemas.microsoft.com/office/drawing/2014/main" id="{3E101195-9D6E-0F45-954F-B4039F918C2A}"/>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2" name="Freeform 7">
              <a:extLst>
                <a:ext uri="{FF2B5EF4-FFF2-40B4-BE49-F238E27FC236}">
                  <a16:creationId xmlns:a16="http://schemas.microsoft.com/office/drawing/2014/main" id="{65D552BC-6D14-1443-90BA-CA204E4BA136}"/>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 name="Freeform 8">
              <a:extLst>
                <a:ext uri="{FF2B5EF4-FFF2-40B4-BE49-F238E27FC236}">
                  <a16:creationId xmlns:a16="http://schemas.microsoft.com/office/drawing/2014/main" id="{EC32858B-8B0B-7443-A1F5-70A5DA85E5BC}"/>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4" name="Freeform 9">
              <a:extLst>
                <a:ext uri="{FF2B5EF4-FFF2-40B4-BE49-F238E27FC236}">
                  <a16:creationId xmlns:a16="http://schemas.microsoft.com/office/drawing/2014/main" id="{F55FAA4A-5064-EE42-AED5-666A6E61DBB8}"/>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5" name="Freeform 10">
              <a:extLst>
                <a:ext uri="{FF2B5EF4-FFF2-40B4-BE49-F238E27FC236}">
                  <a16:creationId xmlns:a16="http://schemas.microsoft.com/office/drawing/2014/main" id="{9B78C7BF-8C8C-1A4E-9328-DA21CBBC8A0D}"/>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6" name="Freeform 11">
              <a:extLst>
                <a:ext uri="{FF2B5EF4-FFF2-40B4-BE49-F238E27FC236}">
                  <a16:creationId xmlns:a16="http://schemas.microsoft.com/office/drawing/2014/main" id="{DA55AD46-004F-B745-B8AD-298ADED0656E}"/>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7" name="Freeform 12">
              <a:extLst>
                <a:ext uri="{FF2B5EF4-FFF2-40B4-BE49-F238E27FC236}">
                  <a16:creationId xmlns:a16="http://schemas.microsoft.com/office/drawing/2014/main" id="{37690BC8-0132-8A4B-B999-DAF4B851FB5F}"/>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 name="Freeform 13">
              <a:extLst>
                <a:ext uri="{FF2B5EF4-FFF2-40B4-BE49-F238E27FC236}">
                  <a16:creationId xmlns:a16="http://schemas.microsoft.com/office/drawing/2014/main" id="{6F5EB9F3-4BF0-F44C-BA5C-064ECC6F801A}"/>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9" name="Freeform 14">
              <a:extLst>
                <a:ext uri="{FF2B5EF4-FFF2-40B4-BE49-F238E27FC236}">
                  <a16:creationId xmlns:a16="http://schemas.microsoft.com/office/drawing/2014/main" id="{14CBE913-48E4-3641-B99A-DF657E1D8343}"/>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70" name="Group 169">
            <a:extLst>
              <a:ext uri="{FF2B5EF4-FFF2-40B4-BE49-F238E27FC236}">
                <a16:creationId xmlns:a16="http://schemas.microsoft.com/office/drawing/2014/main" id="{2877550B-011B-5B47-AA43-DEB764BD3448}"/>
              </a:ext>
            </a:extLst>
          </p:cNvPr>
          <p:cNvGrpSpPr/>
          <p:nvPr/>
        </p:nvGrpSpPr>
        <p:grpSpPr>
          <a:xfrm>
            <a:off x="2574071" y="2211991"/>
            <a:ext cx="419799" cy="428698"/>
            <a:chOff x="2574071" y="2211991"/>
            <a:chExt cx="419799" cy="428698"/>
          </a:xfrm>
        </p:grpSpPr>
        <p:grpSp>
          <p:nvGrpSpPr>
            <p:cNvPr id="171" name="Group 170">
              <a:extLst>
                <a:ext uri="{FF2B5EF4-FFF2-40B4-BE49-F238E27FC236}">
                  <a16:creationId xmlns:a16="http://schemas.microsoft.com/office/drawing/2014/main" id="{9AD716FD-4E0A-354F-A6DB-1C8234987275}"/>
                </a:ext>
              </a:extLst>
            </p:cNvPr>
            <p:cNvGrpSpPr/>
            <p:nvPr/>
          </p:nvGrpSpPr>
          <p:grpSpPr>
            <a:xfrm>
              <a:off x="2665291" y="2211991"/>
              <a:ext cx="328579" cy="364293"/>
              <a:chOff x="5305421" y="1124622"/>
              <a:chExt cx="514892" cy="570858"/>
            </a:xfrm>
          </p:grpSpPr>
          <p:sp>
            <p:nvSpPr>
              <p:cNvPr id="177" name="Freeform 374">
                <a:extLst>
                  <a:ext uri="{FF2B5EF4-FFF2-40B4-BE49-F238E27FC236}">
                    <a16:creationId xmlns:a16="http://schemas.microsoft.com/office/drawing/2014/main" id="{DB8B42E6-72AC-6F4F-95D7-BBAAF9DCE25C}"/>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8" name="Freeform 372">
                <a:extLst>
                  <a:ext uri="{FF2B5EF4-FFF2-40B4-BE49-F238E27FC236}">
                    <a16:creationId xmlns:a16="http://schemas.microsoft.com/office/drawing/2014/main" id="{97F45013-50B0-784D-A696-A543C2D8FA95}"/>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9" name="Freeform 373">
                <a:extLst>
                  <a:ext uri="{FF2B5EF4-FFF2-40B4-BE49-F238E27FC236}">
                    <a16:creationId xmlns:a16="http://schemas.microsoft.com/office/drawing/2014/main" id="{332CD28C-7034-8646-95F8-0B9839084884}"/>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0" name="Oval 371">
                <a:extLst>
                  <a:ext uri="{FF2B5EF4-FFF2-40B4-BE49-F238E27FC236}">
                    <a16:creationId xmlns:a16="http://schemas.microsoft.com/office/drawing/2014/main" id="{067B32EB-366F-954B-95EA-EE63E577A47A}"/>
                  </a:ext>
                </a:extLst>
              </p:cNvPr>
              <p:cNvSpPr>
                <a:spLocks noChangeArrowheads="1"/>
              </p:cNvSpPr>
              <p:nvPr/>
            </p:nvSpPr>
            <p:spPr bwMode="auto">
              <a:xfrm>
                <a:off x="5305421" y="1124622"/>
                <a:ext cx="514892" cy="218269"/>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72" name="Group 171">
              <a:extLst>
                <a:ext uri="{FF2B5EF4-FFF2-40B4-BE49-F238E27FC236}">
                  <a16:creationId xmlns:a16="http://schemas.microsoft.com/office/drawing/2014/main" id="{E271C405-7B47-5C48-BA0F-81082B3DE3F8}"/>
                </a:ext>
              </a:extLst>
            </p:cNvPr>
            <p:cNvGrpSpPr/>
            <p:nvPr/>
          </p:nvGrpSpPr>
          <p:grpSpPr>
            <a:xfrm>
              <a:off x="2574071" y="2257091"/>
              <a:ext cx="345991" cy="383598"/>
              <a:chOff x="5305421" y="1124622"/>
              <a:chExt cx="514892" cy="570858"/>
            </a:xfrm>
            <a:solidFill>
              <a:schemeClr val="bg1"/>
            </a:solidFill>
          </p:grpSpPr>
          <p:sp>
            <p:nvSpPr>
              <p:cNvPr id="173" name="Freeform 374">
                <a:extLst>
                  <a:ext uri="{FF2B5EF4-FFF2-40B4-BE49-F238E27FC236}">
                    <a16:creationId xmlns:a16="http://schemas.microsoft.com/office/drawing/2014/main" id="{0AF6672D-433D-D646-B175-4443D3672B6B}"/>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Freeform 373">
                <a:extLst>
                  <a:ext uri="{FF2B5EF4-FFF2-40B4-BE49-F238E27FC236}">
                    <a16:creationId xmlns:a16="http://schemas.microsoft.com/office/drawing/2014/main" id="{2E7F7D7D-1071-F74C-BF4E-9590BFA6C61A}"/>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5" name="Freeform 372">
                <a:extLst>
                  <a:ext uri="{FF2B5EF4-FFF2-40B4-BE49-F238E27FC236}">
                    <a16:creationId xmlns:a16="http://schemas.microsoft.com/office/drawing/2014/main" id="{FCFE322C-6C04-3E44-8B58-75F707416DB8}"/>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6" name="Oval 371">
                <a:extLst>
                  <a:ext uri="{FF2B5EF4-FFF2-40B4-BE49-F238E27FC236}">
                    <a16:creationId xmlns:a16="http://schemas.microsoft.com/office/drawing/2014/main" id="{A52F7908-AEB0-0146-B690-B6A75EE00D2A}"/>
                  </a:ext>
                </a:extLst>
              </p:cNvPr>
              <p:cNvSpPr>
                <a:spLocks noChangeArrowheads="1"/>
              </p:cNvSpPr>
              <p:nvPr/>
            </p:nvSpPr>
            <p:spPr bwMode="auto">
              <a:xfrm>
                <a:off x="5305421" y="1124622"/>
                <a:ext cx="514892" cy="218269"/>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Tree>
    <p:extLst>
      <p:ext uri="{BB962C8B-B14F-4D97-AF65-F5344CB8AC3E}">
        <p14:creationId xmlns:p14="http://schemas.microsoft.com/office/powerpoint/2010/main" val="319791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34C378-F20C-AB4F-A377-C98F3128D4F5}"/>
              </a:ext>
            </a:extLst>
          </p:cNvPr>
          <p:cNvSpPr>
            <a:spLocks noGrp="1"/>
          </p:cNvSpPr>
          <p:nvPr>
            <p:ph type="body" sz="quarter" idx="10"/>
          </p:nvPr>
        </p:nvSpPr>
        <p:spPr/>
        <p:txBody>
          <a:bodyPr/>
          <a:lstStyle/>
          <a:p>
            <a:r>
              <a:rPr lang="en-US"/>
              <a:t>Modern data landscape</a:t>
            </a:r>
            <a:endParaRPr lang="en-US" dirty="0"/>
          </a:p>
        </p:txBody>
      </p:sp>
      <p:sp>
        <p:nvSpPr>
          <p:cNvPr id="4" name="Slide Number Placeholder 3">
            <a:extLst>
              <a:ext uri="{FF2B5EF4-FFF2-40B4-BE49-F238E27FC236}">
                <a16:creationId xmlns:a16="http://schemas.microsoft.com/office/drawing/2014/main" id="{960416D1-A201-FF40-93BA-1F762E279746}"/>
              </a:ext>
            </a:extLst>
          </p:cNvPr>
          <p:cNvSpPr>
            <a:spLocks noGrp="1"/>
          </p:cNvSpPr>
          <p:nvPr>
            <p:ph type="sldNum" sz="quarter" idx="4"/>
          </p:nvPr>
        </p:nvSpPr>
        <p:spPr/>
        <p:txBody>
          <a:bodyPr/>
          <a:lstStyle/>
          <a:p>
            <a:fld id="{9A68FE36-BDA6-4A87-8648-115964FC2835}" type="slidenum">
              <a:rPr lang="en-US" smtClean="0"/>
              <a:pPr/>
              <a:t>51</a:t>
            </a:fld>
            <a:endParaRPr lang="en-US" dirty="0"/>
          </a:p>
        </p:txBody>
      </p:sp>
      <p:sp>
        <p:nvSpPr>
          <p:cNvPr id="5" name="Rectangle: Rounded Corners 231">
            <a:extLst>
              <a:ext uri="{FF2B5EF4-FFF2-40B4-BE49-F238E27FC236}">
                <a16:creationId xmlns:a16="http://schemas.microsoft.com/office/drawing/2014/main" id="{A58BC06D-9FF4-1049-B67E-D2B1012A2174}"/>
              </a:ext>
            </a:extLst>
          </p:cNvPr>
          <p:cNvSpPr/>
          <p:nvPr/>
        </p:nvSpPr>
        <p:spPr>
          <a:xfrm>
            <a:off x="4533900" y="1280160"/>
            <a:ext cx="4130040" cy="4964853"/>
          </a:xfrm>
          <a:prstGeom prst="roundRect">
            <a:avLst>
              <a:gd name="adj" fmla="val 3048"/>
            </a:avLst>
          </a:prstGeom>
          <a:solidFill>
            <a:schemeClr val="accent1">
              <a:lumMod val="40000"/>
              <a:lumOff val="60000"/>
            </a:schemeClr>
          </a:solidFill>
          <a:ln w="317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1" name="TextBox 10">
            <a:extLst>
              <a:ext uri="{FF2B5EF4-FFF2-40B4-BE49-F238E27FC236}">
                <a16:creationId xmlns:a16="http://schemas.microsoft.com/office/drawing/2014/main" id="{3659979F-01FB-284F-B2B0-86BDB880B22E}"/>
              </a:ext>
            </a:extLst>
          </p:cNvPr>
          <p:cNvSpPr txBox="1"/>
          <p:nvPr/>
        </p:nvSpPr>
        <p:spPr>
          <a:xfrm>
            <a:off x="1236322" y="2211357"/>
            <a:ext cx="1140268"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tl val="0"/>
              </a:rPr>
              <a:t>OLTP Databases</a:t>
            </a:r>
          </a:p>
        </p:txBody>
      </p:sp>
      <p:sp>
        <p:nvSpPr>
          <p:cNvPr id="12" name="TextBox 11">
            <a:extLst>
              <a:ext uri="{FF2B5EF4-FFF2-40B4-BE49-F238E27FC236}">
                <a16:creationId xmlns:a16="http://schemas.microsoft.com/office/drawing/2014/main" id="{84BFB1F8-00AB-B94B-B1B1-631156BD3D09}"/>
              </a:ext>
            </a:extLst>
          </p:cNvPr>
          <p:cNvSpPr txBox="1"/>
          <p:nvPr/>
        </p:nvSpPr>
        <p:spPr>
          <a:xfrm>
            <a:off x="888436" y="3065480"/>
            <a:ext cx="1488154" cy="4284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tl val="0"/>
              </a:rPr>
              <a:t>Enterprise Applications</a:t>
            </a:r>
          </a:p>
        </p:txBody>
      </p:sp>
      <p:sp>
        <p:nvSpPr>
          <p:cNvPr id="13" name="TextBox 12">
            <a:extLst>
              <a:ext uri="{FF2B5EF4-FFF2-40B4-BE49-F238E27FC236}">
                <a16:creationId xmlns:a16="http://schemas.microsoft.com/office/drawing/2014/main" id="{85B82A89-C445-C54A-AD3E-64235DC6EA90}"/>
              </a:ext>
            </a:extLst>
          </p:cNvPr>
          <p:cNvSpPr txBox="1"/>
          <p:nvPr/>
        </p:nvSpPr>
        <p:spPr>
          <a:xfrm>
            <a:off x="972409" y="4749546"/>
            <a:ext cx="1404181"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tl val="0"/>
              </a:rPr>
              <a:t>Web Apps</a:t>
            </a:r>
          </a:p>
        </p:txBody>
      </p:sp>
      <p:sp>
        <p:nvSpPr>
          <p:cNvPr id="14" name="TextBox 13">
            <a:extLst>
              <a:ext uri="{FF2B5EF4-FFF2-40B4-BE49-F238E27FC236}">
                <a16:creationId xmlns:a16="http://schemas.microsoft.com/office/drawing/2014/main" id="{52112EBB-B4DD-A746-96AE-E060F9B1D3BD}"/>
              </a:ext>
            </a:extLst>
          </p:cNvPr>
          <p:cNvSpPr txBox="1"/>
          <p:nvPr/>
        </p:nvSpPr>
        <p:spPr>
          <a:xfrm>
            <a:off x="1023392" y="3800311"/>
            <a:ext cx="135319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tl val="0"/>
              </a:rPr>
              <a:t>Third-Party</a:t>
            </a:r>
          </a:p>
        </p:txBody>
      </p:sp>
      <p:sp>
        <p:nvSpPr>
          <p:cNvPr id="15" name="TextBox 14">
            <a:extLst>
              <a:ext uri="{FF2B5EF4-FFF2-40B4-BE49-F238E27FC236}">
                <a16:creationId xmlns:a16="http://schemas.microsoft.com/office/drawing/2014/main" id="{317EFCF5-47CF-224D-BB0C-D7CE0E867D77}"/>
              </a:ext>
            </a:extLst>
          </p:cNvPr>
          <p:cNvSpPr txBox="1"/>
          <p:nvPr/>
        </p:nvSpPr>
        <p:spPr>
          <a:xfrm>
            <a:off x="1236322" y="5286134"/>
            <a:ext cx="1140268" cy="262251"/>
          </a:xfrm>
          <a:prstGeom prst="rect">
            <a:avLst/>
          </a:prstGeom>
          <a:noFill/>
          <a:ln>
            <a:noFill/>
          </a:ln>
        </p:spPr>
        <p:txBody>
          <a:bodyPr wrap="square" rtlCol="0">
            <a:spAutoFit/>
          </a:bodyPr>
          <a:lstStyle/>
          <a:p>
            <a:pPr marL="0" marR="0" lvl="0" indent="0" algn="r" defTabSz="914400" rtl="0" eaLnBrk="1" fontAlgn="auto" latinLnBrk="0" hangingPunct="1">
              <a:lnSpc>
                <a:spcPct val="90000"/>
              </a:lnSpc>
              <a:spcBef>
                <a:spcPts val="600"/>
              </a:spcBef>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tl val="0"/>
              </a:rPr>
              <a:t>Other</a:t>
            </a:r>
          </a:p>
        </p:txBody>
      </p:sp>
      <p:grpSp>
        <p:nvGrpSpPr>
          <p:cNvPr id="16" name="Group 15">
            <a:extLst>
              <a:ext uri="{FF2B5EF4-FFF2-40B4-BE49-F238E27FC236}">
                <a16:creationId xmlns:a16="http://schemas.microsoft.com/office/drawing/2014/main" id="{E786BA7C-48E5-5647-94C8-B250ECF3E692}"/>
              </a:ext>
            </a:extLst>
          </p:cNvPr>
          <p:cNvGrpSpPr/>
          <p:nvPr/>
        </p:nvGrpSpPr>
        <p:grpSpPr>
          <a:xfrm>
            <a:off x="3215640" y="2410242"/>
            <a:ext cx="2258061" cy="2985429"/>
            <a:chOff x="3571168" y="2410242"/>
            <a:chExt cx="1855750" cy="2985429"/>
          </a:xfrm>
        </p:grpSpPr>
        <p:cxnSp>
          <p:nvCxnSpPr>
            <p:cNvPr id="17" name="Straight Arrow Connector 16">
              <a:extLst>
                <a:ext uri="{FF2B5EF4-FFF2-40B4-BE49-F238E27FC236}">
                  <a16:creationId xmlns:a16="http://schemas.microsoft.com/office/drawing/2014/main" id="{F000B5C0-E823-0146-AD40-33EF7466EF2E}"/>
                </a:ext>
              </a:extLst>
            </p:cNvPr>
            <p:cNvCxnSpPr>
              <a:cxnSpLocks/>
            </p:cNvCxnSpPr>
            <p:nvPr/>
          </p:nvCxnSpPr>
          <p:spPr>
            <a:xfrm>
              <a:off x="3571169" y="291316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7D320F-1B51-C949-9637-FA13125586F9}"/>
                </a:ext>
              </a:extLst>
            </p:cNvPr>
            <p:cNvCxnSpPr>
              <a:cxnSpLocks/>
            </p:cNvCxnSpPr>
            <p:nvPr/>
          </p:nvCxnSpPr>
          <p:spPr>
            <a:xfrm>
              <a:off x="3571168" y="3424799"/>
              <a:ext cx="676336"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5ECB77-EEBB-D747-9B47-D60ED5934355}"/>
                </a:ext>
              </a:extLst>
            </p:cNvPr>
            <p:cNvCxnSpPr>
              <a:cxnSpLocks/>
            </p:cNvCxnSpPr>
            <p:nvPr/>
          </p:nvCxnSpPr>
          <p:spPr>
            <a:xfrm>
              <a:off x="3571169" y="3950120"/>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D24BCC-F228-F94E-BC10-608E4AAD0B65}"/>
                </a:ext>
              </a:extLst>
            </p:cNvPr>
            <p:cNvCxnSpPr>
              <a:cxnSpLocks/>
            </p:cNvCxnSpPr>
            <p:nvPr/>
          </p:nvCxnSpPr>
          <p:spPr>
            <a:xfrm>
              <a:off x="3573656" y="4883333"/>
              <a:ext cx="1853262"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88C833-D7DB-EF41-B71D-415AADEA1959}"/>
                </a:ext>
              </a:extLst>
            </p:cNvPr>
            <p:cNvCxnSpPr>
              <a:cxnSpLocks/>
            </p:cNvCxnSpPr>
            <p:nvPr/>
          </p:nvCxnSpPr>
          <p:spPr>
            <a:xfrm>
              <a:off x="3573656" y="5395671"/>
              <a:ext cx="1722795"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C53FF40-82A4-D24E-B5EA-B59FE695C5F1}"/>
                </a:ext>
              </a:extLst>
            </p:cNvPr>
            <p:cNvCxnSpPr>
              <a:cxnSpLocks/>
            </p:cNvCxnSpPr>
            <p:nvPr/>
          </p:nvCxnSpPr>
          <p:spPr>
            <a:xfrm>
              <a:off x="3571169" y="2410242"/>
              <a:ext cx="682598"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D262927A-EA08-2D4F-AF81-84AF83A2D4B8}"/>
              </a:ext>
            </a:extLst>
          </p:cNvPr>
          <p:cNvCxnSpPr>
            <a:cxnSpLocks/>
            <a:stCxn id="86" idx="5"/>
          </p:cNvCxnSpPr>
          <p:nvPr/>
        </p:nvCxnSpPr>
        <p:spPr>
          <a:xfrm>
            <a:off x="7443275" y="2674619"/>
            <a:ext cx="199600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845EEC-F561-C343-B7C7-065E73C428C6}"/>
              </a:ext>
            </a:extLst>
          </p:cNvPr>
          <p:cNvCxnSpPr>
            <a:cxnSpLocks/>
          </p:cNvCxnSpPr>
          <p:nvPr/>
        </p:nvCxnSpPr>
        <p:spPr>
          <a:xfrm>
            <a:off x="6527800" y="5193914"/>
            <a:ext cx="2965450"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04ABF9-A042-3348-930B-883116DB7241}"/>
              </a:ext>
            </a:extLst>
          </p:cNvPr>
          <p:cNvCxnSpPr>
            <a:cxnSpLocks/>
          </p:cNvCxnSpPr>
          <p:nvPr/>
        </p:nvCxnSpPr>
        <p:spPr>
          <a:xfrm>
            <a:off x="4984750" y="3250301"/>
            <a:ext cx="55533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CBFA222-F50D-C748-9E6D-E70D7FA28911}"/>
              </a:ext>
            </a:extLst>
          </p:cNvPr>
          <p:cNvGrpSpPr>
            <a:grpSpLocks noChangeAspect="1"/>
          </p:cNvGrpSpPr>
          <p:nvPr/>
        </p:nvGrpSpPr>
        <p:grpSpPr>
          <a:xfrm>
            <a:off x="2546712" y="3117998"/>
            <a:ext cx="466790" cy="366164"/>
            <a:chOff x="849312" y="2559050"/>
            <a:chExt cx="530225" cy="415925"/>
          </a:xfrm>
          <a:noFill/>
        </p:grpSpPr>
        <p:sp>
          <p:nvSpPr>
            <p:cNvPr id="53" name="Freeform 346">
              <a:extLst>
                <a:ext uri="{FF2B5EF4-FFF2-40B4-BE49-F238E27FC236}">
                  <a16:creationId xmlns:a16="http://schemas.microsoft.com/office/drawing/2014/main" id="{FE677151-5E35-1B45-AF5D-53DCA154D572}"/>
                </a:ext>
              </a:extLst>
            </p:cNvPr>
            <p:cNvSpPr>
              <a:spLocks/>
            </p:cNvSpPr>
            <p:nvPr/>
          </p:nvSpPr>
          <p:spPr bwMode="auto">
            <a:xfrm>
              <a:off x="849312" y="2559050"/>
              <a:ext cx="530225" cy="415925"/>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4" name="Line 347">
              <a:extLst>
                <a:ext uri="{FF2B5EF4-FFF2-40B4-BE49-F238E27FC236}">
                  <a16:creationId xmlns:a16="http://schemas.microsoft.com/office/drawing/2014/main" id="{B42125C6-0816-2946-99B3-C568E11C2967}"/>
                </a:ext>
              </a:extLst>
            </p:cNvPr>
            <p:cNvSpPr>
              <a:spLocks noChangeShapeType="1"/>
            </p:cNvSpPr>
            <p:nvPr/>
          </p:nvSpPr>
          <p:spPr bwMode="auto">
            <a:xfrm>
              <a:off x="849312" y="2674938"/>
              <a:ext cx="530225" cy="0"/>
            </a:xfrm>
            <a:prstGeom prst="line">
              <a:avLst/>
            </a:prstGeom>
            <a:grp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5" name="Oval 348">
              <a:extLst>
                <a:ext uri="{FF2B5EF4-FFF2-40B4-BE49-F238E27FC236}">
                  <a16:creationId xmlns:a16="http://schemas.microsoft.com/office/drawing/2014/main" id="{89EC3D7D-0BD5-E140-9D7D-4D63AC037AB4}"/>
                </a:ext>
              </a:extLst>
            </p:cNvPr>
            <p:cNvSpPr>
              <a:spLocks noChangeArrowheads="1"/>
            </p:cNvSpPr>
            <p:nvPr/>
          </p:nvSpPr>
          <p:spPr bwMode="auto">
            <a:xfrm>
              <a:off x="919162" y="2605088"/>
              <a:ext cx="22225"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6" name="Oval 349">
              <a:extLst>
                <a:ext uri="{FF2B5EF4-FFF2-40B4-BE49-F238E27FC236}">
                  <a16:creationId xmlns:a16="http://schemas.microsoft.com/office/drawing/2014/main" id="{9785C27E-9D74-B445-AC90-9AA4591424FA}"/>
                </a:ext>
              </a:extLst>
            </p:cNvPr>
            <p:cNvSpPr>
              <a:spLocks noChangeArrowheads="1"/>
            </p:cNvSpPr>
            <p:nvPr/>
          </p:nvSpPr>
          <p:spPr bwMode="auto">
            <a:xfrm>
              <a:off x="98742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7" name="Oval 350">
              <a:extLst>
                <a:ext uri="{FF2B5EF4-FFF2-40B4-BE49-F238E27FC236}">
                  <a16:creationId xmlns:a16="http://schemas.microsoft.com/office/drawing/2014/main" id="{0EC3D708-7FBF-754E-911D-0591275C802B}"/>
                </a:ext>
              </a:extLst>
            </p:cNvPr>
            <p:cNvSpPr>
              <a:spLocks noChangeArrowheads="1"/>
            </p:cNvSpPr>
            <p:nvPr/>
          </p:nvSpPr>
          <p:spPr bwMode="auto">
            <a:xfrm>
              <a:off x="1057275" y="2605088"/>
              <a:ext cx="23813" cy="23813"/>
            </a:xfrm>
            <a:prstGeom prst="ellipse">
              <a:avLst/>
            </a:prstGeom>
            <a:solidFill>
              <a:schemeClr val="accent1"/>
            </a:solid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58" name="Freeform 351">
              <a:extLst>
                <a:ext uri="{FF2B5EF4-FFF2-40B4-BE49-F238E27FC236}">
                  <a16:creationId xmlns:a16="http://schemas.microsoft.com/office/drawing/2014/main" id="{A8132FBE-1B93-9840-875F-93A117CFA90D}"/>
                </a:ext>
              </a:extLst>
            </p:cNvPr>
            <p:cNvSpPr>
              <a:spLocks/>
            </p:cNvSpPr>
            <p:nvPr/>
          </p:nvSpPr>
          <p:spPr bwMode="auto">
            <a:xfrm>
              <a:off x="965200" y="2727325"/>
              <a:ext cx="300038" cy="177800"/>
            </a:xfrm>
            <a:custGeom>
              <a:avLst/>
              <a:gdLst>
                <a:gd name="T0" fmla="*/ 52 w 52"/>
                <a:gd name="T1" fmla="*/ 20 h 31"/>
                <a:gd name="T2" fmla="*/ 40 w 52"/>
                <a:gd name="T3" fmla="*/ 9 h 31"/>
                <a:gd name="T4" fmla="*/ 26 w 52"/>
                <a:gd name="T5" fmla="*/ 0 h 31"/>
                <a:gd name="T6" fmla="*/ 10 w 52"/>
                <a:gd name="T7" fmla="*/ 15 h 31"/>
                <a:gd name="T8" fmla="*/ 0 w 52"/>
                <a:gd name="T9" fmla="*/ 23 h 31"/>
                <a:gd name="T10" fmla="*/ 9 w 52"/>
                <a:gd name="T11" fmla="*/ 31 h 31"/>
                <a:gd name="T12" fmla="*/ 42 w 52"/>
                <a:gd name="T13" fmla="*/ 31 h 31"/>
                <a:gd name="T14" fmla="*/ 52 w 52"/>
                <a:gd name="T15" fmla="*/ 2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1">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grp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59" name="Group 58">
            <a:extLst>
              <a:ext uri="{FF2B5EF4-FFF2-40B4-BE49-F238E27FC236}">
                <a16:creationId xmlns:a16="http://schemas.microsoft.com/office/drawing/2014/main" id="{2A5209F7-95C6-4848-BB35-897487A9C303}"/>
              </a:ext>
            </a:extLst>
          </p:cNvPr>
          <p:cNvGrpSpPr/>
          <p:nvPr/>
        </p:nvGrpSpPr>
        <p:grpSpPr>
          <a:xfrm>
            <a:off x="2554549" y="5221398"/>
            <a:ext cx="451118" cy="451120"/>
            <a:chOff x="2625725" y="1733550"/>
            <a:chExt cx="755017" cy="755017"/>
          </a:xfrm>
        </p:grpSpPr>
        <p:sp>
          <p:nvSpPr>
            <p:cNvPr id="60" name="Freeform 475">
              <a:extLst>
                <a:ext uri="{FF2B5EF4-FFF2-40B4-BE49-F238E27FC236}">
                  <a16:creationId xmlns:a16="http://schemas.microsoft.com/office/drawing/2014/main" id="{2E6EB7FE-F84B-6B44-81D0-625D481D09D6}"/>
                </a:ext>
              </a:extLst>
            </p:cNvPr>
            <p:cNvSpPr>
              <a:spLocks/>
            </p:cNvSpPr>
            <p:nvPr/>
          </p:nvSpPr>
          <p:spPr bwMode="auto">
            <a:xfrm>
              <a:off x="3202507" y="1788010"/>
              <a:ext cx="143577" cy="126249"/>
            </a:xfrm>
            <a:custGeom>
              <a:avLst/>
              <a:gdLst>
                <a:gd name="T0" fmla="*/ 58 w 58"/>
                <a:gd name="T1" fmla="*/ 11 h 51"/>
                <a:gd name="T2" fmla="*/ 0 w 58"/>
                <a:gd name="T3" fmla="*/ 0 h 51"/>
                <a:gd name="T4" fmla="*/ 3 w 58"/>
                <a:gd name="T5" fmla="*/ 51 h 51"/>
              </a:gdLst>
              <a:ahLst/>
              <a:cxnLst>
                <a:cxn ang="0">
                  <a:pos x="T0" y="T1"/>
                </a:cxn>
                <a:cxn ang="0">
                  <a:pos x="T2" y="T3"/>
                </a:cxn>
                <a:cxn ang="0">
                  <a:pos x="T4" y="T5"/>
                </a:cxn>
              </a:cxnLst>
              <a:rect l="0" t="0" r="r" b="b"/>
              <a:pathLst>
                <a:path w="58" h="51">
                  <a:moveTo>
                    <a:pt x="58" y="11"/>
                  </a:moveTo>
                  <a:lnTo>
                    <a:pt x="0" y="0"/>
                  </a:lnTo>
                  <a:lnTo>
                    <a:pt x="3" y="51"/>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1" name="Freeform 476">
              <a:extLst>
                <a:ext uri="{FF2B5EF4-FFF2-40B4-BE49-F238E27FC236}">
                  <a16:creationId xmlns:a16="http://schemas.microsoft.com/office/drawing/2014/main" id="{DF1FA42A-F6A5-654A-A2F9-4697B07A5C3D}"/>
                </a:ext>
              </a:extLst>
            </p:cNvPr>
            <p:cNvSpPr>
              <a:spLocks/>
            </p:cNvSpPr>
            <p:nvPr/>
          </p:nvSpPr>
          <p:spPr bwMode="auto">
            <a:xfrm>
              <a:off x="2645529" y="2307857"/>
              <a:ext cx="160906" cy="126249"/>
            </a:xfrm>
            <a:custGeom>
              <a:avLst/>
              <a:gdLst>
                <a:gd name="T0" fmla="*/ 0 w 65"/>
                <a:gd name="T1" fmla="*/ 37 h 51"/>
                <a:gd name="T2" fmla="*/ 65 w 65"/>
                <a:gd name="T3" fmla="*/ 51 h 51"/>
                <a:gd name="T4" fmla="*/ 58 w 65"/>
                <a:gd name="T5" fmla="*/ 0 h 51"/>
              </a:gdLst>
              <a:ahLst/>
              <a:cxnLst>
                <a:cxn ang="0">
                  <a:pos x="T0" y="T1"/>
                </a:cxn>
                <a:cxn ang="0">
                  <a:pos x="T2" y="T3"/>
                </a:cxn>
                <a:cxn ang="0">
                  <a:pos x="T4" y="T5"/>
                </a:cxn>
              </a:cxnLst>
              <a:rect l="0" t="0" r="r" b="b"/>
              <a:pathLst>
                <a:path w="65" h="51">
                  <a:moveTo>
                    <a:pt x="0" y="37"/>
                  </a:moveTo>
                  <a:lnTo>
                    <a:pt x="65" y="51"/>
                  </a:lnTo>
                  <a:lnTo>
                    <a:pt x="58" y="0"/>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2" name="Freeform 477">
              <a:extLst>
                <a:ext uri="{FF2B5EF4-FFF2-40B4-BE49-F238E27FC236}">
                  <a16:creationId xmlns:a16="http://schemas.microsoft.com/office/drawing/2014/main" id="{2F83A4E8-8332-FD43-A5DA-B56FD4DFA7F1}"/>
                </a:ext>
              </a:extLst>
            </p:cNvPr>
            <p:cNvSpPr>
              <a:spLocks/>
            </p:cNvSpPr>
            <p:nvPr/>
          </p:nvSpPr>
          <p:spPr bwMode="auto">
            <a:xfrm>
              <a:off x="2922781" y="1788010"/>
              <a:ext cx="457961" cy="700557"/>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3" name="Freeform 478">
              <a:extLst>
                <a:ext uri="{FF2B5EF4-FFF2-40B4-BE49-F238E27FC236}">
                  <a16:creationId xmlns:a16="http://schemas.microsoft.com/office/drawing/2014/main" id="{5B6AB3CC-295B-7B41-A450-80DC2BD5F47D}"/>
                </a:ext>
              </a:extLst>
            </p:cNvPr>
            <p:cNvSpPr>
              <a:spLocks/>
            </p:cNvSpPr>
            <p:nvPr/>
          </p:nvSpPr>
          <p:spPr bwMode="auto">
            <a:xfrm>
              <a:off x="2625725" y="1733550"/>
              <a:ext cx="460436" cy="700557"/>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64" name="Freeform 5">
              <a:extLst>
                <a:ext uri="{FF2B5EF4-FFF2-40B4-BE49-F238E27FC236}">
                  <a16:creationId xmlns:a16="http://schemas.microsoft.com/office/drawing/2014/main" id="{60BA59CB-9E84-8240-98D4-EED51DCA2B20}"/>
                </a:ext>
              </a:extLst>
            </p:cNvPr>
            <p:cNvSpPr>
              <a:spLocks/>
            </p:cNvSpPr>
            <p:nvPr/>
          </p:nvSpPr>
          <p:spPr bwMode="auto">
            <a:xfrm>
              <a:off x="2751973" y="1930388"/>
              <a:ext cx="487665" cy="29874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cxnSp>
        <p:nvCxnSpPr>
          <p:cNvPr id="65" name="Straight Arrow Connector 64">
            <a:extLst>
              <a:ext uri="{FF2B5EF4-FFF2-40B4-BE49-F238E27FC236}">
                <a16:creationId xmlns:a16="http://schemas.microsoft.com/office/drawing/2014/main" id="{FD0C9808-C646-6344-9112-8552B785E5B4}"/>
              </a:ext>
            </a:extLst>
          </p:cNvPr>
          <p:cNvCxnSpPr/>
          <p:nvPr/>
        </p:nvCxnSpPr>
        <p:spPr>
          <a:xfrm flipV="1">
            <a:off x="6021639" y="3694366"/>
            <a:ext cx="0" cy="873599"/>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4E1C29F1-A837-3144-AB0B-7314F7F06606}"/>
              </a:ext>
            </a:extLst>
          </p:cNvPr>
          <p:cNvGrpSpPr/>
          <p:nvPr/>
        </p:nvGrpSpPr>
        <p:grpSpPr>
          <a:xfrm>
            <a:off x="5697393" y="4776836"/>
            <a:ext cx="596727" cy="660164"/>
            <a:chOff x="5144228" y="2862082"/>
            <a:chExt cx="516003" cy="570858"/>
          </a:xfrm>
        </p:grpSpPr>
        <p:grpSp>
          <p:nvGrpSpPr>
            <p:cNvPr id="81" name="Group 80">
              <a:extLst>
                <a:ext uri="{FF2B5EF4-FFF2-40B4-BE49-F238E27FC236}">
                  <a16:creationId xmlns:a16="http://schemas.microsoft.com/office/drawing/2014/main" id="{04B26084-CAA3-DC4E-9B01-AA063C3021BC}"/>
                </a:ext>
              </a:extLst>
            </p:cNvPr>
            <p:cNvGrpSpPr/>
            <p:nvPr/>
          </p:nvGrpSpPr>
          <p:grpSpPr>
            <a:xfrm>
              <a:off x="5144228" y="2862082"/>
              <a:ext cx="514892" cy="570858"/>
              <a:chOff x="8597900" y="1254125"/>
              <a:chExt cx="438150" cy="485775"/>
            </a:xfrm>
            <a:solidFill>
              <a:schemeClr val="bg1"/>
            </a:solidFill>
          </p:grpSpPr>
          <p:sp>
            <p:nvSpPr>
              <p:cNvPr id="83" name="Freeform 374">
                <a:extLst>
                  <a:ext uri="{FF2B5EF4-FFF2-40B4-BE49-F238E27FC236}">
                    <a16:creationId xmlns:a16="http://schemas.microsoft.com/office/drawing/2014/main" id="{ABBCB564-E5AF-7944-98EB-993061DFB858}"/>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3175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4" name="Oval 371">
                <a:extLst>
                  <a:ext uri="{FF2B5EF4-FFF2-40B4-BE49-F238E27FC236}">
                    <a16:creationId xmlns:a16="http://schemas.microsoft.com/office/drawing/2014/main" id="{F8F1D6AF-9893-4E46-A0E5-842756AB06FE}"/>
                  </a:ext>
                </a:extLst>
              </p:cNvPr>
              <p:cNvSpPr>
                <a:spLocks noChangeArrowheads="1"/>
              </p:cNvSpPr>
              <p:nvPr/>
            </p:nvSpPr>
            <p:spPr bwMode="auto">
              <a:xfrm>
                <a:off x="8597900" y="1254125"/>
                <a:ext cx="438150" cy="185737"/>
              </a:xfrm>
              <a:prstGeom prst="ellipse">
                <a:avLst/>
              </a:prstGeom>
              <a:noFill/>
              <a:ln w="31750" cap="rnd">
                <a:solidFill>
                  <a:schemeClr val="accent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82" name="Freeform 55">
              <a:extLst>
                <a:ext uri="{FF2B5EF4-FFF2-40B4-BE49-F238E27FC236}">
                  <a16:creationId xmlns:a16="http://schemas.microsoft.com/office/drawing/2014/main" id="{63F6213A-CDFB-854C-BFAC-CE22D99593F2}"/>
                </a:ext>
              </a:extLst>
            </p:cNvPr>
            <p:cNvSpPr>
              <a:spLocks/>
            </p:cNvSpPr>
            <p:nvPr/>
          </p:nvSpPr>
          <p:spPr bwMode="auto">
            <a:xfrm>
              <a:off x="5145880" y="3174733"/>
              <a:ext cx="514351" cy="98694"/>
            </a:xfrm>
            <a:custGeom>
              <a:avLst/>
              <a:gdLst>
                <a:gd name="T0" fmla="*/ 0 w 164"/>
                <a:gd name="T1" fmla="*/ 0 h 29"/>
                <a:gd name="T2" fmla="*/ 30 w 164"/>
                <a:gd name="T3" fmla="*/ 29 h 29"/>
                <a:gd name="T4" fmla="*/ 52 w 164"/>
                <a:gd name="T5" fmla="*/ 19 h 29"/>
                <a:gd name="T6" fmla="*/ 56 w 164"/>
                <a:gd name="T7" fmla="*/ 14 h 29"/>
                <a:gd name="T8" fmla="*/ 60 w 164"/>
                <a:gd name="T9" fmla="*/ 19 h 29"/>
                <a:gd name="T10" fmla="*/ 82 w 164"/>
                <a:gd name="T11" fmla="*/ 29 h 29"/>
                <a:gd name="T12" fmla="*/ 104 w 164"/>
                <a:gd name="T13" fmla="*/ 20 h 29"/>
                <a:gd name="T14" fmla="*/ 108 w 164"/>
                <a:gd name="T15" fmla="*/ 15 h 29"/>
                <a:gd name="T16" fmla="*/ 113 w 164"/>
                <a:gd name="T17" fmla="*/ 20 h 29"/>
                <a:gd name="T18" fmla="*/ 134 w 164"/>
                <a:gd name="T19" fmla="*/ 29 h 29"/>
                <a:gd name="T20" fmla="*/ 164 w 16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9">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8575"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85" name="Freeform 46">
            <a:extLst>
              <a:ext uri="{FF2B5EF4-FFF2-40B4-BE49-F238E27FC236}">
                <a16:creationId xmlns:a16="http://schemas.microsoft.com/office/drawing/2014/main" id="{B568EDAA-5EA2-3E4F-9A59-E554088209E7}"/>
              </a:ext>
            </a:extLst>
          </p:cNvPr>
          <p:cNvSpPr>
            <a:spLocks/>
          </p:cNvSpPr>
          <p:nvPr/>
        </p:nvSpPr>
        <p:spPr bwMode="auto">
          <a:xfrm flipV="1">
            <a:off x="6416042" y="327659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86" name="Freeform 46">
            <a:extLst>
              <a:ext uri="{FF2B5EF4-FFF2-40B4-BE49-F238E27FC236}">
                <a16:creationId xmlns:a16="http://schemas.microsoft.com/office/drawing/2014/main" id="{D112D1B3-CB8B-174F-9B21-24B115E8C70F}"/>
              </a:ext>
            </a:extLst>
          </p:cNvPr>
          <p:cNvSpPr>
            <a:spLocks/>
          </p:cNvSpPr>
          <p:nvPr/>
        </p:nvSpPr>
        <p:spPr bwMode="auto">
          <a:xfrm>
            <a:off x="6416042" y="2674619"/>
            <a:ext cx="1027233" cy="449579"/>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87" name="Group 86">
            <a:extLst>
              <a:ext uri="{FF2B5EF4-FFF2-40B4-BE49-F238E27FC236}">
                <a16:creationId xmlns:a16="http://schemas.microsoft.com/office/drawing/2014/main" id="{3807160D-D1C3-B74E-8B9F-AE067E9E5E68}"/>
              </a:ext>
            </a:extLst>
          </p:cNvPr>
          <p:cNvGrpSpPr/>
          <p:nvPr/>
        </p:nvGrpSpPr>
        <p:grpSpPr>
          <a:xfrm>
            <a:off x="7946289" y="3055617"/>
            <a:ext cx="1581092" cy="1513524"/>
            <a:chOff x="7946289" y="3055617"/>
            <a:chExt cx="1581092" cy="1513524"/>
          </a:xfrm>
        </p:grpSpPr>
        <p:grpSp>
          <p:nvGrpSpPr>
            <p:cNvPr id="88" name="Group 87">
              <a:extLst>
                <a:ext uri="{FF2B5EF4-FFF2-40B4-BE49-F238E27FC236}">
                  <a16:creationId xmlns:a16="http://schemas.microsoft.com/office/drawing/2014/main" id="{930EADF3-D5FB-E84A-B920-544250130515}"/>
                </a:ext>
              </a:extLst>
            </p:cNvPr>
            <p:cNvGrpSpPr/>
            <p:nvPr/>
          </p:nvGrpSpPr>
          <p:grpSpPr>
            <a:xfrm>
              <a:off x="7946289" y="3055617"/>
              <a:ext cx="1392974" cy="822962"/>
              <a:chOff x="7946289" y="3055617"/>
              <a:chExt cx="1392974" cy="822962"/>
            </a:xfrm>
          </p:grpSpPr>
          <p:sp>
            <p:nvSpPr>
              <p:cNvPr id="93" name="Freeform 46">
                <a:extLst>
                  <a:ext uri="{FF2B5EF4-FFF2-40B4-BE49-F238E27FC236}">
                    <a16:creationId xmlns:a16="http://schemas.microsoft.com/office/drawing/2014/main" id="{69E56831-6DA3-E745-88C5-F4FB62E7038D}"/>
                  </a:ext>
                </a:extLst>
              </p:cNvPr>
              <p:cNvSpPr>
                <a:spLocks/>
              </p:cNvSpPr>
              <p:nvPr/>
            </p:nvSpPr>
            <p:spPr bwMode="auto">
              <a:xfrm flipV="1">
                <a:off x="8014869" y="3055617"/>
                <a:ext cx="1323223"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94" name="Freeform 46">
                <a:extLst>
                  <a:ext uri="{FF2B5EF4-FFF2-40B4-BE49-F238E27FC236}">
                    <a16:creationId xmlns:a16="http://schemas.microsoft.com/office/drawing/2014/main" id="{42E7199D-5B65-754E-9FEB-CF978202A05D}"/>
                  </a:ext>
                </a:extLst>
              </p:cNvPr>
              <p:cNvSpPr>
                <a:spLocks/>
              </p:cNvSpPr>
              <p:nvPr/>
            </p:nvSpPr>
            <p:spPr bwMode="auto">
              <a:xfrm flipV="1">
                <a:off x="7946289" y="3520436"/>
                <a:ext cx="109865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95" name="Straight Arrow Connector 94">
                <a:extLst>
                  <a:ext uri="{FF2B5EF4-FFF2-40B4-BE49-F238E27FC236}">
                    <a16:creationId xmlns:a16="http://schemas.microsoft.com/office/drawing/2014/main" id="{FC15B77B-8AD2-0844-B202-D70A6D64529B}"/>
                  </a:ext>
                </a:extLst>
              </p:cNvPr>
              <p:cNvCxnSpPr>
                <a:cxnSpLocks/>
              </p:cNvCxnSpPr>
              <p:nvPr/>
            </p:nvCxnSpPr>
            <p:spPr>
              <a:xfrm>
                <a:off x="9083044" y="3878579"/>
                <a:ext cx="256219"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A480D09-4A58-A945-ACC7-485F519F2772}"/>
                </a:ext>
              </a:extLst>
            </p:cNvPr>
            <p:cNvGrpSpPr/>
            <p:nvPr/>
          </p:nvGrpSpPr>
          <p:grpSpPr>
            <a:xfrm flipV="1">
              <a:off x="7981950" y="3746179"/>
              <a:ext cx="1545431" cy="822962"/>
              <a:chOff x="7810501" y="3055617"/>
              <a:chExt cx="1545431" cy="822962"/>
            </a:xfrm>
          </p:grpSpPr>
          <p:sp>
            <p:nvSpPr>
              <p:cNvPr id="90" name="Freeform 46">
                <a:extLst>
                  <a:ext uri="{FF2B5EF4-FFF2-40B4-BE49-F238E27FC236}">
                    <a16:creationId xmlns:a16="http://schemas.microsoft.com/office/drawing/2014/main" id="{1F9CB0DF-F327-D24E-AD31-0FDE52739E48}"/>
                  </a:ext>
                </a:extLst>
              </p:cNvPr>
              <p:cNvSpPr>
                <a:spLocks/>
              </p:cNvSpPr>
              <p:nvPr/>
            </p:nvSpPr>
            <p:spPr bwMode="auto">
              <a:xfrm flipV="1">
                <a:off x="7810501" y="3055617"/>
                <a:ext cx="1545431" cy="579122"/>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91" name="Freeform 46">
                <a:extLst>
                  <a:ext uri="{FF2B5EF4-FFF2-40B4-BE49-F238E27FC236}">
                    <a16:creationId xmlns:a16="http://schemas.microsoft.com/office/drawing/2014/main" id="{BB319875-2216-E748-B59D-2023F5B5F8F6}"/>
                  </a:ext>
                </a:extLst>
              </p:cNvPr>
              <p:cNvSpPr>
                <a:spLocks/>
              </p:cNvSpPr>
              <p:nvPr/>
            </p:nvSpPr>
            <p:spPr bwMode="auto">
              <a:xfrm flipV="1">
                <a:off x="7843839" y="3520436"/>
                <a:ext cx="1201101" cy="358143"/>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19050" cap="sq">
                <a:solidFill>
                  <a:schemeClr val="bg1">
                    <a:lumMod val="50000"/>
                    <a:alpha val="50000"/>
                  </a:schemeClr>
                </a:solidFill>
                <a:prstDash val="sysDash"/>
                <a:miter lim="800000"/>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cxnSp>
            <p:nvCxnSpPr>
              <p:cNvPr id="92" name="Straight Arrow Connector 91">
                <a:extLst>
                  <a:ext uri="{FF2B5EF4-FFF2-40B4-BE49-F238E27FC236}">
                    <a16:creationId xmlns:a16="http://schemas.microsoft.com/office/drawing/2014/main" id="{DD200E5D-A915-E440-9648-3C026F11CCA9}"/>
                  </a:ext>
                </a:extLst>
              </p:cNvPr>
              <p:cNvCxnSpPr>
                <a:cxnSpLocks/>
              </p:cNvCxnSpPr>
              <p:nvPr/>
            </p:nvCxnSpPr>
            <p:spPr>
              <a:xfrm flipV="1">
                <a:off x="9059229" y="3878579"/>
                <a:ext cx="294323" cy="0"/>
              </a:xfrm>
              <a:prstGeom prst="straightConnector1">
                <a:avLst/>
              </a:prstGeom>
              <a:ln w="19050" cap="sq">
                <a:solidFill>
                  <a:schemeClr val="bg1">
                    <a:lumMod val="50000"/>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7D7F4F45-196A-794E-9AE5-36E6DA46EEB5}"/>
              </a:ext>
            </a:extLst>
          </p:cNvPr>
          <p:cNvGrpSpPr/>
          <p:nvPr/>
        </p:nvGrpSpPr>
        <p:grpSpPr>
          <a:xfrm>
            <a:off x="2518873" y="3795331"/>
            <a:ext cx="494148" cy="304479"/>
            <a:chOff x="1068228" y="4194652"/>
            <a:chExt cx="628643" cy="387349"/>
          </a:xfrm>
        </p:grpSpPr>
        <p:grpSp>
          <p:nvGrpSpPr>
            <p:cNvPr id="98" name="Group 97">
              <a:extLst>
                <a:ext uri="{FF2B5EF4-FFF2-40B4-BE49-F238E27FC236}">
                  <a16:creationId xmlns:a16="http://schemas.microsoft.com/office/drawing/2014/main" id="{853CD76E-6144-DA4D-8FE8-C4F5DAD57881}"/>
                </a:ext>
              </a:extLst>
            </p:cNvPr>
            <p:cNvGrpSpPr/>
            <p:nvPr/>
          </p:nvGrpSpPr>
          <p:grpSpPr>
            <a:xfrm>
              <a:off x="1068228" y="4194652"/>
              <a:ext cx="628643" cy="387349"/>
              <a:chOff x="1068228" y="4194652"/>
              <a:chExt cx="628643" cy="387349"/>
            </a:xfrm>
          </p:grpSpPr>
          <p:grpSp>
            <p:nvGrpSpPr>
              <p:cNvPr id="100" name="Group 8">
                <a:extLst>
                  <a:ext uri="{FF2B5EF4-FFF2-40B4-BE49-F238E27FC236}">
                    <a16:creationId xmlns:a16="http://schemas.microsoft.com/office/drawing/2014/main" id="{027AD587-56AB-414E-88D7-54BA06AC06C1}"/>
                  </a:ext>
                </a:extLst>
              </p:cNvPr>
              <p:cNvGrpSpPr>
                <a:grpSpLocks noChangeAspect="1"/>
              </p:cNvGrpSpPr>
              <p:nvPr/>
            </p:nvGrpSpPr>
            <p:grpSpPr bwMode="auto">
              <a:xfrm>
                <a:off x="1068228" y="4194652"/>
                <a:ext cx="387490" cy="387349"/>
                <a:chOff x="2462" y="786"/>
                <a:chExt cx="2753" cy="2752"/>
              </a:xfrm>
            </p:grpSpPr>
            <p:sp>
              <p:nvSpPr>
                <p:cNvPr id="103" name="Freeform 9">
                  <a:extLst>
                    <a:ext uri="{FF2B5EF4-FFF2-40B4-BE49-F238E27FC236}">
                      <a16:creationId xmlns:a16="http://schemas.microsoft.com/office/drawing/2014/main" id="{9514D966-C415-3144-9746-63F1355003CD}"/>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4" name="Oval 10">
                  <a:extLst>
                    <a:ext uri="{FF2B5EF4-FFF2-40B4-BE49-F238E27FC236}">
                      <a16:creationId xmlns:a16="http://schemas.microsoft.com/office/drawing/2014/main" id="{82FED480-DC76-8E41-9DD3-971542ECBD67}"/>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101" name="Freeform 182">
                <a:extLst>
                  <a:ext uri="{FF2B5EF4-FFF2-40B4-BE49-F238E27FC236}">
                    <a16:creationId xmlns:a16="http://schemas.microsoft.com/office/drawing/2014/main" id="{4D526814-7276-6842-9528-9BB48E128674}"/>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2" name="Freeform 183">
                <a:extLst>
                  <a:ext uri="{FF2B5EF4-FFF2-40B4-BE49-F238E27FC236}">
                    <a16:creationId xmlns:a16="http://schemas.microsoft.com/office/drawing/2014/main" id="{7F46C780-5196-774B-A45F-7C5ED68B95ED}"/>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99" name="Freeform 181">
              <a:extLst>
                <a:ext uri="{FF2B5EF4-FFF2-40B4-BE49-F238E27FC236}">
                  <a16:creationId xmlns:a16="http://schemas.microsoft.com/office/drawing/2014/main" id="{D7469761-F86F-0D4D-A62F-7F2BB741679F}"/>
                </a:ext>
              </a:extLst>
            </p:cNvPr>
            <p:cNvSpPr>
              <a:spLocks/>
            </p:cNvSpPr>
            <p:nvPr/>
          </p:nvSpPr>
          <p:spPr bwMode="auto">
            <a:xfrm>
              <a:off x="1242726" y="4417476"/>
              <a:ext cx="42700" cy="15018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05" name="Group 104">
            <a:extLst>
              <a:ext uri="{FF2B5EF4-FFF2-40B4-BE49-F238E27FC236}">
                <a16:creationId xmlns:a16="http://schemas.microsoft.com/office/drawing/2014/main" id="{910B2106-3636-D449-9339-FBC0BB6A7C39}"/>
              </a:ext>
            </a:extLst>
          </p:cNvPr>
          <p:cNvGrpSpPr/>
          <p:nvPr/>
        </p:nvGrpSpPr>
        <p:grpSpPr>
          <a:xfrm>
            <a:off x="9837475" y="3623458"/>
            <a:ext cx="539917" cy="539917"/>
            <a:chOff x="1957387" y="4729162"/>
            <a:chExt cx="530226" cy="530226"/>
          </a:xfrm>
        </p:grpSpPr>
        <p:sp>
          <p:nvSpPr>
            <p:cNvPr id="106" name="Freeform 642">
              <a:extLst>
                <a:ext uri="{FF2B5EF4-FFF2-40B4-BE49-F238E27FC236}">
                  <a16:creationId xmlns:a16="http://schemas.microsoft.com/office/drawing/2014/main" id="{389C907B-2291-604E-B13B-78D6D384FBC6}"/>
                </a:ext>
              </a:extLst>
            </p:cNvPr>
            <p:cNvSpPr>
              <a:spLocks/>
            </p:cNvSpPr>
            <p:nvPr/>
          </p:nvSpPr>
          <p:spPr bwMode="auto">
            <a:xfrm>
              <a:off x="1957387" y="4729162"/>
              <a:ext cx="530225" cy="415925"/>
            </a:xfrm>
            <a:custGeom>
              <a:avLst/>
              <a:gdLst>
                <a:gd name="T0" fmla="*/ 42 w 92"/>
                <a:gd name="T1" fmla="*/ 72 h 72"/>
                <a:gd name="T2" fmla="*/ 8 w 92"/>
                <a:gd name="T3" fmla="*/ 72 h 72"/>
                <a:gd name="T4" fmla="*/ 0 w 92"/>
                <a:gd name="T5" fmla="*/ 64 h 72"/>
                <a:gd name="T6" fmla="*/ 0 w 92"/>
                <a:gd name="T7" fmla="*/ 8 h 72"/>
                <a:gd name="T8" fmla="*/ 8 w 92"/>
                <a:gd name="T9" fmla="*/ 0 h 72"/>
                <a:gd name="T10" fmla="*/ 84 w 92"/>
                <a:gd name="T11" fmla="*/ 0 h 72"/>
                <a:gd name="T12" fmla="*/ 92 w 92"/>
                <a:gd name="T13" fmla="*/ 8 h 72"/>
                <a:gd name="T14" fmla="*/ 92 w 92"/>
                <a:gd name="T15" fmla="*/ 6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2">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7" name="Line 643">
              <a:extLst>
                <a:ext uri="{FF2B5EF4-FFF2-40B4-BE49-F238E27FC236}">
                  <a16:creationId xmlns:a16="http://schemas.microsoft.com/office/drawing/2014/main" id="{BCCBF29B-EBC5-054A-ACDD-98781918F22A}"/>
                </a:ext>
              </a:extLst>
            </p:cNvPr>
            <p:cNvSpPr>
              <a:spLocks noChangeShapeType="1"/>
            </p:cNvSpPr>
            <p:nvPr/>
          </p:nvSpPr>
          <p:spPr bwMode="auto">
            <a:xfrm>
              <a:off x="1957387" y="4845050"/>
              <a:ext cx="53022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8" name="Oval 644">
              <a:extLst>
                <a:ext uri="{FF2B5EF4-FFF2-40B4-BE49-F238E27FC236}">
                  <a16:creationId xmlns:a16="http://schemas.microsoft.com/office/drawing/2014/main" id="{3B1FA2A3-EED4-6549-893B-F5432092E779}"/>
                </a:ext>
              </a:extLst>
            </p:cNvPr>
            <p:cNvSpPr>
              <a:spLocks noChangeArrowheads="1"/>
            </p:cNvSpPr>
            <p:nvPr/>
          </p:nvSpPr>
          <p:spPr bwMode="auto">
            <a:xfrm>
              <a:off x="2025650"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09" name="Oval 645">
              <a:extLst>
                <a:ext uri="{FF2B5EF4-FFF2-40B4-BE49-F238E27FC236}">
                  <a16:creationId xmlns:a16="http://schemas.microsoft.com/office/drawing/2014/main" id="{E15A6540-1C44-E547-8053-3AE192A5A887}"/>
                </a:ext>
              </a:extLst>
            </p:cNvPr>
            <p:cNvSpPr>
              <a:spLocks noChangeArrowheads="1"/>
            </p:cNvSpPr>
            <p:nvPr/>
          </p:nvSpPr>
          <p:spPr bwMode="auto">
            <a:xfrm>
              <a:off x="2095500" y="4775200"/>
              <a:ext cx="22225"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0" name="Oval 646">
              <a:extLst>
                <a:ext uri="{FF2B5EF4-FFF2-40B4-BE49-F238E27FC236}">
                  <a16:creationId xmlns:a16="http://schemas.microsoft.com/office/drawing/2014/main" id="{4328DC3B-DAE1-2C43-BF90-C6E4BFAE700B}"/>
                </a:ext>
              </a:extLst>
            </p:cNvPr>
            <p:cNvSpPr>
              <a:spLocks noChangeArrowheads="1"/>
            </p:cNvSpPr>
            <p:nvPr/>
          </p:nvSpPr>
          <p:spPr bwMode="auto">
            <a:xfrm>
              <a:off x="2163762" y="4775200"/>
              <a:ext cx="23813" cy="2381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1" name="Oval 647">
              <a:extLst>
                <a:ext uri="{FF2B5EF4-FFF2-40B4-BE49-F238E27FC236}">
                  <a16:creationId xmlns:a16="http://schemas.microsoft.com/office/drawing/2014/main" id="{C85C663A-0578-F04C-A8AD-78DF0620D30E}"/>
                </a:ext>
              </a:extLst>
            </p:cNvPr>
            <p:cNvSpPr>
              <a:spLocks noChangeArrowheads="1"/>
            </p:cNvSpPr>
            <p:nvPr/>
          </p:nvSpPr>
          <p:spPr bwMode="auto">
            <a:xfrm>
              <a:off x="2255837" y="5029200"/>
              <a:ext cx="173038" cy="173038"/>
            </a:xfrm>
            <a:prstGeom prst="ellipse">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2" name="Line 648">
              <a:extLst>
                <a:ext uri="{FF2B5EF4-FFF2-40B4-BE49-F238E27FC236}">
                  <a16:creationId xmlns:a16="http://schemas.microsoft.com/office/drawing/2014/main" id="{946D5A10-DA67-1C4A-81FB-26F240ADD75F}"/>
                </a:ext>
              </a:extLst>
            </p:cNvPr>
            <p:cNvSpPr>
              <a:spLocks noChangeShapeType="1"/>
            </p:cNvSpPr>
            <p:nvPr/>
          </p:nvSpPr>
          <p:spPr bwMode="auto">
            <a:xfrm>
              <a:off x="2406650" y="5178425"/>
              <a:ext cx="80963" cy="80963"/>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3" name="Line 649">
              <a:extLst>
                <a:ext uri="{FF2B5EF4-FFF2-40B4-BE49-F238E27FC236}">
                  <a16:creationId xmlns:a16="http://schemas.microsoft.com/office/drawing/2014/main" id="{89FB0B75-2EC6-7C44-A7C6-1736E0395579}"/>
                </a:ext>
              </a:extLst>
            </p:cNvPr>
            <p:cNvSpPr>
              <a:spLocks noChangeShapeType="1"/>
            </p:cNvSpPr>
            <p:nvPr/>
          </p:nvSpPr>
          <p:spPr bwMode="auto">
            <a:xfrm>
              <a:off x="2025650"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4" name="Line 650">
              <a:extLst>
                <a:ext uri="{FF2B5EF4-FFF2-40B4-BE49-F238E27FC236}">
                  <a16:creationId xmlns:a16="http://schemas.microsoft.com/office/drawing/2014/main" id="{C6F74341-DF3B-A044-9C71-E8D65C5BA632}"/>
                </a:ext>
              </a:extLst>
            </p:cNvPr>
            <p:cNvSpPr>
              <a:spLocks noChangeShapeType="1"/>
            </p:cNvSpPr>
            <p:nvPr/>
          </p:nvSpPr>
          <p:spPr bwMode="auto">
            <a:xfrm>
              <a:off x="2025650" y="5051425"/>
              <a:ext cx="4603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5" name="Line 651">
              <a:extLst>
                <a:ext uri="{FF2B5EF4-FFF2-40B4-BE49-F238E27FC236}">
                  <a16:creationId xmlns:a16="http://schemas.microsoft.com/office/drawing/2014/main" id="{615CA75B-8C13-E048-986A-0450B1478BDD}"/>
                </a:ext>
              </a:extLst>
            </p:cNvPr>
            <p:cNvSpPr>
              <a:spLocks noChangeShapeType="1"/>
            </p:cNvSpPr>
            <p:nvPr/>
          </p:nvSpPr>
          <p:spPr bwMode="auto">
            <a:xfrm>
              <a:off x="2025650" y="498316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6" name="Line 652">
              <a:extLst>
                <a:ext uri="{FF2B5EF4-FFF2-40B4-BE49-F238E27FC236}">
                  <a16:creationId xmlns:a16="http://schemas.microsoft.com/office/drawing/2014/main" id="{57D220BA-5195-3A48-8DE5-A338A2696A1F}"/>
                </a:ext>
              </a:extLst>
            </p:cNvPr>
            <p:cNvSpPr>
              <a:spLocks noChangeShapeType="1"/>
            </p:cNvSpPr>
            <p:nvPr/>
          </p:nvSpPr>
          <p:spPr bwMode="auto">
            <a:xfrm>
              <a:off x="2117725" y="5051425"/>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7" name="Line 653">
              <a:extLst>
                <a:ext uri="{FF2B5EF4-FFF2-40B4-BE49-F238E27FC236}">
                  <a16:creationId xmlns:a16="http://schemas.microsoft.com/office/drawing/2014/main" id="{4952C195-8F99-BD46-9BEE-219F2E60E282}"/>
                </a:ext>
              </a:extLst>
            </p:cNvPr>
            <p:cNvSpPr>
              <a:spLocks noChangeShapeType="1"/>
            </p:cNvSpPr>
            <p:nvPr/>
          </p:nvSpPr>
          <p:spPr bwMode="auto">
            <a:xfrm>
              <a:off x="2187575" y="4983162"/>
              <a:ext cx="114300"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8" name="Line 654">
              <a:extLst>
                <a:ext uri="{FF2B5EF4-FFF2-40B4-BE49-F238E27FC236}">
                  <a16:creationId xmlns:a16="http://schemas.microsoft.com/office/drawing/2014/main" id="{9A739BC4-B646-5A41-AFD0-65E0C28199D4}"/>
                </a:ext>
              </a:extLst>
            </p:cNvPr>
            <p:cNvSpPr>
              <a:spLocks noChangeShapeType="1"/>
            </p:cNvSpPr>
            <p:nvPr/>
          </p:nvSpPr>
          <p:spPr bwMode="auto">
            <a:xfrm>
              <a:off x="2163762" y="4913312"/>
              <a:ext cx="115888"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19" name="Line 655">
              <a:extLst>
                <a:ext uri="{FF2B5EF4-FFF2-40B4-BE49-F238E27FC236}">
                  <a16:creationId xmlns:a16="http://schemas.microsoft.com/office/drawing/2014/main" id="{EB65915C-803A-D047-838D-0DA02140C635}"/>
                </a:ext>
              </a:extLst>
            </p:cNvPr>
            <p:cNvSpPr>
              <a:spLocks noChangeShapeType="1"/>
            </p:cNvSpPr>
            <p:nvPr/>
          </p:nvSpPr>
          <p:spPr bwMode="auto">
            <a:xfrm>
              <a:off x="2325687" y="4913312"/>
              <a:ext cx="92075"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20" name="Line 656">
              <a:extLst>
                <a:ext uri="{FF2B5EF4-FFF2-40B4-BE49-F238E27FC236}">
                  <a16:creationId xmlns:a16="http://schemas.microsoft.com/office/drawing/2014/main" id="{D2A7DBE3-B12A-7343-B611-09A702560A42}"/>
                </a:ext>
              </a:extLst>
            </p:cNvPr>
            <p:cNvSpPr>
              <a:spLocks noChangeShapeType="1"/>
            </p:cNvSpPr>
            <p:nvPr/>
          </p:nvSpPr>
          <p:spPr bwMode="auto">
            <a:xfrm>
              <a:off x="2349500" y="4983162"/>
              <a:ext cx="68263"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0" name="Group 139">
            <a:extLst>
              <a:ext uri="{FF2B5EF4-FFF2-40B4-BE49-F238E27FC236}">
                <a16:creationId xmlns:a16="http://schemas.microsoft.com/office/drawing/2014/main" id="{627B2C63-49BB-D44E-902A-7B7261BD0DD2}"/>
              </a:ext>
            </a:extLst>
          </p:cNvPr>
          <p:cNvGrpSpPr/>
          <p:nvPr/>
        </p:nvGrpSpPr>
        <p:grpSpPr>
          <a:xfrm>
            <a:off x="10329916" y="3498443"/>
            <a:ext cx="359569" cy="359569"/>
            <a:chOff x="10965655" y="1464469"/>
            <a:chExt cx="359569" cy="359569"/>
          </a:xfrm>
        </p:grpSpPr>
        <p:sp>
          <p:nvSpPr>
            <p:cNvPr id="141" name="Oval 140">
              <a:extLst>
                <a:ext uri="{FF2B5EF4-FFF2-40B4-BE49-F238E27FC236}">
                  <a16:creationId xmlns:a16="http://schemas.microsoft.com/office/drawing/2014/main" id="{5AB01AF7-2C1E-E044-B75A-5241A07D088B}"/>
                </a:ext>
              </a:extLst>
            </p:cNvPr>
            <p:cNvSpPr/>
            <p:nvPr/>
          </p:nvSpPr>
          <p:spPr>
            <a:xfrm>
              <a:off x="10965655" y="1464469"/>
              <a:ext cx="359569" cy="3595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42" name="Freeform 9">
              <a:extLst>
                <a:ext uri="{FF2B5EF4-FFF2-40B4-BE49-F238E27FC236}">
                  <a16:creationId xmlns:a16="http://schemas.microsoft.com/office/drawing/2014/main" id="{73E3E7AE-BC4A-5549-A3D4-76FE0BED7C75}"/>
                </a:ext>
              </a:extLst>
            </p:cNvPr>
            <p:cNvSpPr>
              <a:spLocks noEditPoints="1"/>
            </p:cNvSpPr>
            <p:nvPr/>
          </p:nvSpPr>
          <p:spPr bwMode="auto">
            <a:xfrm>
              <a:off x="10997802" y="1495822"/>
              <a:ext cx="295275" cy="2968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2 w 72"/>
                <a:gd name="T11" fmla="*/ 50 h 72"/>
                <a:gd name="T12" fmla="*/ 35 w 72"/>
                <a:gd name="T13" fmla="*/ 49 h 72"/>
                <a:gd name="T14" fmla="*/ 55 w 72"/>
                <a:gd name="T15" fmla="*/ 29 h 72"/>
                <a:gd name="T16" fmla="*/ 55 w 72"/>
                <a:gd name="T17" fmla="*/ 23 h 72"/>
                <a:gd name="T18" fmla="*/ 49 w 72"/>
                <a:gd name="T19" fmla="*/ 23 h 72"/>
                <a:gd name="T20" fmla="*/ 32 w 72"/>
                <a:gd name="T21" fmla="*/ 40 h 72"/>
                <a:gd name="T22" fmla="*/ 27 w 72"/>
                <a:gd name="T23" fmla="*/ 34 h 72"/>
                <a:gd name="T24" fmla="*/ 21 w 72"/>
                <a:gd name="T25" fmla="*/ 34 h 72"/>
                <a:gd name="T26" fmla="*/ 21 w 72"/>
                <a:gd name="T27" fmla="*/ 40 h 72"/>
                <a:gd name="T28" fmla="*/ 30 w 72"/>
                <a:gd name="T29" fmla="*/ 49 h 72"/>
                <a:gd name="T30" fmla="*/ 32 w 72"/>
                <a:gd name="T3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7" name="Group 146">
            <a:extLst>
              <a:ext uri="{FF2B5EF4-FFF2-40B4-BE49-F238E27FC236}">
                <a16:creationId xmlns:a16="http://schemas.microsoft.com/office/drawing/2014/main" id="{32E96F1D-39A7-9D4B-8F32-7809ED8E760C}"/>
              </a:ext>
            </a:extLst>
          </p:cNvPr>
          <p:cNvGrpSpPr/>
          <p:nvPr/>
        </p:nvGrpSpPr>
        <p:grpSpPr>
          <a:xfrm>
            <a:off x="4258539" y="2148611"/>
            <a:ext cx="544168" cy="1946240"/>
            <a:chOff x="4258539" y="2148611"/>
            <a:chExt cx="544168" cy="1946240"/>
          </a:xfrm>
        </p:grpSpPr>
        <p:sp>
          <p:nvSpPr>
            <p:cNvPr id="148" name="Rectangle 147">
              <a:extLst>
                <a:ext uri="{FF2B5EF4-FFF2-40B4-BE49-F238E27FC236}">
                  <a16:creationId xmlns:a16="http://schemas.microsoft.com/office/drawing/2014/main" id="{C1DEB974-942C-BE40-BB93-1D44BA22A1EA}"/>
                </a:ext>
              </a:extLst>
            </p:cNvPr>
            <p:cNvSpPr/>
            <p:nvPr/>
          </p:nvSpPr>
          <p:spPr>
            <a:xfrm>
              <a:off x="4258539" y="2148611"/>
              <a:ext cx="544168" cy="1946240"/>
            </a:xfrm>
            <a:prstGeom prst="rect">
              <a:avLst/>
            </a:prstGeom>
            <a:pattFill prst="wdUpDiag">
              <a:fgClr>
                <a:schemeClr val="accent1"/>
              </a:fgClr>
              <a:bgClr>
                <a:schemeClr val="bg1"/>
              </a:bgClr>
            </a:patt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Medium"/>
                <a:ea typeface="+mn-ea"/>
                <a:cs typeface="Trebuchet MS"/>
                <a:sym typeface="Arial"/>
                <a:rtl val="0"/>
              </a:endParaRPr>
            </a:p>
          </p:txBody>
        </p:sp>
        <p:sp>
          <p:nvSpPr>
            <p:cNvPr id="149" name="Rectangle 148">
              <a:extLst>
                <a:ext uri="{FF2B5EF4-FFF2-40B4-BE49-F238E27FC236}">
                  <a16:creationId xmlns:a16="http://schemas.microsoft.com/office/drawing/2014/main" id="{B07E111D-BCA4-F941-A58F-356CA51BDAD1}"/>
                </a:ext>
              </a:extLst>
            </p:cNvPr>
            <p:cNvSpPr/>
            <p:nvPr/>
          </p:nvSpPr>
          <p:spPr>
            <a:xfrm>
              <a:off x="4531519" y="2159036"/>
              <a:ext cx="266698" cy="1931952"/>
            </a:xfrm>
            <a:prstGeom prst="rect">
              <a:avLst/>
            </a:prstGeom>
            <a:pattFill prst="dashHorz">
              <a:fgClr>
                <a:schemeClr val="accent1">
                  <a:lumMod val="75000"/>
                </a:schemeClr>
              </a:fgClr>
              <a:bgClr>
                <a:schemeClr val="accent1">
                  <a:lumMod val="40000"/>
                  <a:lumOff val="60000"/>
                </a:schemeClr>
              </a:bgClr>
            </a:patt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venir Medium"/>
                <a:ea typeface="+mn-ea"/>
                <a:cs typeface="Trebuchet MS"/>
                <a:sym typeface="Arial"/>
                <a:rtl val="0"/>
              </a:endParaRPr>
            </a:p>
          </p:txBody>
        </p:sp>
      </p:grpSp>
      <p:grpSp>
        <p:nvGrpSpPr>
          <p:cNvPr id="6" name="Group 5">
            <a:extLst>
              <a:ext uri="{FF2B5EF4-FFF2-40B4-BE49-F238E27FC236}">
                <a16:creationId xmlns:a16="http://schemas.microsoft.com/office/drawing/2014/main" id="{CB3EE206-0708-9F47-9290-3DAB0CADDB67}"/>
              </a:ext>
            </a:extLst>
          </p:cNvPr>
          <p:cNvGrpSpPr/>
          <p:nvPr/>
        </p:nvGrpSpPr>
        <p:grpSpPr>
          <a:xfrm>
            <a:off x="7435850" y="2857844"/>
            <a:ext cx="421191" cy="406056"/>
            <a:chOff x="7435850" y="2857844"/>
            <a:chExt cx="421191" cy="406056"/>
          </a:xfrm>
        </p:grpSpPr>
        <p:grpSp>
          <p:nvGrpSpPr>
            <p:cNvPr id="71" name="Group 70">
              <a:extLst>
                <a:ext uri="{FF2B5EF4-FFF2-40B4-BE49-F238E27FC236}">
                  <a16:creationId xmlns:a16="http://schemas.microsoft.com/office/drawing/2014/main" id="{9C20F01E-EC1F-A64E-BF71-CFF132F37C3E}"/>
                </a:ext>
              </a:extLst>
            </p:cNvPr>
            <p:cNvGrpSpPr/>
            <p:nvPr/>
          </p:nvGrpSpPr>
          <p:grpSpPr>
            <a:xfrm>
              <a:off x="7568525" y="2857844"/>
              <a:ext cx="288516" cy="348622"/>
              <a:chOff x="5692775" y="1541146"/>
              <a:chExt cx="114300" cy="138112"/>
            </a:xfrm>
          </p:grpSpPr>
          <p:sp>
            <p:nvSpPr>
              <p:cNvPr id="72" name="Oval 23">
                <a:extLst>
                  <a:ext uri="{FF2B5EF4-FFF2-40B4-BE49-F238E27FC236}">
                    <a16:creationId xmlns:a16="http://schemas.microsoft.com/office/drawing/2014/main" id="{CBCC6FE5-F365-054D-90E0-A2113C272628}"/>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73" name="Freeform 24">
                <a:extLst>
                  <a:ext uri="{FF2B5EF4-FFF2-40B4-BE49-F238E27FC236}">
                    <a16:creationId xmlns:a16="http://schemas.microsoft.com/office/drawing/2014/main" id="{8483D8AB-6197-F84E-8C7D-1254C733BB8F}"/>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151" name="Oval 150">
              <a:extLst>
                <a:ext uri="{FF2B5EF4-FFF2-40B4-BE49-F238E27FC236}">
                  <a16:creationId xmlns:a16="http://schemas.microsoft.com/office/drawing/2014/main" id="{758E2C2B-4C1C-274F-BFC6-D6AEA07850C5}"/>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52" name="Freeform 5">
              <a:extLst>
                <a:ext uri="{FF2B5EF4-FFF2-40B4-BE49-F238E27FC236}">
                  <a16:creationId xmlns:a16="http://schemas.microsoft.com/office/drawing/2014/main" id="{EF627F78-FA9F-8948-A0CE-90BE4BCEF09E}"/>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62" name="Group 161">
            <a:extLst>
              <a:ext uri="{FF2B5EF4-FFF2-40B4-BE49-F238E27FC236}">
                <a16:creationId xmlns:a16="http://schemas.microsoft.com/office/drawing/2014/main" id="{A2232153-6024-A649-AAA8-0E320CC7048F}"/>
              </a:ext>
            </a:extLst>
          </p:cNvPr>
          <p:cNvGrpSpPr/>
          <p:nvPr/>
        </p:nvGrpSpPr>
        <p:grpSpPr>
          <a:xfrm>
            <a:off x="5717996" y="2867131"/>
            <a:ext cx="598485" cy="667289"/>
            <a:chOff x="5717996" y="2867131"/>
            <a:chExt cx="598485" cy="667289"/>
          </a:xfrm>
        </p:grpSpPr>
        <p:sp>
          <p:nvSpPr>
            <p:cNvPr id="163" name="Freeform 5">
              <a:extLst>
                <a:ext uri="{FF2B5EF4-FFF2-40B4-BE49-F238E27FC236}">
                  <a16:creationId xmlns:a16="http://schemas.microsoft.com/office/drawing/2014/main" id="{3F6D1B88-B55C-3342-9FE8-20C1438008EC}"/>
                </a:ext>
              </a:extLst>
            </p:cNvPr>
            <p:cNvSpPr>
              <a:spLocks/>
            </p:cNvSpPr>
            <p:nvPr/>
          </p:nvSpPr>
          <p:spPr bwMode="auto">
            <a:xfrm>
              <a:off x="5717996" y="2867131"/>
              <a:ext cx="595310" cy="660939"/>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18BC0"/>
            </a:solidFill>
            <a:ln>
              <a:noFill/>
            </a:ln>
            <a:effectLst>
              <a:outerShdw sx="131000" sy="131000" algn="ctr" rotWithShape="0">
                <a:srgbClr val="24CCEE">
                  <a:alpha val="4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Medium"/>
                <a:ea typeface="+mn-ea"/>
                <a:cs typeface="+mn-cs"/>
              </a:endParaRPr>
            </a:p>
          </p:txBody>
        </p:sp>
        <p:sp>
          <p:nvSpPr>
            <p:cNvPr id="164" name="Freeform 5">
              <a:extLst>
                <a:ext uri="{FF2B5EF4-FFF2-40B4-BE49-F238E27FC236}">
                  <a16:creationId xmlns:a16="http://schemas.microsoft.com/office/drawing/2014/main" id="{B44312D9-CFC9-F544-B792-31056A24EDF8}"/>
                </a:ext>
              </a:extLst>
            </p:cNvPr>
            <p:cNvSpPr>
              <a:spLocks/>
            </p:cNvSpPr>
            <p:nvPr/>
          </p:nvSpPr>
          <p:spPr bwMode="auto">
            <a:xfrm>
              <a:off x="5721171" y="2873481"/>
              <a:ext cx="595310" cy="660939"/>
            </a:xfrm>
            <a:custGeom>
              <a:avLst/>
              <a:gdLst>
                <a:gd name="T0" fmla="*/ 580 w 1160"/>
                <a:gd name="T1" fmla="*/ 1287 h 1287"/>
                <a:gd name="T2" fmla="*/ 179 w 1160"/>
                <a:gd name="T3" fmla="*/ 1217 h 1287"/>
                <a:gd name="T4" fmla="*/ 0 w 1160"/>
                <a:gd name="T5" fmla="*/ 1025 h 1287"/>
                <a:gd name="T6" fmla="*/ 0 w 1160"/>
                <a:gd name="T7" fmla="*/ 263 h 1287"/>
                <a:gd name="T8" fmla="*/ 179 w 1160"/>
                <a:gd name="T9" fmla="*/ 72 h 1287"/>
                <a:gd name="T10" fmla="*/ 580 w 1160"/>
                <a:gd name="T11" fmla="*/ 0 h 1287"/>
                <a:gd name="T12" fmla="*/ 981 w 1160"/>
                <a:gd name="T13" fmla="*/ 72 h 1287"/>
                <a:gd name="T14" fmla="*/ 1160 w 1160"/>
                <a:gd name="T15" fmla="*/ 263 h 1287"/>
                <a:gd name="T16" fmla="*/ 1160 w 1160"/>
                <a:gd name="T17" fmla="*/ 1025 h 1287"/>
                <a:gd name="T18" fmla="*/ 981 w 1160"/>
                <a:gd name="T19" fmla="*/ 1217 h 1287"/>
                <a:gd name="T20" fmla="*/ 580 w 1160"/>
                <a:gd name="T21" fmla="*/ 1287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0" h="1287">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387BB"/>
            </a:solidFill>
            <a:ln>
              <a:noFill/>
            </a:ln>
            <a:effectLst>
              <a:outerShdw sx="116000" sy="116000" algn="ctr" rotWithShape="0">
                <a:srgbClr val="24CCEE">
                  <a:alpha val="63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5" name="Freeform 374">
              <a:extLst>
                <a:ext uri="{FF2B5EF4-FFF2-40B4-BE49-F238E27FC236}">
                  <a16:creationId xmlns:a16="http://schemas.microsoft.com/office/drawing/2014/main" id="{57F43E42-1E3F-7C40-B106-81541D0CE651}"/>
                </a:ext>
              </a:extLst>
            </p:cNvPr>
            <p:cNvSpPr>
              <a:spLocks/>
            </p:cNvSpPr>
            <p:nvPr/>
          </p:nvSpPr>
          <p:spPr bwMode="auto">
            <a:xfrm>
              <a:off x="5722549" y="2999582"/>
              <a:ext cx="586018" cy="524444"/>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pattFill prst="dkHorz">
              <a:fgClr>
                <a:schemeClr val="bg1"/>
              </a:fgClr>
              <a:bgClr>
                <a:schemeClr val="accent1">
                  <a:lumMod val="40000"/>
                  <a:lumOff val="60000"/>
                </a:schemeClr>
              </a:bgClr>
            </a:patt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6" name="Freeform 372">
              <a:extLst>
                <a:ext uri="{FF2B5EF4-FFF2-40B4-BE49-F238E27FC236}">
                  <a16:creationId xmlns:a16="http://schemas.microsoft.com/office/drawing/2014/main" id="{9D7D5B34-7F64-AD4E-A37E-3737F5F4F66A}"/>
                </a:ext>
              </a:extLst>
            </p:cNvPr>
            <p:cNvSpPr>
              <a:spLocks/>
            </p:cNvSpPr>
            <p:nvPr/>
          </p:nvSpPr>
          <p:spPr bwMode="auto">
            <a:xfrm>
              <a:off x="5722549" y="3122731"/>
              <a:ext cx="586018" cy="12314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pattFill prst="dkHorz">
              <a:fgClr>
                <a:schemeClr val="bg1"/>
              </a:fgClr>
              <a:bgClr>
                <a:schemeClr val="accent1">
                  <a:lumMod val="40000"/>
                  <a:lumOff val="60000"/>
                </a:schemeClr>
              </a:bgClr>
            </a:patt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7" name="Freeform 373">
              <a:extLst>
                <a:ext uri="{FF2B5EF4-FFF2-40B4-BE49-F238E27FC236}">
                  <a16:creationId xmlns:a16="http://schemas.microsoft.com/office/drawing/2014/main" id="{0DB2E7F8-DA5F-AC46-A096-EBE7C5D0481E}"/>
                </a:ext>
              </a:extLst>
            </p:cNvPr>
            <p:cNvSpPr>
              <a:spLocks/>
            </p:cNvSpPr>
            <p:nvPr/>
          </p:nvSpPr>
          <p:spPr bwMode="auto">
            <a:xfrm>
              <a:off x="5722549" y="3260744"/>
              <a:ext cx="586018" cy="125271"/>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pattFill prst="dkHorz">
              <a:fgClr>
                <a:schemeClr val="bg1"/>
              </a:fgClr>
              <a:bgClr>
                <a:schemeClr val="accent1">
                  <a:lumMod val="40000"/>
                  <a:lumOff val="60000"/>
                </a:schemeClr>
              </a:bgClr>
            </a:patt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68" name="Oval 371">
              <a:extLst>
                <a:ext uri="{FF2B5EF4-FFF2-40B4-BE49-F238E27FC236}">
                  <a16:creationId xmlns:a16="http://schemas.microsoft.com/office/drawing/2014/main" id="{AFCA05E4-FAA8-A848-A7F5-27CDE1306A42}"/>
                </a:ext>
              </a:extLst>
            </p:cNvPr>
            <p:cNvSpPr>
              <a:spLocks noChangeArrowheads="1"/>
            </p:cNvSpPr>
            <p:nvPr/>
          </p:nvSpPr>
          <p:spPr bwMode="auto">
            <a:xfrm>
              <a:off x="5722549" y="2874311"/>
              <a:ext cx="586018" cy="248420"/>
            </a:xfrm>
            <a:prstGeom prst="ellipse">
              <a:avLst/>
            </a:pr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169" name="Group 168">
              <a:extLst>
                <a:ext uri="{FF2B5EF4-FFF2-40B4-BE49-F238E27FC236}">
                  <a16:creationId xmlns:a16="http://schemas.microsoft.com/office/drawing/2014/main" id="{46272999-7A56-294C-B9B4-E9393A023D21}"/>
                </a:ext>
              </a:extLst>
            </p:cNvPr>
            <p:cNvGrpSpPr/>
            <p:nvPr/>
          </p:nvGrpSpPr>
          <p:grpSpPr>
            <a:xfrm>
              <a:off x="5845682" y="2912533"/>
              <a:ext cx="327748" cy="161927"/>
              <a:chOff x="5729775" y="4117411"/>
              <a:chExt cx="866713" cy="855391"/>
            </a:xfrm>
            <a:solidFill>
              <a:srgbClr val="148BC0"/>
            </a:solidFill>
          </p:grpSpPr>
          <p:sp>
            <p:nvSpPr>
              <p:cNvPr id="170" name="Freeform 88">
                <a:extLst>
                  <a:ext uri="{FF2B5EF4-FFF2-40B4-BE49-F238E27FC236}">
                    <a16:creationId xmlns:a16="http://schemas.microsoft.com/office/drawing/2014/main" id="{998BAD68-F33E-0045-A1F3-47DD6E0C3125}"/>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1" name="Freeform 89">
                <a:extLst>
                  <a:ext uri="{FF2B5EF4-FFF2-40B4-BE49-F238E27FC236}">
                    <a16:creationId xmlns:a16="http://schemas.microsoft.com/office/drawing/2014/main" id="{60010B86-2243-F04A-9734-86506A6703DB}"/>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2" name="Freeform 90">
                <a:extLst>
                  <a:ext uri="{FF2B5EF4-FFF2-40B4-BE49-F238E27FC236}">
                    <a16:creationId xmlns:a16="http://schemas.microsoft.com/office/drawing/2014/main" id="{3B3AC458-DB0F-014C-97C5-2DA3B9254AC9}"/>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3" name="Freeform 91">
                <a:extLst>
                  <a:ext uri="{FF2B5EF4-FFF2-40B4-BE49-F238E27FC236}">
                    <a16:creationId xmlns:a16="http://schemas.microsoft.com/office/drawing/2014/main" id="{3D8F0372-E614-1D4C-B456-74485229FDA4}"/>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4" name="Freeform 92">
                <a:extLst>
                  <a:ext uri="{FF2B5EF4-FFF2-40B4-BE49-F238E27FC236}">
                    <a16:creationId xmlns:a16="http://schemas.microsoft.com/office/drawing/2014/main" id="{2FC3A1E6-B825-EB4A-9BA6-A2D7465172CA}"/>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5" name="Freeform 93">
                <a:extLst>
                  <a:ext uri="{FF2B5EF4-FFF2-40B4-BE49-F238E27FC236}">
                    <a16:creationId xmlns:a16="http://schemas.microsoft.com/office/drawing/2014/main" id="{F5DAA2E3-2C35-374D-B980-6B96F12BCFF7}"/>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6" name="Freeform 94">
                <a:extLst>
                  <a:ext uri="{FF2B5EF4-FFF2-40B4-BE49-F238E27FC236}">
                    <a16:creationId xmlns:a16="http://schemas.microsoft.com/office/drawing/2014/main" id="{0FE87204-0F9E-8247-8285-149093698F38}"/>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7" name="Freeform 95">
                <a:extLst>
                  <a:ext uri="{FF2B5EF4-FFF2-40B4-BE49-F238E27FC236}">
                    <a16:creationId xmlns:a16="http://schemas.microsoft.com/office/drawing/2014/main" id="{C4D66FF6-01BA-B741-A4B2-E4EF9552E1D9}"/>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8" name="Freeform 96">
                <a:extLst>
                  <a:ext uri="{FF2B5EF4-FFF2-40B4-BE49-F238E27FC236}">
                    <a16:creationId xmlns:a16="http://schemas.microsoft.com/office/drawing/2014/main" id="{39155EF1-D052-4547-93A0-31072B3667DA}"/>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9" name="Freeform 97">
                <a:extLst>
                  <a:ext uri="{FF2B5EF4-FFF2-40B4-BE49-F238E27FC236}">
                    <a16:creationId xmlns:a16="http://schemas.microsoft.com/office/drawing/2014/main" id="{9A022C52-1974-E446-B327-318E6BB38B24}"/>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0" name="Freeform 98">
                <a:extLst>
                  <a:ext uri="{FF2B5EF4-FFF2-40B4-BE49-F238E27FC236}">
                    <a16:creationId xmlns:a16="http://schemas.microsoft.com/office/drawing/2014/main" id="{4406593C-5D32-7648-929C-CA5964653584}"/>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1" name="Freeform 99">
                <a:extLst>
                  <a:ext uri="{FF2B5EF4-FFF2-40B4-BE49-F238E27FC236}">
                    <a16:creationId xmlns:a16="http://schemas.microsoft.com/office/drawing/2014/main" id="{DDBD9579-95DA-9F41-B266-454965370151}"/>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82" name="Freeform 100">
                <a:extLst>
                  <a:ext uri="{FF2B5EF4-FFF2-40B4-BE49-F238E27FC236}">
                    <a16:creationId xmlns:a16="http://schemas.microsoft.com/office/drawing/2014/main" id="{C63502A3-2471-B748-A4CE-56D778C7DCD6}"/>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83" name="Freeform 9">
            <a:extLst>
              <a:ext uri="{FF2B5EF4-FFF2-40B4-BE49-F238E27FC236}">
                <a16:creationId xmlns:a16="http://schemas.microsoft.com/office/drawing/2014/main" id="{DD9D59C7-EEC3-EF40-9242-479605E5E2E2}"/>
              </a:ext>
            </a:extLst>
          </p:cNvPr>
          <p:cNvSpPr>
            <a:spLocks/>
          </p:cNvSpPr>
          <p:nvPr/>
        </p:nvSpPr>
        <p:spPr bwMode="auto">
          <a:xfrm>
            <a:off x="4525714" y="2146772"/>
            <a:ext cx="279381" cy="1946597"/>
          </a:xfrm>
          <a:custGeom>
            <a:avLst/>
            <a:gdLst>
              <a:gd name="T0" fmla="*/ 0 w 611"/>
              <a:gd name="T1" fmla="*/ 0 h 4278"/>
              <a:gd name="T2" fmla="*/ 611 w 611"/>
              <a:gd name="T3" fmla="*/ 0 h 4278"/>
              <a:gd name="T4" fmla="*/ 611 w 611"/>
              <a:gd name="T5" fmla="*/ 4278 h 4278"/>
              <a:gd name="T6" fmla="*/ 12 w 611"/>
              <a:gd name="T7" fmla="*/ 4278 h 4278"/>
            </a:gdLst>
            <a:ahLst/>
            <a:cxnLst>
              <a:cxn ang="0">
                <a:pos x="T0" y="T1"/>
              </a:cxn>
              <a:cxn ang="0">
                <a:pos x="T2" y="T3"/>
              </a:cxn>
              <a:cxn ang="0">
                <a:pos x="T4" y="T5"/>
              </a:cxn>
              <a:cxn ang="0">
                <a:pos x="T6" y="T7"/>
              </a:cxn>
            </a:cxnLst>
            <a:rect l="0" t="0" r="r" b="b"/>
            <a:pathLst>
              <a:path w="611" h="4278">
                <a:moveTo>
                  <a:pt x="0" y="0"/>
                </a:moveTo>
                <a:lnTo>
                  <a:pt x="611" y="0"/>
                </a:lnTo>
                <a:lnTo>
                  <a:pt x="611" y="4278"/>
                </a:lnTo>
                <a:lnTo>
                  <a:pt x="12" y="4278"/>
                </a:lnTo>
              </a:path>
            </a:pathLst>
          </a:custGeom>
          <a:noFill/>
          <a:ln w="28575"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nvGrpSpPr>
          <p:cNvPr id="184" name="Group 8">
            <a:extLst>
              <a:ext uri="{FF2B5EF4-FFF2-40B4-BE49-F238E27FC236}">
                <a16:creationId xmlns:a16="http://schemas.microsoft.com/office/drawing/2014/main" id="{EC31B673-2240-5A4E-9EF5-C13CEB4F9EE4}"/>
              </a:ext>
            </a:extLst>
          </p:cNvPr>
          <p:cNvGrpSpPr>
            <a:grpSpLocks noChangeAspect="1"/>
          </p:cNvGrpSpPr>
          <p:nvPr/>
        </p:nvGrpSpPr>
        <p:grpSpPr bwMode="auto">
          <a:xfrm>
            <a:off x="5690170" y="1456949"/>
            <a:ext cx="1839567" cy="433949"/>
            <a:chOff x="3539" y="931"/>
            <a:chExt cx="1170" cy="276"/>
          </a:xfrm>
        </p:grpSpPr>
        <p:sp>
          <p:nvSpPr>
            <p:cNvPr id="185" name="Freeform 9">
              <a:extLst>
                <a:ext uri="{FF2B5EF4-FFF2-40B4-BE49-F238E27FC236}">
                  <a16:creationId xmlns:a16="http://schemas.microsoft.com/office/drawing/2014/main" id="{E91EB8A9-D621-344F-AF7B-11CBF3A992BD}"/>
                </a:ext>
              </a:extLst>
            </p:cNvPr>
            <p:cNvSpPr>
              <a:spLocks noEditPoints="1"/>
            </p:cNvSpPr>
            <p:nvPr/>
          </p:nvSpPr>
          <p:spPr bwMode="auto">
            <a:xfrm>
              <a:off x="3854" y="975"/>
              <a:ext cx="855" cy="144"/>
            </a:xfrm>
            <a:custGeom>
              <a:avLst/>
              <a:gdLst>
                <a:gd name="T0" fmla="*/ 1290 w 1436"/>
                <a:gd name="T1" fmla="*/ 145 h 243"/>
                <a:gd name="T2" fmla="*/ 1428 w 1436"/>
                <a:gd name="T3" fmla="*/ 189 h 243"/>
                <a:gd name="T4" fmla="*/ 1354 w 1436"/>
                <a:gd name="T5" fmla="*/ 226 h 243"/>
                <a:gd name="T6" fmla="*/ 1436 w 1436"/>
                <a:gd name="T7" fmla="*/ 153 h 243"/>
                <a:gd name="T8" fmla="*/ 1272 w 1436"/>
                <a:gd name="T9" fmla="*/ 158 h 243"/>
                <a:gd name="T10" fmla="*/ 1431 w 1436"/>
                <a:gd name="T11" fmla="*/ 201 h 243"/>
                <a:gd name="T12" fmla="*/ 1143 w 1436"/>
                <a:gd name="T13" fmla="*/ 234 h 243"/>
                <a:gd name="T14" fmla="*/ 1243 w 1436"/>
                <a:gd name="T15" fmla="*/ 240 h 243"/>
                <a:gd name="T16" fmla="*/ 1256 w 1436"/>
                <a:gd name="T17" fmla="*/ 229 h 243"/>
                <a:gd name="T18" fmla="*/ 1255 w 1436"/>
                <a:gd name="T19" fmla="*/ 74 h 243"/>
                <a:gd name="T20" fmla="*/ 1143 w 1436"/>
                <a:gd name="T21" fmla="*/ 9 h 243"/>
                <a:gd name="T22" fmla="*/ 1126 w 1436"/>
                <a:gd name="T23" fmla="*/ 234 h 243"/>
                <a:gd name="T24" fmla="*/ 1007 w 1436"/>
                <a:gd name="T25" fmla="*/ 89 h 243"/>
                <a:gd name="T26" fmla="*/ 1079 w 1436"/>
                <a:gd name="T27" fmla="*/ 73 h 243"/>
                <a:gd name="T28" fmla="*/ 1007 w 1436"/>
                <a:gd name="T29" fmla="*/ 73 h 243"/>
                <a:gd name="T30" fmla="*/ 1071 w 1436"/>
                <a:gd name="T31" fmla="*/ 209 h 243"/>
                <a:gd name="T32" fmla="*/ 1088 w 1436"/>
                <a:gd name="T33" fmla="*/ 234 h 243"/>
                <a:gd name="T34" fmla="*/ 877 w 1436"/>
                <a:gd name="T35" fmla="*/ 234 h 243"/>
                <a:gd name="T36" fmla="*/ 894 w 1436"/>
                <a:gd name="T37" fmla="*/ 9 h 243"/>
                <a:gd name="T38" fmla="*/ 877 w 1436"/>
                <a:gd name="T39" fmla="*/ 234 h 243"/>
                <a:gd name="T40" fmla="*/ 578 w 1436"/>
                <a:gd name="T41" fmla="*/ 237 h 243"/>
                <a:gd name="T42" fmla="*/ 663 w 1436"/>
                <a:gd name="T43" fmla="*/ 243 h 243"/>
                <a:gd name="T44" fmla="*/ 672 w 1436"/>
                <a:gd name="T45" fmla="*/ 237 h 243"/>
                <a:gd name="T46" fmla="*/ 714 w 1436"/>
                <a:gd name="T47" fmla="*/ 78 h 243"/>
                <a:gd name="T48" fmla="*/ 617 w 1436"/>
                <a:gd name="T49" fmla="*/ 115 h 243"/>
                <a:gd name="T50" fmla="*/ 520 w 1436"/>
                <a:gd name="T51" fmla="*/ 78 h 243"/>
                <a:gd name="T52" fmla="*/ 562 w 1436"/>
                <a:gd name="T53" fmla="*/ 238 h 243"/>
                <a:gd name="T54" fmla="*/ 570 w 1436"/>
                <a:gd name="T55" fmla="*/ 243 h 243"/>
                <a:gd name="T56" fmla="*/ 469 w 1436"/>
                <a:gd name="T57" fmla="*/ 158 h 243"/>
                <a:gd name="T58" fmla="*/ 832 w 1436"/>
                <a:gd name="T59" fmla="*/ 18 h 243"/>
                <a:gd name="T60" fmla="*/ 803 w 1436"/>
                <a:gd name="T61" fmla="*/ 52 h 243"/>
                <a:gd name="T62" fmla="*/ 835 w 1436"/>
                <a:gd name="T63" fmla="*/ 79 h 243"/>
                <a:gd name="T64" fmla="*/ 803 w 1436"/>
                <a:gd name="T65" fmla="*/ 235 h 243"/>
                <a:gd name="T66" fmla="*/ 786 w 1436"/>
                <a:gd name="T67" fmla="*/ 88 h 243"/>
                <a:gd name="T68" fmla="*/ 764 w 1436"/>
                <a:gd name="T69" fmla="*/ 71 h 243"/>
                <a:gd name="T70" fmla="*/ 797 w 1436"/>
                <a:gd name="T71" fmla="*/ 13 h 243"/>
                <a:gd name="T72" fmla="*/ 833 w 1436"/>
                <a:gd name="T73" fmla="*/ 1 h 243"/>
                <a:gd name="T74" fmla="*/ 844 w 1436"/>
                <a:gd name="T75" fmla="*/ 9 h 243"/>
                <a:gd name="T76" fmla="*/ 833 w 1436"/>
                <a:gd name="T77" fmla="*/ 18 h 243"/>
                <a:gd name="T78" fmla="*/ 406 w 1436"/>
                <a:gd name="T79" fmla="*/ 243 h 243"/>
                <a:gd name="T80" fmla="*/ 325 w 1436"/>
                <a:gd name="T81" fmla="*/ 158 h 243"/>
                <a:gd name="T82" fmla="*/ 295 w 1436"/>
                <a:gd name="T83" fmla="*/ 234 h 243"/>
                <a:gd name="T84" fmla="*/ 173 w 1436"/>
                <a:gd name="T85" fmla="*/ 98 h 243"/>
                <a:gd name="T86" fmla="*/ 157 w 1436"/>
                <a:gd name="T87" fmla="*/ 82 h 243"/>
                <a:gd name="T88" fmla="*/ 157 w 1436"/>
                <a:gd name="T89" fmla="*/ 234 h 243"/>
                <a:gd name="T90" fmla="*/ 157 w 1436"/>
                <a:gd name="T91" fmla="*/ 238 h 243"/>
                <a:gd name="T92" fmla="*/ 171 w 1436"/>
                <a:gd name="T93" fmla="*/ 240 h 243"/>
                <a:gd name="T94" fmla="*/ 173 w 1436"/>
                <a:gd name="T95" fmla="*/ 142 h 243"/>
                <a:gd name="T96" fmla="*/ 278 w 1436"/>
                <a:gd name="T97" fmla="*/ 234 h 243"/>
                <a:gd name="T98" fmla="*/ 104 w 1436"/>
                <a:gd name="T99" fmla="*/ 230 h 243"/>
                <a:gd name="T100" fmla="*/ 23 w 1436"/>
                <a:gd name="T101" fmla="*/ 118 h 243"/>
                <a:gd name="T102" fmla="*/ 64 w 1436"/>
                <a:gd name="T103" fmla="*/ 73 h 243"/>
                <a:gd name="T104" fmla="*/ 64 w 1436"/>
                <a:gd name="T105" fmla="*/ 164 h 243"/>
                <a:gd name="T106" fmla="*/ 7 w 1436"/>
                <a:gd name="T107" fmla="*/ 21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6" h="243">
                  <a:moveTo>
                    <a:pt x="1355" y="90"/>
                  </a:moveTo>
                  <a:cubicBezTo>
                    <a:pt x="1386" y="90"/>
                    <a:pt x="1413" y="113"/>
                    <a:pt x="1418" y="145"/>
                  </a:cubicBezTo>
                  <a:cubicBezTo>
                    <a:pt x="1290" y="145"/>
                    <a:pt x="1290" y="145"/>
                    <a:pt x="1290" y="145"/>
                  </a:cubicBezTo>
                  <a:cubicBezTo>
                    <a:pt x="1296" y="112"/>
                    <a:pt x="1323" y="90"/>
                    <a:pt x="1355" y="90"/>
                  </a:cubicBezTo>
                  <a:close/>
                  <a:moveTo>
                    <a:pt x="1431" y="201"/>
                  </a:moveTo>
                  <a:cubicBezTo>
                    <a:pt x="1433" y="196"/>
                    <a:pt x="1432" y="192"/>
                    <a:pt x="1428" y="189"/>
                  </a:cubicBezTo>
                  <a:cubicBezTo>
                    <a:pt x="1425" y="187"/>
                    <a:pt x="1419" y="187"/>
                    <a:pt x="1417" y="192"/>
                  </a:cubicBezTo>
                  <a:cubicBezTo>
                    <a:pt x="1405" y="211"/>
                    <a:pt x="1385" y="226"/>
                    <a:pt x="1362" y="226"/>
                  </a:cubicBezTo>
                  <a:cubicBezTo>
                    <a:pt x="1362" y="226"/>
                    <a:pt x="1354" y="226"/>
                    <a:pt x="1354" y="226"/>
                  </a:cubicBezTo>
                  <a:cubicBezTo>
                    <a:pt x="1319" y="226"/>
                    <a:pt x="1290" y="198"/>
                    <a:pt x="1289" y="161"/>
                  </a:cubicBezTo>
                  <a:cubicBezTo>
                    <a:pt x="1428" y="161"/>
                    <a:pt x="1428" y="161"/>
                    <a:pt x="1428" y="161"/>
                  </a:cubicBezTo>
                  <a:cubicBezTo>
                    <a:pt x="1433" y="161"/>
                    <a:pt x="1436" y="158"/>
                    <a:pt x="1436" y="153"/>
                  </a:cubicBezTo>
                  <a:cubicBezTo>
                    <a:pt x="1436" y="152"/>
                    <a:pt x="1436" y="152"/>
                    <a:pt x="1436" y="152"/>
                  </a:cubicBezTo>
                  <a:cubicBezTo>
                    <a:pt x="1433" y="108"/>
                    <a:pt x="1398" y="73"/>
                    <a:pt x="1355" y="73"/>
                  </a:cubicBezTo>
                  <a:cubicBezTo>
                    <a:pt x="1309" y="73"/>
                    <a:pt x="1272" y="111"/>
                    <a:pt x="1272" y="158"/>
                  </a:cubicBezTo>
                  <a:cubicBezTo>
                    <a:pt x="1272" y="204"/>
                    <a:pt x="1309" y="242"/>
                    <a:pt x="1354" y="243"/>
                  </a:cubicBezTo>
                  <a:cubicBezTo>
                    <a:pt x="1354" y="243"/>
                    <a:pt x="1362" y="243"/>
                    <a:pt x="1362" y="243"/>
                  </a:cubicBezTo>
                  <a:cubicBezTo>
                    <a:pt x="1391" y="243"/>
                    <a:pt x="1416" y="224"/>
                    <a:pt x="1431" y="201"/>
                  </a:cubicBezTo>
                  <a:close/>
                  <a:moveTo>
                    <a:pt x="1126" y="234"/>
                  </a:moveTo>
                  <a:cubicBezTo>
                    <a:pt x="1126" y="239"/>
                    <a:pt x="1130" y="243"/>
                    <a:pt x="1134" y="243"/>
                  </a:cubicBezTo>
                  <a:cubicBezTo>
                    <a:pt x="1139" y="243"/>
                    <a:pt x="1143" y="239"/>
                    <a:pt x="1143" y="234"/>
                  </a:cubicBezTo>
                  <a:cubicBezTo>
                    <a:pt x="1143" y="196"/>
                    <a:pt x="1143" y="196"/>
                    <a:pt x="1143" y="196"/>
                  </a:cubicBezTo>
                  <a:cubicBezTo>
                    <a:pt x="1178" y="161"/>
                    <a:pt x="1178" y="161"/>
                    <a:pt x="1178" y="161"/>
                  </a:cubicBezTo>
                  <a:cubicBezTo>
                    <a:pt x="1243" y="240"/>
                    <a:pt x="1243" y="240"/>
                    <a:pt x="1243" y="240"/>
                  </a:cubicBezTo>
                  <a:cubicBezTo>
                    <a:pt x="1244" y="242"/>
                    <a:pt x="1247" y="243"/>
                    <a:pt x="1249" y="243"/>
                  </a:cubicBezTo>
                  <a:cubicBezTo>
                    <a:pt x="1251" y="243"/>
                    <a:pt x="1253" y="242"/>
                    <a:pt x="1255" y="241"/>
                  </a:cubicBezTo>
                  <a:cubicBezTo>
                    <a:pt x="1258" y="238"/>
                    <a:pt x="1259" y="233"/>
                    <a:pt x="1256" y="229"/>
                  </a:cubicBezTo>
                  <a:cubicBezTo>
                    <a:pt x="1190" y="149"/>
                    <a:pt x="1190" y="149"/>
                    <a:pt x="1190" y="149"/>
                  </a:cubicBezTo>
                  <a:cubicBezTo>
                    <a:pt x="1255" y="85"/>
                    <a:pt x="1255" y="85"/>
                    <a:pt x="1255" y="85"/>
                  </a:cubicBezTo>
                  <a:cubicBezTo>
                    <a:pt x="1259" y="82"/>
                    <a:pt x="1259" y="77"/>
                    <a:pt x="1255" y="74"/>
                  </a:cubicBezTo>
                  <a:cubicBezTo>
                    <a:pt x="1252" y="70"/>
                    <a:pt x="1247" y="70"/>
                    <a:pt x="1243" y="74"/>
                  </a:cubicBezTo>
                  <a:cubicBezTo>
                    <a:pt x="1143" y="172"/>
                    <a:pt x="1143" y="172"/>
                    <a:pt x="1143" y="172"/>
                  </a:cubicBezTo>
                  <a:cubicBezTo>
                    <a:pt x="1143" y="9"/>
                    <a:pt x="1143" y="9"/>
                    <a:pt x="1143" y="9"/>
                  </a:cubicBezTo>
                  <a:cubicBezTo>
                    <a:pt x="1143" y="4"/>
                    <a:pt x="1139" y="0"/>
                    <a:pt x="1134" y="0"/>
                  </a:cubicBezTo>
                  <a:cubicBezTo>
                    <a:pt x="1130" y="0"/>
                    <a:pt x="1126" y="4"/>
                    <a:pt x="1126" y="9"/>
                  </a:cubicBezTo>
                  <a:lnTo>
                    <a:pt x="1126" y="234"/>
                  </a:lnTo>
                  <a:close/>
                  <a:moveTo>
                    <a:pt x="1007" y="226"/>
                  </a:moveTo>
                  <a:cubicBezTo>
                    <a:pt x="972" y="226"/>
                    <a:pt x="943" y="196"/>
                    <a:pt x="943" y="158"/>
                  </a:cubicBezTo>
                  <a:cubicBezTo>
                    <a:pt x="943" y="120"/>
                    <a:pt x="972" y="89"/>
                    <a:pt x="1007" y="89"/>
                  </a:cubicBezTo>
                  <a:cubicBezTo>
                    <a:pt x="1042" y="89"/>
                    <a:pt x="1071" y="120"/>
                    <a:pt x="1071" y="158"/>
                  </a:cubicBezTo>
                  <a:cubicBezTo>
                    <a:pt x="1071" y="196"/>
                    <a:pt x="1042" y="226"/>
                    <a:pt x="1007" y="226"/>
                  </a:cubicBezTo>
                  <a:close/>
                  <a:moveTo>
                    <a:pt x="1079" y="73"/>
                  </a:moveTo>
                  <a:cubicBezTo>
                    <a:pt x="1075" y="73"/>
                    <a:pt x="1071" y="76"/>
                    <a:pt x="1071" y="81"/>
                  </a:cubicBezTo>
                  <a:cubicBezTo>
                    <a:pt x="1071" y="106"/>
                    <a:pt x="1071" y="106"/>
                    <a:pt x="1071" y="106"/>
                  </a:cubicBezTo>
                  <a:cubicBezTo>
                    <a:pt x="1056" y="86"/>
                    <a:pt x="1033" y="73"/>
                    <a:pt x="1007" y="73"/>
                  </a:cubicBezTo>
                  <a:cubicBezTo>
                    <a:pt x="962" y="73"/>
                    <a:pt x="927" y="111"/>
                    <a:pt x="927" y="158"/>
                  </a:cubicBezTo>
                  <a:cubicBezTo>
                    <a:pt x="927" y="204"/>
                    <a:pt x="962" y="243"/>
                    <a:pt x="1007" y="243"/>
                  </a:cubicBezTo>
                  <a:cubicBezTo>
                    <a:pt x="1033" y="243"/>
                    <a:pt x="1056" y="229"/>
                    <a:pt x="1071" y="209"/>
                  </a:cubicBezTo>
                  <a:cubicBezTo>
                    <a:pt x="1071" y="234"/>
                    <a:pt x="1071" y="234"/>
                    <a:pt x="1071" y="234"/>
                  </a:cubicBezTo>
                  <a:cubicBezTo>
                    <a:pt x="1071" y="239"/>
                    <a:pt x="1075" y="243"/>
                    <a:pt x="1079" y="243"/>
                  </a:cubicBezTo>
                  <a:cubicBezTo>
                    <a:pt x="1084" y="243"/>
                    <a:pt x="1088" y="239"/>
                    <a:pt x="1088" y="234"/>
                  </a:cubicBezTo>
                  <a:cubicBezTo>
                    <a:pt x="1088" y="81"/>
                    <a:pt x="1088" y="81"/>
                    <a:pt x="1088" y="81"/>
                  </a:cubicBezTo>
                  <a:cubicBezTo>
                    <a:pt x="1088" y="76"/>
                    <a:pt x="1084" y="73"/>
                    <a:pt x="1079" y="73"/>
                  </a:cubicBezTo>
                  <a:close/>
                  <a:moveTo>
                    <a:pt x="877" y="234"/>
                  </a:moveTo>
                  <a:cubicBezTo>
                    <a:pt x="877" y="239"/>
                    <a:pt x="881" y="243"/>
                    <a:pt x="885" y="243"/>
                  </a:cubicBezTo>
                  <a:cubicBezTo>
                    <a:pt x="890" y="243"/>
                    <a:pt x="894" y="239"/>
                    <a:pt x="894" y="234"/>
                  </a:cubicBezTo>
                  <a:cubicBezTo>
                    <a:pt x="894" y="9"/>
                    <a:pt x="894" y="9"/>
                    <a:pt x="894" y="9"/>
                  </a:cubicBezTo>
                  <a:cubicBezTo>
                    <a:pt x="894" y="4"/>
                    <a:pt x="890" y="0"/>
                    <a:pt x="885" y="0"/>
                  </a:cubicBezTo>
                  <a:cubicBezTo>
                    <a:pt x="881" y="0"/>
                    <a:pt x="877" y="4"/>
                    <a:pt x="877" y="9"/>
                  </a:cubicBezTo>
                  <a:lnTo>
                    <a:pt x="877" y="234"/>
                  </a:lnTo>
                  <a:close/>
                  <a:moveTo>
                    <a:pt x="570" y="243"/>
                  </a:moveTo>
                  <a:cubicBezTo>
                    <a:pt x="573" y="243"/>
                    <a:pt x="576" y="241"/>
                    <a:pt x="577" y="238"/>
                  </a:cubicBezTo>
                  <a:cubicBezTo>
                    <a:pt x="577" y="237"/>
                    <a:pt x="578" y="237"/>
                    <a:pt x="578" y="237"/>
                  </a:cubicBezTo>
                  <a:cubicBezTo>
                    <a:pt x="617" y="143"/>
                    <a:pt x="617" y="143"/>
                    <a:pt x="617" y="143"/>
                  </a:cubicBezTo>
                  <a:cubicBezTo>
                    <a:pt x="656" y="237"/>
                    <a:pt x="656" y="237"/>
                    <a:pt x="656" y="237"/>
                  </a:cubicBezTo>
                  <a:cubicBezTo>
                    <a:pt x="657" y="240"/>
                    <a:pt x="661" y="242"/>
                    <a:pt x="663" y="243"/>
                  </a:cubicBezTo>
                  <a:cubicBezTo>
                    <a:pt x="664" y="243"/>
                    <a:pt x="664" y="243"/>
                    <a:pt x="664" y="243"/>
                  </a:cubicBezTo>
                  <a:cubicBezTo>
                    <a:pt x="666" y="243"/>
                    <a:pt x="668" y="242"/>
                    <a:pt x="669" y="241"/>
                  </a:cubicBezTo>
                  <a:cubicBezTo>
                    <a:pt x="671" y="240"/>
                    <a:pt x="672" y="239"/>
                    <a:pt x="672" y="237"/>
                  </a:cubicBezTo>
                  <a:cubicBezTo>
                    <a:pt x="729" y="85"/>
                    <a:pt x="729" y="85"/>
                    <a:pt x="729" y="85"/>
                  </a:cubicBezTo>
                  <a:cubicBezTo>
                    <a:pt x="731" y="81"/>
                    <a:pt x="729" y="76"/>
                    <a:pt x="724" y="74"/>
                  </a:cubicBezTo>
                  <a:cubicBezTo>
                    <a:pt x="721" y="72"/>
                    <a:pt x="715" y="74"/>
                    <a:pt x="714" y="78"/>
                  </a:cubicBezTo>
                  <a:cubicBezTo>
                    <a:pt x="664" y="213"/>
                    <a:pt x="664" y="213"/>
                    <a:pt x="664" y="213"/>
                  </a:cubicBezTo>
                  <a:cubicBezTo>
                    <a:pt x="625" y="120"/>
                    <a:pt x="625" y="120"/>
                    <a:pt x="625" y="120"/>
                  </a:cubicBezTo>
                  <a:cubicBezTo>
                    <a:pt x="624" y="117"/>
                    <a:pt x="620" y="115"/>
                    <a:pt x="617" y="115"/>
                  </a:cubicBezTo>
                  <a:cubicBezTo>
                    <a:pt x="614" y="115"/>
                    <a:pt x="610" y="117"/>
                    <a:pt x="609" y="120"/>
                  </a:cubicBezTo>
                  <a:cubicBezTo>
                    <a:pt x="570" y="213"/>
                    <a:pt x="570" y="213"/>
                    <a:pt x="570" y="213"/>
                  </a:cubicBezTo>
                  <a:cubicBezTo>
                    <a:pt x="520" y="78"/>
                    <a:pt x="520" y="78"/>
                    <a:pt x="520" y="78"/>
                  </a:cubicBezTo>
                  <a:cubicBezTo>
                    <a:pt x="519" y="74"/>
                    <a:pt x="514" y="72"/>
                    <a:pt x="509" y="74"/>
                  </a:cubicBezTo>
                  <a:cubicBezTo>
                    <a:pt x="506" y="76"/>
                    <a:pt x="504" y="81"/>
                    <a:pt x="505" y="85"/>
                  </a:cubicBezTo>
                  <a:cubicBezTo>
                    <a:pt x="562" y="238"/>
                    <a:pt x="562" y="238"/>
                    <a:pt x="562" y="238"/>
                  </a:cubicBezTo>
                  <a:cubicBezTo>
                    <a:pt x="563" y="239"/>
                    <a:pt x="564" y="241"/>
                    <a:pt x="566" y="241"/>
                  </a:cubicBezTo>
                  <a:cubicBezTo>
                    <a:pt x="566" y="242"/>
                    <a:pt x="566" y="242"/>
                    <a:pt x="567" y="242"/>
                  </a:cubicBezTo>
                  <a:cubicBezTo>
                    <a:pt x="568" y="242"/>
                    <a:pt x="569" y="243"/>
                    <a:pt x="570" y="243"/>
                  </a:cubicBezTo>
                  <a:close/>
                  <a:moveTo>
                    <a:pt x="342" y="158"/>
                  </a:moveTo>
                  <a:cubicBezTo>
                    <a:pt x="342" y="120"/>
                    <a:pt x="371" y="89"/>
                    <a:pt x="406" y="89"/>
                  </a:cubicBezTo>
                  <a:cubicBezTo>
                    <a:pt x="440" y="89"/>
                    <a:pt x="469" y="120"/>
                    <a:pt x="469" y="158"/>
                  </a:cubicBezTo>
                  <a:cubicBezTo>
                    <a:pt x="469" y="196"/>
                    <a:pt x="440" y="226"/>
                    <a:pt x="406" y="226"/>
                  </a:cubicBezTo>
                  <a:cubicBezTo>
                    <a:pt x="371" y="226"/>
                    <a:pt x="342" y="196"/>
                    <a:pt x="342" y="158"/>
                  </a:cubicBezTo>
                  <a:close/>
                  <a:moveTo>
                    <a:pt x="832" y="18"/>
                  </a:moveTo>
                  <a:cubicBezTo>
                    <a:pt x="832" y="18"/>
                    <a:pt x="831" y="18"/>
                    <a:pt x="831" y="18"/>
                  </a:cubicBezTo>
                  <a:cubicBezTo>
                    <a:pt x="819" y="18"/>
                    <a:pt x="813" y="20"/>
                    <a:pt x="810" y="24"/>
                  </a:cubicBezTo>
                  <a:cubicBezTo>
                    <a:pt x="806" y="28"/>
                    <a:pt x="803" y="37"/>
                    <a:pt x="803" y="52"/>
                  </a:cubicBezTo>
                  <a:cubicBezTo>
                    <a:pt x="803" y="71"/>
                    <a:pt x="803" y="71"/>
                    <a:pt x="803" y="71"/>
                  </a:cubicBezTo>
                  <a:cubicBezTo>
                    <a:pt x="827" y="71"/>
                    <a:pt x="827" y="71"/>
                    <a:pt x="827" y="71"/>
                  </a:cubicBezTo>
                  <a:cubicBezTo>
                    <a:pt x="831" y="70"/>
                    <a:pt x="835" y="74"/>
                    <a:pt x="835" y="79"/>
                  </a:cubicBezTo>
                  <a:cubicBezTo>
                    <a:pt x="835" y="84"/>
                    <a:pt x="831" y="87"/>
                    <a:pt x="827" y="88"/>
                  </a:cubicBezTo>
                  <a:cubicBezTo>
                    <a:pt x="803" y="88"/>
                    <a:pt x="803" y="88"/>
                    <a:pt x="803" y="88"/>
                  </a:cubicBezTo>
                  <a:cubicBezTo>
                    <a:pt x="803" y="235"/>
                    <a:pt x="803" y="235"/>
                    <a:pt x="803" y="235"/>
                  </a:cubicBezTo>
                  <a:cubicBezTo>
                    <a:pt x="803" y="239"/>
                    <a:pt x="799" y="243"/>
                    <a:pt x="795" y="243"/>
                  </a:cubicBezTo>
                  <a:cubicBezTo>
                    <a:pt x="790" y="243"/>
                    <a:pt x="786" y="239"/>
                    <a:pt x="786" y="235"/>
                  </a:cubicBezTo>
                  <a:cubicBezTo>
                    <a:pt x="786" y="88"/>
                    <a:pt x="786" y="88"/>
                    <a:pt x="786" y="88"/>
                  </a:cubicBezTo>
                  <a:cubicBezTo>
                    <a:pt x="764" y="88"/>
                    <a:pt x="764" y="88"/>
                    <a:pt x="764" y="88"/>
                  </a:cubicBezTo>
                  <a:cubicBezTo>
                    <a:pt x="759" y="87"/>
                    <a:pt x="755" y="84"/>
                    <a:pt x="755" y="79"/>
                  </a:cubicBezTo>
                  <a:cubicBezTo>
                    <a:pt x="755" y="74"/>
                    <a:pt x="759" y="70"/>
                    <a:pt x="764" y="71"/>
                  </a:cubicBezTo>
                  <a:cubicBezTo>
                    <a:pt x="786" y="71"/>
                    <a:pt x="786" y="71"/>
                    <a:pt x="786" y="71"/>
                  </a:cubicBezTo>
                  <a:cubicBezTo>
                    <a:pt x="786" y="52"/>
                    <a:pt x="786" y="52"/>
                    <a:pt x="786" y="52"/>
                  </a:cubicBezTo>
                  <a:cubicBezTo>
                    <a:pt x="786" y="35"/>
                    <a:pt x="789" y="22"/>
                    <a:pt x="797" y="13"/>
                  </a:cubicBezTo>
                  <a:cubicBezTo>
                    <a:pt x="805" y="4"/>
                    <a:pt x="818" y="1"/>
                    <a:pt x="831" y="1"/>
                  </a:cubicBezTo>
                  <a:cubicBezTo>
                    <a:pt x="831" y="1"/>
                    <a:pt x="832" y="1"/>
                    <a:pt x="832" y="1"/>
                  </a:cubicBezTo>
                  <a:cubicBezTo>
                    <a:pt x="832" y="1"/>
                    <a:pt x="833" y="1"/>
                    <a:pt x="833" y="1"/>
                  </a:cubicBezTo>
                  <a:cubicBezTo>
                    <a:pt x="835" y="1"/>
                    <a:pt x="835" y="1"/>
                    <a:pt x="835" y="1"/>
                  </a:cubicBezTo>
                  <a:cubicBezTo>
                    <a:pt x="836" y="1"/>
                    <a:pt x="836" y="1"/>
                    <a:pt x="836" y="1"/>
                  </a:cubicBezTo>
                  <a:cubicBezTo>
                    <a:pt x="840" y="1"/>
                    <a:pt x="844" y="5"/>
                    <a:pt x="844" y="9"/>
                  </a:cubicBezTo>
                  <a:cubicBezTo>
                    <a:pt x="844" y="14"/>
                    <a:pt x="840" y="18"/>
                    <a:pt x="836" y="18"/>
                  </a:cubicBezTo>
                  <a:cubicBezTo>
                    <a:pt x="836" y="18"/>
                    <a:pt x="836" y="18"/>
                    <a:pt x="835" y="18"/>
                  </a:cubicBezTo>
                  <a:cubicBezTo>
                    <a:pt x="833" y="18"/>
                    <a:pt x="833" y="18"/>
                    <a:pt x="833" y="18"/>
                  </a:cubicBezTo>
                  <a:cubicBezTo>
                    <a:pt x="833" y="18"/>
                    <a:pt x="832" y="18"/>
                    <a:pt x="832" y="18"/>
                  </a:cubicBezTo>
                  <a:close/>
                  <a:moveTo>
                    <a:pt x="325" y="158"/>
                  </a:moveTo>
                  <a:cubicBezTo>
                    <a:pt x="325" y="204"/>
                    <a:pt x="361" y="243"/>
                    <a:pt x="406" y="243"/>
                  </a:cubicBezTo>
                  <a:cubicBezTo>
                    <a:pt x="450" y="243"/>
                    <a:pt x="486" y="204"/>
                    <a:pt x="486" y="158"/>
                  </a:cubicBezTo>
                  <a:cubicBezTo>
                    <a:pt x="486" y="112"/>
                    <a:pt x="450" y="73"/>
                    <a:pt x="406" y="73"/>
                  </a:cubicBezTo>
                  <a:cubicBezTo>
                    <a:pt x="361" y="73"/>
                    <a:pt x="325" y="112"/>
                    <a:pt x="325" y="158"/>
                  </a:cubicBezTo>
                  <a:close/>
                  <a:moveTo>
                    <a:pt x="278" y="234"/>
                  </a:moveTo>
                  <a:cubicBezTo>
                    <a:pt x="278" y="239"/>
                    <a:pt x="282" y="243"/>
                    <a:pt x="286" y="243"/>
                  </a:cubicBezTo>
                  <a:cubicBezTo>
                    <a:pt x="291" y="243"/>
                    <a:pt x="295" y="239"/>
                    <a:pt x="295" y="234"/>
                  </a:cubicBezTo>
                  <a:cubicBezTo>
                    <a:pt x="295" y="142"/>
                    <a:pt x="295" y="142"/>
                    <a:pt x="295" y="142"/>
                  </a:cubicBezTo>
                  <a:cubicBezTo>
                    <a:pt x="295" y="105"/>
                    <a:pt x="264" y="73"/>
                    <a:pt x="226" y="73"/>
                  </a:cubicBezTo>
                  <a:cubicBezTo>
                    <a:pt x="205" y="73"/>
                    <a:pt x="185" y="83"/>
                    <a:pt x="173" y="98"/>
                  </a:cubicBezTo>
                  <a:cubicBezTo>
                    <a:pt x="173" y="82"/>
                    <a:pt x="173" y="82"/>
                    <a:pt x="173" y="82"/>
                  </a:cubicBezTo>
                  <a:cubicBezTo>
                    <a:pt x="173" y="77"/>
                    <a:pt x="169" y="73"/>
                    <a:pt x="165" y="73"/>
                  </a:cubicBezTo>
                  <a:cubicBezTo>
                    <a:pt x="160" y="73"/>
                    <a:pt x="157" y="77"/>
                    <a:pt x="157" y="82"/>
                  </a:cubicBezTo>
                  <a:cubicBezTo>
                    <a:pt x="157" y="140"/>
                    <a:pt x="157" y="140"/>
                    <a:pt x="157" y="140"/>
                  </a:cubicBezTo>
                  <a:cubicBezTo>
                    <a:pt x="157" y="142"/>
                    <a:pt x="157" y="142"/>
                    <a:pt x="157" y="142"/>
                  </a:cubicBezTo>
                  <a:cubicBezTo>
                    <a:pt x="157" y="234"/>
                    <a:pt x="157" y="234"/>
                    <a:pt x="157" y="234"/>
                  </a:cubicBezTo>
                  <a:cubicBezTo>
                    <a:pt x="157" y="237"/>
                    <a:pt x="157" y="237"/>
                    <a:pt x="157" y="237"/>
                  </a:cubicBezTo>
                  <a:cubicBezTo>
                    <a:pt x="157" y="237"/>
                    <a:pt x="157" y="237"/>
                    <a:pt x="157" y="237"/>
                  </a:cubicBezTo>
                  <a:cubicBezTo>
                    <a:pt x="157" y="238"/>
                    <a:pt x="157" y="238"/>
                    <a:pt x="157" y="238"/>
                  </a:cubicBezTo>
                  <a:cubicBezTo>
                    <a:pt x="158" y="240"/>
                    <a:pt x="160" y="242"/>
                    <a:pt x="163" y="243"/>
                  </a:cubicBezTo>
                  <a:cubicBezTo>
                    <a:pt x="165" y="243"/>
                    <a:pt x="165" y="243"/>
                    <a:pt x="165" y="243"/>
                  </a:cubicBezTo>
                  <a:cubicBezTo>
                    <a:pt x="167" y="243"/>
                    <a:pt x="170" y="242"/>
                    <a:pt x="171" y="240"/>
                  </a:cubicBezTo>
                  <a:cubicBezTo>
                    <a:pt x="172" y="239"/>
                    <a:pt x="173" y="237"/>
                    <a:pt x="173" y="236"/>
                  </a:cubicBezTo>
                  <a:cubicBezTo>
                    <a:pt x="173" y="234"/>
                    <a:pt x="173" y="234"/>
                    <a:pt x="173" y="234"/>
                  </a:cubicBezTo>
                  <a:cubicBezTo>
                    <a:pt x="173" y="142"/>
                    <a:pt x="173" y="142"/>
                    <a:pt x="173" y="142"/>
                  </a:cubicBezTo>
                  <a:cubicBezTo>
                    <a:pt x="174" y="114"/>
                    <a:pt x="197" y="90"/>
                    <a:pt x="226" y="90"/>
                  </a:cubicBezTo>
                  <a:cubicBezTo>
                    <a:pt x="255" y="90"/>
                    <a:pt x="278" y="114"/>
                    <a:pt x="278" y="142"/>
                  </a:cubicBezTo>
                  <a:lnTo>
                    <a:pt x="278" y="234"/>
                  </a:lnTo>
                  <a:close/>
                  <a:moveTo>
                    <a:pt x="26" y="235"/>
                  </a:moveTo>
                  <a:cubicBezTo>
                    <a:pt x="37" y="240"/>
                    <a:pt x="51" y="243"/>
                    <a:pt x="62" y="243"/>
                  </a:cubicBezTo>
                  <a:cubicBezTo>
                    <a:pt x="78" y="243"/>
                    <a:pt x="92" y="239"/>
                    <a:pt x="104" y="230"/>
                  </a:cubicBezTo>
                  <a:cubicBezTo>
                    <a:pt x="115" y="222"/>
                    <a:pt x="122" y="209"/>
                    <a:pt x="122" y="195"/>
                  </a:cubicBezTo>
                  <a:cubicBezTo>
                    <a:pt x="122" y="163"/>
                    <a:pt x="94" y="156"/>
                    <a:pt x="64" y="146"/>
                  </a:cubicBezTo>
                  <a:cubicBezTo>
                    <a:pt x="44" y="139"/>
                    <a:pt x="23" y="134"/>
                    <a:pt x="23" y="118"/>
                  </a:cubicBezTo>
                  <a:cubicBezTo>
                    <a:pt x="23" y="97"/>
                    <a:pt x="48" y="88"/>
                    <a:pt x="62" y="88"/>
                  </a:cubicBezTo>
                  <a:cubicBezTo>
                    <a:pt x="95" y="88"/>
                    <a:pt x="102" y="115"/>
                    <a:pt x="112" y="107"/>
                  </a:cubicBezTo>
                  <a:cubicBezTo>
                    <a:pt x="121" y="99"/>
                    <a:pt x="88" y="73"/>
                    <a:pt x="64" y="73"/>
                  </a:cubicBezTo>
                  <a:cubicBezTo>
                    <a:pt x="47" y="73"/>
                    <a:pt x="33" y="77"/>
                    <a:pt x="23" y="84"/>
                  </a:cubicBezTo>
                  <a:cubicBezTo>
                    <a:pt x="12" y="91"/>
                    <a:pt x="5" y="100"/>
                    <a:pt x="4" y="118"/>
                  </a:cubicBezTo>
                  <a:cubicBezTo>
                    <a:pt x="3" y="152"/>
                    <a:pt x="46" y="158"/>
                    <a:pt x="64" y="164"/>
                  </a:cubicBezTo>
                  <a:cubicBezTo>
                    <a:pt x="82" y="171"/>
                    <a:pt x="104" y="178"/>
                    <a:pt x="104" y="195"/>
                  </a:cubicBezTo>
                  <a:cubicBezTo>
                    <a:pt x="104" y="219"/>
                    <a:pt x="75" y="226"/>
                    <a:pt x="62" y="226"/>
                  </a:cubicBezTo>
                  <a:cubicBezTo>
                    <a:pt x="24" y="226"/>
                    <a:pt x="14" y="205"/>
                    <a:pt x="7" y="212"/>
                  </a:cubicBezTo>
                  <a:cubicBezTo>
                    <a:pt x="0" y="218"/>
                    <a:pt x="9" y="227"/>
                    <a:pt x="26" y="235"/>
                  </a:cubicBezTo>
                  <a:close/>
                </a:path>
              </a:pathLst>
            </a:custGeom>
            <a:solidFill>
              <a:schemeClr val="accent2"/>
            </a:solidFill>
            <a:ln w="31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1567F"/>
                </a:solidFill>
                <a:effectLst/>
                <a:uLnTx/>
                <a:uFillTx/>
                <a:latin typeface="Avenir Medium"/>
                <a:ea typeface="+mn-ea"/>
                <a:cs typeface="+mn-cs"/>
              </a:endParaRPr>
            </a:p>
          </p:txBody>
        </p:sp>
        <p:sp>
          <p:nvSpPr>
            <p:cNvPr id="186" name="Freeform 10">
              <a:extLst>
                <a:ext uri="{FF2B5EF4-FFF2-40B4-BE49-F238E27FC236}">
                  <a16:creationId xmlns:a16="http://schemas.microsoft.com/office/drawing/2014/main" id="{58D5246D-DC8C-024D-8EB6-3850A2878CC7}"/>
                </a:ext>
              </a:extLst>
            </p:cNvPr>
            <p:cNvSpPr>
              <a:spLocks/>
            </p:cNvSpPr>
            <p:nvPr/>
          </p:nvSpPr>
          <p:spPr bwMode="auto">
            <a:xfrm>
              <a:off x="3692" y="963"/>
              <a:ext cx="98" cy="73"/>
            </a:xfrm>
            <a:custGeom>
              <a:avLst/>
              <a:gdLst>
                <a:gd name="T0" fmla="*/ 9 w 164"/>
                <a:gd name="T1" fmla="*/ 105 h 123"/>
                <a:gd name="T2" fmla="*/ 8 w 164"/>
                <a:gd name="T3" fmla="*/ 103 h 123"/>
                <a:gd name="T4" fmla="*/ 19 w 164"/>
                <a:gd name="T5" fmla="*/ 64 h 123"/>
                <a:gd name="T6" fmla="*/ 117 w 164"/>
                <a:gd name="T7" fmla="*/ 8 h 123"/>
                <a:gd name="T8" fmla="*/ 156 w 164"/>
                <a:gd name="T9" fmla="*/ 18 h 123"/>
                <a:gd name="T10" fmla="*/ 157 w 164"/>
                <a:gd name="T11" fmla="*/ 19 h 123"/>
                <a:gd name="T12" fmla="*/ 146 w 164"/>
                <a:gd name="T13" fmla="*/ 58 h 123"/>
                <a:gd name="T14" fmla="*/ 48 w 164"/>
                <a:gd name="T15" fmla="*/ 115 h 123"/>
                <a:gd name="T16" fmla="*/ 9 w 164"/>
                <a:gd name="T17"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9" y="105"/>
                  </a:moveTo>
                  <a:cubicBezTo>
                    <a:pt x="8" y="103"/>
                    <a:pt x="8" y="103"/>
                    <a:pt x="8" y="103"/>
                  </a:cubicBezTo>
                  <a:cubicBezTo>
                    <a:pt x="0" y="90"/>
                    <a:pt x="5" y="72"/>
                    <a:pt x="19" y="64"/>
                  </a:cubicBezTo>
                  <a:cubicBezTo>
                    <a:pt x="117" y="8"/>
                    <a:pt x="117" y="8"/>
                    <a:pt x="117" y="8"/>
                  </a:cubicBezTo>
                  <a:cubicBezTo>
                    <a:pt x="130" y="0"/>
                    <a:pt x="148" y="4"/>
                    <a:pt x="156" y="18"/>
                  </a:cubicBezTo>
                  <a:cubicBezTo>
                    <a:pt x="157" y="19"/>
                    <a:pt x="157" y="19"/>
                    <a:pt x="157" y="19"/>
                  </a:cubicBezTo>
                  <a:cubicBezTo>
                    <a:pt x="164" y="33"/>
                    <a:pt x="160" y="50"/>
                    <a:pt x="146" y="58"/>
                  </a:cubicBezTo>
                  <a:cubicBezTo>
                    <a:pt x="48" y="115"/>
                    <a:pt x="48" y="115"/>
                    <a:pt x="48" y="115"/>
                  </a:cubicBezTo>
                  <a:cubicBezTo>
                    <a:pt x="34" y="123"/>
                    <a:pt x="17" y="118"/>
                    <a:pt x="9" y="10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87" name="Freeform 11">
              <a:extLst>
                <a:ext uri="{FF2B5EF4-FFF2-40B4-BE49-F238E27FC236}">
                  <a16:creationId xmlns:a16="http://schemas.microsoft.com/office/drawing/2014/main" id="{C81B2842-43CE-1646-A014-C5146286507C}"/>
                </a:ext>
              </a:extLst>
            </p:cNvPr>
            <p:cNvSpPr>
              <a:spLocks/>
            </p:cNvSpPr>
            <p:nvPr/>
          </p:nvSpPr>
          <p:spPr bwMode="auto">
            <a:xfrm>
              <a:off x="3694" y="931"/>
              <a:ext cx="35" cy="101"/>
            </a:xfrm>
            <a:custGeom>
              <a:avLst/>
              <a:gdLst>
                <a:gd name="T0" fmla="*/ 30 w 58"/>
                <a:gd name="T1" fmla="*/ 170 h 170"/>
                <a:gd name="T2" fmla="*/ 28 w 58"/>
                <a:gd name="T3" fmla="*/ 170 h 170"/>
                <a:gd name="T4" fmla="*/ 0 w 58"/>
                <a:gd name="T5" fmla="*/ 142 h 170"/>
                <a:gd name="T6" fmla="*/ 0 w 58"/>
                <a:gd name="T7" fmla="*/ 28 h 170"/>
                <a:gd name="T8" fmla="*/ 28 w 58"/>
                <a:gd name="T9" fmla="*/ 0 h 170"/>
                <a:gd name="T10" fmla="*/ 30 w 58"/>
                <a:gd name="T11" fmla="*/ 0 h 170"/>
                <a:gd name="T12" fmla="*/ 58 w 58"/>
                <a:gd name="T13" fmla="*/ 28 h 170"/>
                <a:gd name="T14" fmla="*/ 58 w 58"/>
                <a:gd name="T15" fmla="*/ 142 h 170"/>
                <a:gd name="T16" fmla="*/ 30 w 58"/>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70">
                  <a:moveTo>
                    <a:pt x="30" y="170"/>
                  </a:moveTo>
                  <a:cubicBezTo>
                    <a:pt x="28" y="170"/>
                    <a:pt x="28" y="170"/>
                    <a:pt x="28" y="170"/>
                  </a:cubicBezTo>
                  <a:cubicBezTo>
                    <a:pt x="13" y="170"/>
                    <a:pt x="0" y="157"/>
                    <a:pt x="0" y="142"/>
                  </a:cubicBezTo>
                  <a:cubicBezTo>
                    <a:pt x="0" y="28"/>
                    <a:pt x="0" y="28"/>
                    <a:pt x="0" y="28"/>
                  </a:cubicBezTo>
                  <a:cubicBezTo>
                    <a:pt x="0" y="13"/>
                    <a:pt x="13" y="0"/>
                    <a:pt x="28" y="0"/>
                  </a:cubicBezTo>
                  <a:cubicBezTo>
                    <a:pt x="30" y="0"/>
                    <a:pt x="30" y="0"/>
                    <a:pt x="30" y="0"/>
                  </a:cubicBezTo>
                  <a:cubicBezTo>
                    <a:pt x="45" y="0"/>
                    <a:pt x="58" y="13"/>
                    <a:pt x="58" y="28"/>
                  </a:cubicBezTo>
                  <a:cubicBezTo>
                    <a:pt x="58" y="142"/>
                    <a:pt x="58" y="142"/>
                    <a:pt x="58" y="142"/>
                  </a:cubicBezTo>
                  <a:cubicBezTo>
                    <a:pt x="58" y="157"/>
                    <a:pt x="45" y="170"/>
                    <a:pt x="30" y="17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88" name="Freeform 12">
              <a:extLst>
                <a:ext uri="{FF2B5EF4-FFF2-40B4-BE49-F238E27FC236}">
                  <a16:creationId xmlns:a16="http://schemas.microsoft.com/office/drawing/2014/main" id="{B7AB668B-9E82-3B4A-A5AD-350B72DD70E9}"/>
                </a:ext>
              </a:extLst>
            </p:cNvPr>
            <p:cNvSpPr>
              <a:spLocks/>
            </p:cNvSpPr>
            <p:nvPr/>
          </p:nvSpPr>
          <p:spPr bwMode="auto">
            <a:xfrm>
              <a:off x="3722" y="1050"/>
              <a:ext cx="97" cy="73"/>
            </a:xfrm>
            <a:custGeom>
              <a:avLst/>
              <a:gdLst>
                <a:gd name="T0" fmla="*/ 8 w 164"/>
                <a:gd name="T1" fmla="*/ 20 h 123"/>
                <a:gd name="T2" fmla="*/ 9 w 164"/>
                <a:gd name="T3" fmla="*/ 19 h 123"/>
                <a:gd name="T4" fmla="*/ 48 w 164"/>
                <a:gd name="T5" fmla="*/ 8 h 123"/>
                <a:gd name="T6" fmla="*/ 146 w 164"/>
                <a:gd name="T7" fmla="*/ 65 h 123"/>
                <a:gd name="T8" fmla="*/ 156 w 164"/>
                <a:gd name="T9" fmla="*/ 104 h 123"/>
                <a:gd name="T10" fmla="*/ 156 w 164"/>
                <a:gd name="T11" fmla="*/ 105 h 123"/>
                <a:gd name="T12" fmla="*/ 117 w 164"/>
                <a:gd name="T13" fmla="*/ 115 h 123"/>
                <a:gd name="T14" fmla="*/ 18 w 164"/>
                <a:gd name="T15" fmla="*/ 59 h 123"/>
                <a:gd name="T16" fmla="*/ 8 w 164"/>
                <a:gd name="T17" fmla="*/ 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8" y="20"/>
                  </a:moveTo>
                  <a:cubicBezTo>
                    <a:pt x="9" y="19"/>
                    <a:pt x="9" y="19"/>
                    <a:pt x="9" y="19"/>
                  </a:cubicBezTo>
                  <a:cubicBezTo>
                    <a:pt x="16" y="5"/>
                    <a:pt x="34" y="0"/>
                    <a:pt x="48" y="8"/>
                  </a:cubicBezTo>
                  <a:cubicBezTo>
                    <a:pt x="146" y="65"/>
                    <a:pt x="146" y="65"/>
                    <a:pt x="146" y="65"/>
                  </a:cubicBezTo>
                  <a:cubicBezTo>
                    <a:pt x="160" y="73"/>
                    <a:pt x="164" y="90"/>
                    <a:pt x="156" y="104"/>
                  </a:cubicBezTo>
                  <a:cubicBezTo>
                    <a:pt x="156" y="105"/>
                    <a:pt x="156" y="105"/>
                    <a:pt x="156" y="105"/>
                  </a:cubicBezTo>
                  <a:cubicBezTo>
                    <a:pt x="148" y="119"/>
                    <a:pt x="130" y="123"/>
                    <a:pt x="117" y="115"/>
                  </a:cubicBezTo>
                  <a:cubicBezTo>
                    <a:pt x="18" y="59"/>
                    <a:pt x="18" y="59"/>
                    <a:pt x="18" y="59"/>
                  </a:cubicBezTo>
                  <a:cubicBezTo>
                    <a:pt x="5" y="51"/>
                    <a:pt x="0" y="33"/>
                    <a:pt x="8"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89" name="Freeform 13">
              <a:extLst>
                <a:ext uri="{FF2B5EF4-FFF2-40B4-BE49-F238E27FC236}">
                  <a16:creationId xmlns:a16="http://schemas.microsoft.com/office/drawing/2014/main" id="{B3E9BF47-9C25-A544-8386-9580D6D79050}"/>
                </a:ext>
              </a:extLst>
            </p:cNvPr>
            <p:cNvSpPr>
              <a:spLocks/>
            </p:cNvSpPr>
            <p:nvPr/>
          </p:nvSpPr>
          <p:spPr bwMode="auto">
            <a:xfrm>
              <a:off x="3722" y="1016"/>
              <a:ext cx="98" cy="73"/>
            </a:xfrm>
            <a:custGeom>
              <a:avLst/>
              <a:gdLst>
                <a:gd name="T0" fmla="*/ 8 w 164"/>
                <a:gd name="T1" fmla="*/ 105 h 123"/>
                <a:gd name="T2" fmla="*/ 8 w 164"/>
                <a:gd name="T3" fmla="*/ 103 h 123"/>
                <a:gd name="T4" fmla="*/ 18 w 164"/>
                <a:gd name="T5" fmla="*/ 64 h 123"/>
                <a:gd name="T6" fmla="*/ 116 w 164"/>
                <a:gd name="T7" fmla="*/ 8 h 123"/>
                <a:gd name="T8" fmla="*/ 155 w 164"/>
                <a:gd name="T9" fmla="*/ 18 h 123"/>
                <a:gd name="T10" fmla="*/ 156 w 164"/>
                <a:gd name="T11" fmla="*/ 19 h 123"/>
                <a:gd name="T12" fmla="*/ 146 w 164"/>
                <a:gd name="T13" fmla="*/ 58 h 123"/>
                <a:gd name="T14" fmla="*/ 47 w 164"/>
                <a:gd name="T15" fmla="*/ 115 h 123"/>
                <a:gd name="T16" fmla="*/ 8 w 164"/>
                <a:gd name="T17"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8" y="105"/>
                  </a:moveTo>
                  <a:cubicBezTo>
                    <a:pt x="8" y="103"/>
                    <a:pt x="8" y="103"/>
                    <a:pt x="8" y="103"/>
                  </a:cubicBezTo>
                  <a:cubicBezTo>
                    <a:pt x="0" y="90"/>
                    <a:pt x="4" y="72"/>
                    <a:pt x="18" y="64"/>
                  </a:cubicBezTo>
                  <a:cubicBezTo>
                    <a:pt x="116" y="8"/>
                    <a:pt x="116" y="8"/>
                    <a:pt x="116" y="8"/>
                  </a:cubicBezTo>
                  <a:cubicBezTo>
                    <a:pt x="130" y="0"/>
                    <a:pt x="148" y="4"/>
                    <a:pt x="155" y="18"/>
                  </a:cubicBezTo>
                  <a:cubicBezTo>
                    <a:pt x="156" y="19"/>
                    <a:pt x="156" y="19"/>
                    <a:pt x="156" y="19"/>
                  </a:cubicBezTo>
                  <a:cubicBezTo>
                    <a:pt x="164" y="33"/>
                    <a:pt x="159" y="51"/>
                    <a:pt x="146" y="58"/>
                  </a:cubicBezTo>
                  <a:cubicBezTo>
                    <a:pt x="47" y="115"/>
                    <a:pt x="47" y="115"/>
                    <a:pt x="47" y="115"/>
                  </a:cubicBezTo>
                  <a:cubicBezTo>
                    <a:pt x="34" y="123"/>
                    <a:pt x="16" y="118"/>
                    <a:pt x="8" y="10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0" name="Freeform 14">
              <a:extLst>
                <a:ext uri="{FF2B5EF4-FFF2-40B4-BE49-F238E27FC236}">
                  <a16:creationId xmlns:a16="http://schemas.microsoft.com/office/drawing/2014/main" id="{20A15CFF-BB15-0C44-BF0A-EB6CFFA35849}"/>
                </a:ext>
              </a:extLst>
            </p:cNvPr>
            <p:cNvSpPr>
              <a:spLocks/>
            </p:cNvSpPr>
            <p:nvPr/>
          </p:nvSpPr>
          <p:spPr bwMode="auto">
            <a:xfrm>
              <a:off x="3694" y="1106"/>
              <a:ext cx="35" cy="101"/>
            </a:xfrm>
            <a:custGeom>
              <a:avLst/>
              <a:gdLst>
                <a:gd name="T0" fmla="*/ 29 w 59"/>
                <a:gd name="T1" fmla="*/ 0 h 170"/>
                <a:gd name="T2" fmla="*/ 30 w 59"/>
                <a:gd name="T3" fmla="*/ 0 h 170"/>
                <a:gd name="T4" fmla="*/ 59 w 59"/>
                <a:gd name="T5" fmla="*/ 28 h 170"/>
                <a:gd name="T6" fmla="*/ 59 w 59"/>
                <a:gd name="T7" fmla="*/ 142 h 170"/>
                <a:gd name="T8" fmla="*/ 30 w 59"/>
                <a:gd name="T9" fmla="*/ 170 h 170"/>
                <a:gd name="T10" fmla="*/ 29 w 59"/>
                <a:gd name="T11" fmla="*/ 170 h 170"/>
                <a:gd name="T12" fmla="*/ 0 w 59"/>
                <a:gd name="T13" fmla="*/ 142 h 170"/>
                <a:gd name="T14" fmla="*/ 0 w 59"/>
                <a:gd name="T15" fmla="*/ 28 h 170"/>
                <a:gd name="T16" fmla="*/ 29 w 59"/>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0">
                  <a:moveTo>
                    <a:pt x="29" y="0"/>
                  </a:moveTo>
                  <a:cubicBezTo>
                    <a:pt x="30" y="0"/>
                    <a:pt x="30" y="0"/>
                    <a:pt x="30" y="0"/>
                  </a:cubicBezTo>
                  <a:cubicBezTo>
                    <a:pt x="46" y="0"/>
                    <a:pt x="59" y="13"/>
                    <a:pt x="59" y="28"/>
                  </a:cubicBezTo>
                  <a:cubicBezTo>
                    <a:pt x="59" y="142"/>
                    <a:pt x="59" y="142"/>
                    <a:pt x="59" y="142"/>
                  </a:cubicBezTo>
                  <a:cubicBezTo>
                    <a:pt x="59" y="158"/>
                    <a:pt x="46" y="170"/>
                    <a:pt x="30" y="170"/>
                  </a:cubicBezTo>
                  <a:cubicBezTo>
                    <a:pt x="29" y="170"/>
                    <a:pt x="29" y="170"/>
                    <a:pt x="29" y="170"/>
                  </a:cubicBezTo>
                  <a:cubicBezTo>
                    <a:pt x="13" y="170"/>
                    <a:pt x="0" y="158"/>
                    <a:pt x="0" y="142"/>
                  </a:cubicBezTo>
                  <a:cubicBezTo>
                    <a:pt x="0" y="28"/>
                    <a:pt x="0" y="28"/>
                    <a:pt x="0" y="28"/>
                  </a:cubicBezTo>
                  <a:cubicBezTo>
                    <a:pt x="0" y="13"/>
                    <a:pt x="13" y="0"/>
                    <a:pt x="2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1" name="Freeform 15">
              <a:extLst>
                <a:ext uri="{FF2B5EF4-FFF2-40B4-BE49-F238E27FC236}">
                  <a16:creationId xmlns:a16="http://schemas.microsoft.com/office/drawing/2014/main" id="{380DF51A-5EF9-5E4C-BD27-86BB61DC7E43}"/>
                </a:ext>
              </a:extLst>
            </p:cNvPr>
            <p:cNvSpPr>
              <a:spLocks/>
            </p:cNvSpPr>
            <p:nvPr/>
          </p:nvSpPr>
          <p:spPr bwMode="auto">
            <a:xfrm>
              <a:off x="3693" y="1103"/>
              <a:ext cx="97" cy="74"/>
            </a:xfrm>
            <a:custGeom>
              <a:avLst/>
              <a:gdLst>
                <a:gd name="T0" fmla="*/ 8 w 164"/>
                <a:gd name="T1" fmla="*/ 20 h 124"/>
                <a:gd name="T2" fmla="*/ 8 w 164"/>
                <a:gd name="T3" fmla="*/ 19 h 124"/>
                <a:gd name="T4" fmla="*/ 47 w 164"/>
                <a:gd name="T5" fmla="*/ 8 h 124"/>
                <a:gd name="T6" fmla="*/ 146 w 164"/>
                <a:gd name="T7" fmla="*/ 65 h 124"/>
                <a:gd name="T8" fmla="*/ 156 w 164"/>
                <a:gd name="T9" fmla="*/ 104 h 124"/>
                <a:gd name="T10" fmla="*/ 155 w 164"/>
                <a:gd name="T11" fmla="*/ 105 h 124"/>
                <a:gd name="T12" fmla="*/ 116 w 164"/>
                <a:gd name="T13" fmla="*/ 116 h 124"/>
                <a:gd name="T14" fmla="*/ 18 w 164"/>
                <a:gd name="T15" fmla="*/ 59 h 124"/>
                <a:gd name="T16" fmla="*/ 8 w 164"/>
                <a:gd name="T17" fmla="*/ 2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4">
                  <a:moveTo>
                    <a:pt x="8" y="20"/>
                  </a:moveTo>
                  <a:cubicBezTo>
                    <a:pt x="8" y="19"/>
                    <a:pt x="8" y="19"/>
                    <a:pt x="8" y="19"/>
                  </a:cubicBezTo>
                  <a:cubicBezTo>
                    <a:pt x="16" y="5"/>
                    <a:pt x="34" y="0"/>
                    <a:pt x="47" y="8"/>
                  </a:cubicBezTo>
                  <a:cubicBezTo>
                    <a:pt x="146" y="65"/>
                    <a:pt x="146" y="65"/>
                    <a:pt x="146" y="65"/>
                  </a:cubicBezTo>
                  <a:cubicBezTo>
                    <a:pt x="159" y="73"/>
                    <a:pt x="164" y="90"/>
                    <a:pt x="156" y="104"/>
                  </a:cubicBezTo>
                  <a:cubicBezTo>
                    <a:pt x="155" y="105"/>
                    <a:pt x="155" y="105"/>
                    <a:pt x="155" y="105"/>
                  </a:cubicBezTo>
                  <a:cubicBezTo>
                    <a:pt x="148" y="119"/>
                    <a:pt x="130" y="124"/>
                    <a:pt x="116" y="116"/>
                  </a:cubicBezTo>
                  <a:cubicBezTo>
                    <a:pt x="18" y="59"/>
                    <a:pt x="18" y="59"/>
                    <a:pt x="18" y="59"/>
                  </a:cubicBezTo>
                  <a:cubicBezTo>
                    <a:pt x="4" y="51"/>
                    <a:pt x="0" y="34"/>
                    <a:pt x="8"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2" name="Freeform 16">
              <a:extLst>
                <a:ext uri="{FF2B5EF4-FFF2-40B4-BE49-F238E27FC236}">
                  <a16:creationId xmlns:a16="http://schemas.microsoft.com/office/drawing/2014/main" id="{AB273337-F5B3-964C-BD7B-A6A09BBE8B73}"/>
                </a:ext>
              </a:extLst>
            </p:cNvPr>
            <p:cNvSpPr>
              <a:spLocks/>
            </p:cNvSpPr>
            <p:nvPr/>
          </p:nvSpPr>
          <p:spPr bwMode="auto">
            <a:xfrm>
              <a:off x="3569" y="1102"/>
              <a:ext cx="98" cy="73"/>
            </a:xfrm>
            <a:custGeom>
              <a:avLst/>
              <a:gdLst>
                <a:gd name="T0" fmla="*/ 155 w 164"/>
                <a:gd name="T1" fmla="*/ 18 h 123"/>
                <a:gd name="T2" fmla="*/ 156 w 164"/>
                <a:gd name="T3" fmla="*/ 20 h 123"/>
                <a:gd name="T4" fmla="*/ 145 w 164"/>
                <a:gd name="T5" fmla="*/ 59 h 123"/>
                <a:gd name="T6" fmla="*/ 47 w 164"/>
                <a:gd name="T7" fmla="*/ 116 h 123"/>
                <a:gd name="T8" fmla="*/ 8 w 164"/>
                <a:gd name="T9" fmla="*/ 105 h 123"/>
                <a:gd name="T10" fmla="*/ 7 w 164"/>
                <a:gd name="T11" fmla="*/ 104 h 123"/>
                <a:gd name="T12" fmla="*/ 18 w 164"/>
                <a:gd name="T13" fmla="*/ 65 h 123"/>
                <a:gd name="T14" fmla="*/ 116 w 164"/>
                <a:gd name="T15" fmla="*/ 8 h 123"/>
                <a:gd name="T16" fmla="*/ 155 w 164"/>
                <a:gd name="T17"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5" y="18"/>
                  </a:moveTo>
                  <a:cubicBezTo>
                    <a:pt x="156" y="20"/>
                    <a:pt x="156" y="20"/>
                    <a:pt x="156" y="20"/>
                  </a:cubicBezTo>
                  <a:cubicBezTo>
                    <a:pt x="164" y="33"/>
                    <a:pt x="159" y="51"/>
                    <a:pt x="145" y="59"/>
                  </a:cubicBezTo>
                  <a:cubicBezTo>
                    <a:pt x="47" y="116"/>
                    <a:pt x="47" y="116"/>
                    <a:pt x="47" y="116"/>
                  </a:cubicBezTo>
                  <a:cubicBezTo>
                    <a:pt x="34" y="123"/>
                    <a:pt x="16" y="119"/>
                    <a:pt x="8" y="105"/>
                  </a:cubicBezTo>
                  <a:cubicBezTo>
                    <a:pt x="7" y="104"/>
                    <a:pt x="7" y="104"/>
                    <a:pt x="7" y="104"/>
                  </a:cubicBezTo>
                  <a:cubicBezTo>
                    <a:pt x="0" y="90"/>
                    <a:pt x="4" y="73"/>
                    <a:pt x="18" y="65"/>
                  </a:cubicBezTo>
                  <a:cubicBezTo>
                    <a:pt x="116" y="8"/>
                    <a:pt x="116" y="8"/>
                    <a:pt x="116" y="8"/>
                  </a:cubicBezTo>
                  <a:cubicBezTo>
                    <a:pt x="130" y="0"/>
                    <a:pt x="147" y="5"/>
                    <a:pt x="155" y="1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3" name="Freeform 17">
              <a:extLst>
                <a:ext uri="{FF2B5EF4-FFF2-40B4-BE49-F238E27FC236}">
                  <a16:creationId xmlns:a16="http://schemas.microsoft.com/office/drawing/2014/main" id="{F7E8750B-5535-B54E-870B-2300039774E7}"/>
                </a:ext>
              </a:extLst>
            </p:cNvPr>
            <p:cNvSpPr>
              <a:spLocks/>
            </p:cNvSpPr>
            <p:nvPr/>
          </p:nvSpPr>
          <p:spPr bwMode="auto">
            <a:xfrm>
              <a:off x="3630" y="1106"/>
              <a:ext cx="34" cy="101"/>
            </a:xfrm>
            <a:custGeom>
              <a:avLst/>
              <a:gdLst>
                <a:gd name="T0" fmla="*/ 28 w 58"/>
                <a:gd name="T1" fmla="*/ 0 h 170"/>
                <a:gd name="T2" fmla="*/ 30 w 58"/>
                <a:gd name="T3" fmla="*/ 0 h 170"/>
                <a:gd name="T4" fmla="*/ 58 w 58"/>
                <a:gd name="T5" fmla="*/ 28 h 170"/>
                <a:gd name="T6" fmla="*/ 58 w 58"/>
                <a:gd name="T7" fmla="*/ 142 h 170"/>
                <a:gd name="T8" fmla="*/ 30 w 58"/>
                <a:gd name="T9" fmla="*/ 170 h 170"/>
                <a:gd name="T10" fmla="*/ 28 w 58"/>
                <a:gd name="T11" fmla="*/ 170 h 170"/>
                <a:gd name="T12" fmla="*/ 0 w 58"/>
                <a:gd name="T13" fmla="*/ 142 h 170"/>
                <a:gd name="T14" fmla="*/ 0 w 58"/>
                <a:gd name="T15" fmla="*/ 28 h 170"/>
                <a:gd name="T16" fmla="*/ 28 w 58"/>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70">
                  <a:moveTo>
                    <a:pt x="28" y="0"/>
                  </a:moveTo>
                  <a:cubicBezTo>
                    <a:pt x="30" y="0"/>
                    <a:pt x="30" y="0"/>
                    <a:pt x="30" y="0"/>
                  </a:cubicBezTo>
                  <a:cubicBezTo>
                    <a:pt x="45" y="0"/>
                    <a:pt x="58" y="13"/>
                    <a:pt x="58" y="28"/>
                  </a:cubicBezTo>
                  <a:cubicBezTo>
                    <a:pt x="58" y="142"/>
                    <a:pt x="58" y="142"/>
                    <a:pt x="58" y="142"/>
                  </a:cubicBezTo>
                  <a:cubicBezTo>
                    <a:pt x="58" y="158"/>
                    <a:pt x="45" y="170"/>
                    <a:pt x="30" y="170"/>
                  </a:cubicBezTo>
                  <a:cubicBezTo>
                    <a:pt x="28" y="170"/>
                    <a:pt x="28" y="170"/>
                    <a:pt x="28" y="170"/>
                  </a:cubicBezTo>
                  <a:cubicBezTo>
                    <a:pt x="13" y="170"/>
                    <a:pt x="0" y="158"/>
                    <a:pt x="0" y="142"/>
                  </a:cubicBezTo>
                  <a:cubicBezTo>
                    <a:pt x="0" y="28"/>
                    <a:pt x="0" y="28"/>
                    <a:pt x="0" y="28"/>
                  </a:cubicBezTo>
                  <a:cubicBezTo>
                    <a:pt x="0" y="13"/>
                    <a:pt x="13" y="0"/>
                    <a:pt x="2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4" name="Freeform 18">
              <a:extLst>
                <a:ext uri="{FF2B5EF4-FFF2-40B4-BE49-F238E27FC236}">
                  <a16:creationId xmlns:a16="http://schemas.microsoft.com/office/drawing/2014/main" id="{41547840-3B01-1A42-BBD2-F56A529600CD}"/>
                </a:ext>
              </a:extLst>
            </p:cNvPr>
            <p:cNvSpPr>
              <a:spLocks/>
            </p:cNvSpPr>
            <p:nvPr/>
          </p:nvSpPr>
          <p:spPr bwMode="auto">
            <a:xfrm>
              <a:off x="3539" y="1015"/>
              <a:ext cx="98" cy="73"/>
            </a:xfrm>
            <a:custGeom>
              <a:avLst/>
              <a:gdLst>
                <a:gd name="T0" fmla="*/ 156 w 164"/>
                <a:gd name="T1" fmla="*/ 103 h 123"/>
                <a:gd name="T2" fmla="*/ 155 w 164"/>
                <a:gd name="T3" fmla="*/ 105 h 123"/>
                <a:gd name="T4" fmla="*/ 116 w 164"/>
                <a:gd name="T5" fmla="*/ 115 h 123"/>
                <a:gd name="T6" fmla="*/ 18 w 164"/>
                <a:gd name="T7" fmla="*/ 58 h 123"/>
                <a:gd name="T8" fmla="*/ 8 w 164"/>
                <a:gd name="T9" fmla="*/ 19 h 123"/>
                <a:gd name="T10" fmla="*/ 8 w 164"/>
                <a:gd name="T11" fmla="*/ 18 h 123"/>
                <a:gd name="T12" fmla="*/ 47 w 164"/>
                <a:gd name="T13" fmla="*/ 8 h 123"/>
                <a:gd name="T14" fmla="*/ 146 w 164"/>
                <a:gd name="T15" fmla="*/ 64 h 123"/>
                <a:gd name="T16" fmla="*/ 156 w 164"/>
                <a:gd name="T17" fmla="*/ 10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6" y="103"/>
                  </a:moveTo>
                  <a:cubicBezTo>
                    <a:pt x="155" y="105"/>
                    <a:pt x="155" y="105"/>
                    <a:pt x="155" y="105"/>
                  </a:cubicBezTo>
                  <a:cubicBezTo>
                    <a:pt x="148" y="118"/>
                    <a:pt x="130" y="123"/>
                    <a:pt x="116" y="115"/>
                  </a:cubicBezTo>
                  <a:cubicBezTo>
                    <a:pt x="18" y="58"/>
                    <a:pt x="18" y="58"/>
                    <a:pt x="18" y="58"/>
                  </a:cubicBezTo>
                  <a:cubicBezTo>
                    <a:pt x="4" y="51"/>
                    <a:pt x="0" y="33"/>
                    <a:pt x="8" y="19"/>
                  </a:cubicBezTo>
                  <a:cubicBezTo>
                    <a:pt x="8" y="18"/>
                    <a:pt x="8" y="18"/>
                    <a:pt x="8" y="18"/>
                  </a:cubicBezTo>
                  <a:cubicBezTo>
                    <a:pt x="16" y="4"/>
                    <a:pt x="34" y="0"/>
                    <a:pt x="47" y="8"/>
                  </a:cubicBezTo>
                  <a:cubicBezTo>
                    <a:pt x="146" y="64"/>
                    <a:pt x="146" y="64"/>
                    <a:pt x="146" y="64"/>
                  </a:cubicBezTo>
                  <a:cubicBezTo>
                    <a:pt x="159" y="72"/>
                    <a:pt x="164" y="90"/>
                    <a:pt x="156" y="10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5" name="Freeform 19">
              <a:extLst>
                <a:ext uri="{FF2B5EF4-FFF2-40B4-BE49-F238E27FC236}">
                  <a16:creationId xmlns:a16="http://schemas.microsoft.com/office/drawing/2014/main" id="{B7A27865-5F57-E147-B7AC-7EFD99F776FC}"/>
                </a:ext>
              </a:extLst>
            </p:cNvPr>
            <p:cNvSpPr>
              <a:spLocks/>
            </p:cNvSpPr>
            <p:nvPr/>
          </p:nvSpPr>
          <p:spPr bwMode="auto">
            <a:xfrm>
              <a:off x="3539" y="1049"/>
              <a:ext cx="97" cy="73"/>
            </a:xfrm>
            <a:custGeom>
              <a:avLst/>
              <a:gdLst>
                <a:gd name="T0" fmla="*/ 156 w 164"/>
                <a:gd name="T1" fmla="*/ 18 h 123"/>
                <a:gd name="T2" fmla="*/ 156 w 164"/>
                <a:gd name="T3" fmla="*/ 20 h 123"/>
                <a:gd name="T4" fmla="*/ 146 w 164"/>
                <a:gd name="T5" fmla="*/ 59 h 123"/>
                <a:gd name="T6" fmla="*/ 48 w 164"/>
                <a:gd name="T7" fmla="*/ 115 h 123"/>
                <a:gd name="T8" fmla="*/ 9 w 164"/>
                <a:gd name="T9" fmla="*/ 105 h 123"/>
                <a:gd name="T10" fmla="*/ 8 w 164"/>
                <a:gd name="T11" fmla="*/ 104 h 123"/>
                <a:gd name="T12" fmla="*/ 18 w 164"/>
                <a:gd name="T13" fmla="*/ 65 h 123"/>
                <a:gd name="T14" fmla="*/ 117 w 164"/>
                <a:gd name="T15" fmla="*/ 8 h 123"/>
                <a:gd name="T16" fmla="*/ 156 w 164"/>
                <a:gd name="T17"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3">
                  <a:moveTo>
                    <a:pt x="156" y="18"/>
                  </a:moveTo>
                  <a:cubicBezTo>
                    <a:pt x="156" y="20"/>
                    <a:pt x="156" y="20"/>
                    <a:pt x="156" y="20"/>
                  </a:cubicBezTo>
                  <a:cubicBezTo>
                    <a:pt x="164" y="33"/>
                    <a:pt x="160" y="51"/>
                    <a:pt x="146" y="59"/>
                  </a:cubicBezTo>
                  <a:cubicBezTo>
                    <a:pt x="48" y="115"/>
                    <a:pt x="48" y="115"/>
                    <a:pt x="48" y="115"/>
                  </a:cubicBezTo>
                  <a:cubicBezTo>
                    <a:pt x="34" y="123"/>
                    <a:pt x="16" y="119"/>
                    <a:pt x="9" y="105"/>
                  </a:cubicBezTo>
                  <a:cubicBezTo>
                    <a:pt x="8" y="104"/>
                    <a:pt x="8" y="104"/>
                    <a:pt x="8" y="104"/>
                  </a:cubicBezTo>
                  <a:cubicBezTo>
                    <a:pt x="0" y="90"/>
                    <a:pt x="5" y="73"/>
                    <a:pt x="18" y="65"/>
                  </a:cubicBezTo>
                  <a:cubicBezTo>
                    <a:pt x="117" y="8"/>
                    <a:pt x="117" y="8"/>
                    <a:pt x="117" y="8"/>
                  </a:cubicBezTo>
                  <a:cubicBezTo>
                    <a:pt x="130" y="0"/>
                    <a:pt x="148" y="5"/>
                    <a:pt x="156" y="1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6" name="Freeform 20">
              <a:extLst>
                <a:ext uri="{FF2B5EF4-FFF2-40B4-BE49-F238E27FC236}">
                  <a16:creationId xmlns:a16="http://schemas.microsoft.com/office/drawing/2014/main" id="{4CA289BC-EF6A-ED4F-B236-43BB370822B4}"/>
                </a:ext>
              </a:extLst>
            </p:cNvPr>
            <p:cNvSpPr>
              <a:spLocks/>
            </p:cNvSpPr>
            <p:nvPr/>
          </p:nvSpPr>
          <p:spPr bwMode="auto">
            <a:xfrm>
              <a:off x="3630" y="931"/>
              <a:ext cx="35" cy="101"/>
            </a:xfrm>
            <a:custGeom>
              <a:avLst/>
              <a:gdLst>
                <a:gd name="T0" fmla="*/ 30 w 59"/>
                <a:gd name="T1" fmla="*/ 170 h 170"/>
                <a:gd name="T2" fmla="*/ 29 w 59"/>
                <a:gd name="T3" fmla="*/ 170 h 170"/>
                <a:gd name="T4" fmla="*/ 0 w 59"/>
                <a:gd name="T5" fmla="*/ 142 h 170"/>
                <a:gd name="T6" fmla="*/ 0 w 59"/>
                <a:gd name="T7" fmla="*/ 28 h 170"/>
                <a:gd name="T8" fmla="*/ 29 w 59"/>
                <a:gd name="T9" fmla="*/ 0 h 170"/>
                <a:gd name="T10" fmla="*/ 30 w 59"/>
                <a:gd name="T11" fmla="*/ 0 h 170"/>
                <a:gd name="T12" fmla="*/ 59 w 59"/>
                <a:gd name="T13" fmla="*/ 28 h 170"/>
                <a:gd name="T14" fmla="*/ 59 w 59"/>
                <a:gd name="T15" fmla="*/ 142 h 170"/>
                <a:gd name="T16" fmla="*/ 30 w 59"/>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70">
                  <a:moveTo>
                    <a:pt x="30" y="170"/>
                  </a:moveTo>
                  <a:cubicBezTo>
                    <a:pt x="29" y="170"/>
                    <a:pt x="29" y="170"/>
                    <a:pt x="29" y="170"/>
                  </a:cubicBezTo>
                  <a:cubicBezTo>
                    <a:pt x="13" y="170"/>
                    <a:pt x="0" y="157"/>
                    <a:pt x="0" y="142"/>
                  </a:cubicBezTo>
                  <a:cubicBezTo>
                    <a:pt x="0" y="28"/>
                    <a:pt x="0" y="28"/>
                    <a:pt x="0" y="28"/>
                  </a:cubicBezTo>
                  <a:cubicBezTo>
                    <a:pt x="0" y="13"/>
                    <a:pt x="13" y="0"/>
                    <a:pt x="29" y="0"/>
                  </a:cubicBezTo>
                  <a:cubicBezTo>
                    <a:pt x="30" y="0"/>
                    <a:pt x="30" y="0"/>
                    <a:pt x="30" y="0"/>
                  </a:cubicBezTo>
                  <a:cubicBezTo>
                    <a:pt x="46" y="0"/>
                    <a:pt x="59" y="13"/>
                    <a:pt x="59" y="28"/>
                  </a:cubicBezTo>
                  <a:cubicBezTo>
                    <a:pt x="59" y="142"/>
                    <a:pt x="59" y="142"/>
                    <a:pt x="59" y="142"/>
                  </a:cubicBezTo>
                  <a:cubicBezTo>
                    <a:pt x="59" y="157"/>
                    <a:pt x="46" y="170"/>
                    <a:pt x="30" y="17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7" name="Freeform 21">
              <a:extLst>
                <a:ext uri="{FF2B5EF4-FFF2-40B4-BE49-F238E27FC236}">
                  <a16:creationId xmlns:a16="http://schemas.microsoft.com/office/drawing/2014/main" id="{43382676-06DF-934F-9206-F87BC34325E9}"/>
                </a:ext>
              </a:extLst>
            </p:cNvPr>
            <p:cNvSpPr>
              <a:spLocks/>
            </p:cNvSpPr>
            <p:nvPr/>
          </p:nvSpPr>
          <p:spPr bwMode="auto">
            <a:xfrm>
              <a:off x="3568" y="961"/>
              <a:ext cx="98" cy="74"/>
            </a:xfrm>
            <a:custGeom>
              <a:avLst/>
              <a:gdLst>
                <a:gd name="T0" fmla="*/ 156 w 164"/>
                <a:gd name="T1" fmla="*/ 104 h 124"/>
                <a:gd name="T2" fmla="*/ 156 w 164"/>
                <a:gd name="T3" fmla="*/ 105 h 124"/>
                <a:gd name="T4" fmla="*/ 117 w 164"/>
                <a:gd name="T5" fmla="*/ 116 h 124"/>
                <a:gd name="T6" fmla="*/ 18 w 164"/>
                <a:gd name="T7" fmla="*/ 59 h 124"/>
                <a:gd name="T8" fmla="*/ 8 w 164"/>
                <a:gd name="T9" fmla="*/ 20 h 124"/>
                <a:gd name="T10" fmla="*/ 9 w 164"/>
                <a:gd name="T11" fmla="*/ 19 h 124"/>
                <a:gd name="T12" fmla="*/ 48 w 164"/>
                <a:gd name="T13" fmla="*/ 8 h 124"/>
                <a:gd name="T14" fmla="*/ 146 w 164"/>
                <a:gd name="T15" fmla="*/ 65 h 124"/>
                <a:gd name="T16" fmla="*/ 156 w 164"/>
                <a:gd name="T17"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4">
                  <a:moveTo>
                    <a:pt x="156" y="104"/>
                  </a:moveTo>
                  <a:cubicBezTo>
                    <a:pt x="156" y="105"/>
                    <a:pt x="156" y="105"/>
                    <a:pt x="156" y="105"/>
                  </a:cubicBezTo>
                  <a:cubicBezTo>
                    <a:pt x="148" y="119"/>
                    <a:pt x="130" y="124"/>
                    <a:pt x="117" y="116"/>
                  </a:cubicBezTo>
                  <a:cubicBezTo>
                    <a:pt x="18" y="59"/>
                    <a:pt x="18" y="59"/>
                    <a:pt x="18" y="59"/>
                  </a:cubicBezTo>
                  <a:cubicBezTo>
                    <a:pt x="5" y="51"/>
                    <a:pt x="0" y="34"/>
                    <a:pt x="8" y="20"/>
                  </a:cubicBezTo>
                  <a:cubicBezTo>
                    <a:pt x="9" y="19"/>
                    <a:pt x="9" y="19"/>
                    <a:pt x="9" y="19"/>
                  </a:cubicBezTo>
                  <a:cubicBezTo>
                    <a:pt x="16" y="5"/>
                    <a:pt x="34" y="0"/>
                    <a:pt x="48" y="8"/>
                  </a:cubicBezTo>
                  <a:cubicBezTo>
                    <a:pt x="146" y="65"/>
                    <a:pt x="146" y="65"/>
                    <a:pt x="146" y="65"/>
                  </a:cubicBezTo>
                  <a:cubicBezTo>
                    <a:pt x="160" y="73"/>
                    <a:pt x="164" y="90"/>
                    <a:pt x="156" y="10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98" name="Freeform 22">
              <a:extLst>
                <a:ext uri="{FF2B5EF4-FFF2-40B4-BE49-F238E27FC236}">
                  <a16:creationId xmlns:a16="http://schemas.microsoft.com/office/drawing/2014/main" id="{1EB3852B-2EB9-9547-9A6F-69F39CD60E5A}"/>
                </a:ext>
              </a:extLst>
            </p:cNvPr>
            <p:cNvSpPr>
              <a:spLocks noEditPoints="1"/>
            </p:cNvSpPr>
            <p:nvPr/>
          </p:nvSpPr>
          <p:spPr bwMode="auto">
            <a:xfrm>
              <a:off x="3647" y="1037"/>
              <a:ext cx="65" cy="65"/>
            </a:xfrm>
            <a:custGeom>
              <a:avLst/>
              <a:gdLst>
                <a:gd name="T0" fmla="*/ 101 w 109"/>
                <a:gd name="T1" fmla="*/ 41 h 110"/>
                <a:gd name="T2" fmla="*/ 69 w 109"/>
                <a:gd name="T3" fmla="*/ 8 h 110"/>
                <a:gd name="T4" fmla="*/ 40 w 109"/>
                <a:gd name="T5" fmla="*/ 8 h 110"/>
                <a:gd name="T6" fmla="*/ 8 w 109"/>
                <a:gd name="T7" fmla="*/ 41 h 110"/>
                <a:gd name="T8" fmla="*/ 8 w 109"/>
                <a:gd name="T9" fmla="*/ 69 h 110"/>
                <a:gd name="T10" fmla="*/ 40 w 109"/>
                <a:gd name="T11" fmla="*/ 102 h 110"/>
                <a:gd name="T12" fmla="*/ 69 w 109"/>
                <a:gd name="T13" fmla="*/ 102 h 110"/>
                <a:gd name="T14" fmla="*/ 101 w 109"/>
                <a:gd name="T15" fmla="*/ 69 h 110"/>
                <a:gd name="T16" fmla="*/ 101 w 109"/>
                <a:gd name="T17" fmla="*/ 41 h 110"/>
                <a:gd name="T18" fmla="*/ 72 w 109"/>
                <a:gd name="T19" fmla="*/ 58 h 110"/>
                <a:gd name="T20" fmla="*/ 58 w 109"/>
                <a:gd name="T21" fmla="*/ 72 h 110"/>
                <a:gd name="T22" fmla="*/ 51 w 109"/>
                <a:gd name="T23" fmla="*/ 72 h 110"/>
                <a:gd name="T24" fmla="*/ 37 w 109"/>
                <a:gd name="T25" fmla="*/ 58 h 110"/>
                <a:gd name="T26" fmla="*/ 37 w 109"/>
                <a:gd name="T27" fmla="*/ 52 h 110"/>
                <a:gd name="T28" fmla="*/ 51 w 109"/>
                <a:gd name="T29" fmla="*/ 38 h 110"/>
                <a:gd name="T30" fmla="*/ 58 w 109"/>
                <a:gd name="T31" fmla="*/ 38 h 110"/>
                <a:gd name="T32" fmla="*/ 72 w 109"/>
                <a:gd name="T33" fmla="*/ 52 h 110"/>
                <a:gd name="T34" fmla="*/ 72 w 109"/>
                <a:gd name="T35"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10">
                  <a:moveTo>
                    <a:pt x="101" y="41"/>
                  </a:moveTo>
                  <a:cubicBezTo>
                    <a:pt x="69" y="8"/>
                    <a:pt x="69" y="8"/>
                    <a:pt x="69" y="8"/>
                  </a:cubicBezTo>
                  <a:cubicBezTo>
                    <a:pt x="61" y="0"/>
                    <a:pt x="48" y="0"/>
                    <a:pt x="40" y="8"/>
                  </a:cubicBezTo>
                  <a:cubicBezTo>
                    <a:pt x="8" y="41"/>
                    <a:pt x="8" y="41"/>
                    <a:pt x="8" y="41"/>
                  </a:cubicBezTo>
                  <a:cubicBezTo>
                    <a:pt x="0" y="49"/>
                    <a:pt x="0" y="61"/>
                    <a:pt x="8" y="69"/>
                  </a:cubicBezTo>
                  <a:cubicBezTo>
                    <a:pt x="40" y="102"/>
                    <a:pt x="40" y="102"/>
                    <a:pt x="40" y="102"/>
                  </a:cubicBezTo>
                  <a:cubicBezTo>
                    <a:pt x="48" y="110"/>
                    <a:pt x="61" y="110"/>
                    <a:pt x="69" y="102"/>
                  </a:cubicBezTo>
                  <a:cubicBezTo>
                    <a:pt x="101" y="69"/>
                    <a:pt x="101" y="69"/>
                    <a:pt x="101" y="69"/>
                  </a:cubicBezTo>
                  <a:cubicBezTo>
                    <a:pt x="109" y="61"/>
                    <a:pt x="109" y="49"/>
                    <a:pt x="101" y="41"/>
                  </a:cubicBezTo>
                  <a:close/>
                  <a:moveTo>
                    <a:pt x="72" y="58"/>
                  </a:moveTo>
                  <a:cubicBezTo>
                    <a:pt x="58" y="72"/>
                    <a:pt x="58" y="72"/>
                    <a:pt x="58" y="72"/>
                  </a:cubicBezTo>
                  <a:cubicBezTo>
                    <a:pt x="56" y="74"/>
                    <a:pt x="53" y="74"/>
                    <a:pt x="51" y="72"/>
                  </a:cubicBezTo>
                  <a:cubicBezTo>
                    <a:pt x="37" y="58"/>
                    <a:pt x="37" y="58"/>
                    <a:pt x="37" y="58"/>
                  </a:cubicBezTo>
                  <a:cubicBezTo>
                    <a:pt x="35" y="57"/>
                    <a:pt x="35" y="53"/>
                    <a:pt x="37" y="52"/>
                  </a:cubicBezTo>
                  <a:cubicBezTo>
                    <a:pt x="51" y="38"/>
                    <a:pt x="51" y="38"/>
                    <a:pt x="51" y="38"/>
                  </a:cubicBezTo>
                  <a:cubicBezTo>
                    <a:pt x="53" y="36"/>
                    <a:pt x="56" y="36"/>
                    <a:pt x="58" y="38"/>
                  </a:cubicBezTo>
                  <a:cubicBezTo>
                    <a:pt x="72" y="52"/>
                    <a:pt x="72" y="52"/>
                    <a:pt x="72" y="52"/>
                  </a:cubicBezTo>
                  <a:cubicBezTo>
                    <a:pt x="74" y="53"/>
                    <a:pt x="74" y="57"/>
                    <a:pt x="72" y="5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99" name="Group 198">
            <a:extLst>
              <a:ext uri="{FF2B5EF4-FFF2-40B4-BE49-F238E27FC236}">
                <a16:creationId xmlns:a16="http://schemas.microsoft.com/office/drawing/2014/main" id="{CDCA30E6-F714-9D40-B461-8430F65E4762}"/>
              </a:ext>
            </a:extLst>
          </p:cNvPr>
          <p:cNvGrpSpPr/>
          <p:nvPr/>
        </p:nvGrpSpPr>
        <p:grpSpPr>
          <a:xfrm>
            <a:off x="9834265" y="2480872"/>
            <a:ext cx="543126" cy="426045"/>
            <a:chOff x="4614689" y="4481841"/>
            <a:chExt cx="515181" cy="404124"/>
          </a:xfrm>
        </p:grpSpPr>
        <p:grpSp>
          <p:nvGrpSpPr>
            <p:cNvPr id="200" name="Group 199">
              <a:extLst>
                <a:ext uri="{FF2B5EF4-FFF2-40B4-BE49-F238E27FC236}">
                  <a16:creationId xmlns:a16="http://schemas.microsoft.com/office/drawing/2014/main" id="{6CEAF0F8-DD07-4145-B886-31FA27304693}"/>
                </a:ext>
              </a:extLst>
            </p:cNvPr>
            <p:cNvGrpSpPr/>
            <p:nvPr/>
          </p:nvGrpSpPr>
          <p:grpSpPr>
            <a:xfrm>
              <a:off x="4689689" y="4567798"/>
              <a:ext cx="349036" cy="255028"/>
              <a:chOff x="10313646" y="4155946"/>
              <a:chExt cx="263983" cy="202181"/>
            </a:xfrm>
          </p:grpSpPr>
          <p:sp>
            <p:nvSpPr>
              <p:cNvPr id="202" name="Freeform 183">
                <a:extLst>
                  <a:ext uri="{FF2B5EF4-FFF2-40B4-BE49-F238E27FC236}">
                    <a16:creationId xmlns:a16="http://schemas.microsoft.com/office/drawing/2014/main" id="{0C61E874-4EBC-E04A-A784-B52B7029511D}"/>
                  </a:ext>
                </a:extLst>
              </p:cNvPr>
              <p:cNvSpPr>
                <a:spLocks/>
              </p:cNvSpPr>
              <p:nvPr/>
            </p:nvSpPr>
            <p:spPr bwMode="auto">
              <a:xfrm>
                <a:off x="10470660" y="4155946"/>
                <a:ext cx="106969" cy="139060"/>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Freeform 183">
                <a:extLst>
                  <a:ext uri="{FF2B5EF4-FFF2-40B4-BE49-F238E27FC236}">
                    <a16:creationId xmlns:a16="http://schemas.microsoft.com/office/drawing/2014/main" id="{60E0D969-5D49-9044-AA1C-363F462664E0}"/>
                  </a:ext>
                </a:extLst>
              </p:cNvPr>
              <p:cNvSpPr>
                <a:spLocks/>
              </p:cNvSpPr>
              <p:nvPr/>
            </p:nvSpPr>
            <p:spPr bwMode="auto">
              <a:xfrm rot="2895180">
                <a:off x="10329692" y="4235113"/>
                <a:ext cx="106968" cy="139059"/>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01" name="Freeform 41">
              <a:extLst>
                <a:ext uri="{FF2B5EF4-FFF2-40B4-BE49-F238E27FC236}">
                  <a16:creationId xmlns:a16="http://schemas.microsoft.com/office/drawing/2014/main" id="{59E620ED-09CD-734D-86F6-C31F5DCD332D}"/>
                </a:ext>
              </a:extLst>
            </p:cNvPr>
            <p:cNvSpPr>
              <a:spLocks/>
            </p:cNvSpPr>
            <p:nvPr/>
          </p:nvSpPr>
          <p:spPr bwMode="auto">
            <a:xfrm>
              <a:off x="4614689" y="4481841"/>
              <a:ext cx="515181" cy="404124"/>
            </a:xfrm>
            <a:custGeom>
              <a:avLst/>
              <a:gdLst>
                <a:gd name="T0" fmla="*/ 92 w 92"/>
                <a:gd name="T1" fmla="*/ 64 h 72"/>
                <a:gd name="T2" fmla="*/ 84 w 92"/>
                <a:gd name="T3" fmla="*/ 72 h 72"/>
                <a:gd name="T4" fmla="*/ 8 w 92"/>
                <a:gd name="T5" fmla="*/ 72 h 72"/>
                <a:gd name="T6" fmla="*/ 0 w 92"/>
                <a:gd name="T7" fmla="*/ 64 h 72"/>
                <a:gd name="T8" fmla="*/ 0 w 92"/>
                <a:gd name="T9" fmla="*/ 8 h 72"/>
                <a:gd name="T10" fmla="*/ 8 w 92"/>
                <a:gd name="T11" fmla="*/ 0 h 72"/>
                <a:gd name="T12" fmla="*/ 84 w 92"/>
                <a:gd name="T13" fmla="*/ 0 h 72"/>
                <a:gd name="T14" fmla="*/ 92 w 92"/>
                <a:gd name="T15" fmla="*/ 8 h 72"/>
                <a:gd name="T16" fmla="*/ 92 w 92"/>
                <a:gd name="T1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137" name="Group 136">
            <a:extLst>
              <a:ext uri="{FF2B5EF4-FFF2-40B4-BE49-F238E27FC236}">
                <a16:creationId xmlns:a16="http://schemas.microsoft.com/office/drawing/2014/main" id="{768540DA-9DA5-4B4A-85A5-DEC272D421FD}"/>
              </a:ext>
            </a:extLst>
          </p:cNvPr>
          <p:cNvGrpSpPr/>
          <p:nvPr/>
        </p:nvGrpSpPr>
        <p:grpSpPr>
          <a:xfrm>
            <a:off x="10329916" y="2276952"/>
            <a:ext cx="359569" cy="359569"/>
            <a:chOff x="10965655" y="1464469"/>
            <a:chExt cx="359569" cy="359569"/>
          </a:xfrm>
        </p:grpSpPr>
        <p:sp>
          <p:nvSpPr>
            <p:cNvPr id="138" name="Oval 137">
              <a:extLst>
                <a:ext uri="{FF2B5EF4-FFF2-40B4-BE49-F238E27FC236}">
                  <a16:creationId xmlns:a16="http://schemas.microsoft.com/office/drawing/2014/main" id="{282C21DE-7BE4-DC4D-8232-DF246F4B9B35}"/>
                </a:ext>
              </a:extLst>
            </p:cNvPr>
            <p:cNvSpPr/>
            <p:nvPr/>
          </p:nvSpPr>
          <p:spPr>
            <a:xfrm>
              <a:off x="10965655" y="1464469"/>
              <a:ext cx="359569" cy="3595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39" name="Freeform 9">
              <a:extLst>
                <a:ext uri="{FF2B5EF4-FFF2-40B4-BE49-F238E27FC236}">
                  <a16:creationId xmlns:a16="http://schemas.microsoft.com/office/drawing/2014/main" id="{638AFB5B-7484-4444-ADF7-E8839F558FF0}"/>
                </a:ext>
              </a:extLst>
            </p:cNvPr>
            <p:cNvSpPr>
              <a:spLocks noEditPoints="1"/>
            </p:cNvSpPr>
            <p:nvPr/>
          </p:nvSpPr>
          <p:spPr bwMode="auto">
            <a:xfrm>
              <a:off x="10997802" y="1495822"/>
              <a:ext cx="295275" cy="2968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2 w 72"/>
                <a:gd name="T11" fmla="*/ 50 h 72"/>
                <a:gd name="T12" fmla="*/ 35 w 72"/>
                <a:gd name="T13" fmla="*/ 49 h 72"/>
                <a:gd name="T14" fmla="*/ 55 w 72"/>
                <a:gd name="T15" fmla="*/ 29 h 72"/>
                <a:gd name="T16" fmla="*/ 55 w 72"/>
                <a:gd name="T17" fmla="*/ 23 h 72"/>
                <a:gd name="T18" fmla="*/ 49 w 72"/>
                <a:gd name="T19" fmla="*/ 23 h 72"/>
                <a:gd name="T20" fmla="*/ 32 w 72"/>
                <a:gd name="T21" fmla="*/ 40 h 72"/>
                <a:gd name="T22" fmla="*/ 27 w 72"/>
                <a:gd name="T23" fmla="*/ 34 h 72"/>
                <a:gd name="T24" fmla="*/ 21 w 72"/>
                <a:gd name="T25" fmla="*/ 34 h 72"/>
                <a:gd name="T26" fmla="*/ 21 w 72"/>
                <a:gd name="T27" fmla="*/ 40 h 72"/>
                <a:gd name="T28" fmla="*/ 30 w 72"/>
                <a:gd name="T29" fmla="*/ 49 h 72"/>
                <a:gd name="T30" fmla="*/ 32 w 72"/>
                <a:gd name="T3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205" name="TextBox 204">
            <a:extLst>
              <a:ext uri="{FF2B5EF4-FFF2-40B4-BE49-F238E27FC236}">
                <a16:creationId xmlns:a16="http://schemas.microsoft.com/office/drawing/2014/main" id="{6458F460-7E09-D44A-8736-BA814C9D73E4}"/>
              </a:ext>
            </a:extLst>
          </p:cNvPr>
          <p:cNvSpPr txBox="1"/>
          <p:nvPr/>
        </p:nvSpPr>
        <p:spPr>
          <a:xfrm>
            <a:off x="5716276" y="2311000"/>
            <a:ext cx="599844" cy="291618"/>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148BC0"/>
                </a:solidFill>
                <a:effectLst/>
                <a:uLnTx/>
                <a:uFillTx/>
                <a:latin typeface="Arial" panose="020B0604020202020204" pitchFamily="34" charset="0"/>
                <a:ea typeface="Arial"/>
                <a:cs typeface="Arial" panose="020B0604020202020204" pitchFamily="34" charset="0"/>
                <a:sym typeface="Arial"/>
                <a:rtl val="0"/>
              </a:rPr>
              <a:t>EDW</a:t>
            </a:r>
          </a:p>
        </p:txBody>
      </p:sp>
      <p:sp>
        <p:nvSpPr>
          <p:cNvPr id="206" name="TextBox 205">
            <a:extLst>
              <a:ext uri="{FF2B5EF4-FFF2-40B4-BE49-F238E27FC236}">
                <a16:creationId xmlns:a16="http://schemas.microsoft.com/office/drawing/2014/main" id="{835292C4-A216-4F46-AEAD-576AC1D53002}"/>
              </a:ext>
            </a:extLst>
          </p:cNvPr>
          <p:cNvSpPr txBox="1"/>
          <p:nvPr/>
        </p:nvSpPr>
        <p:spPr>
          <a:xfrm>
            <a:off x="2110081" y="1486529"/>
            <a:ext cx="1329210"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tl val="0"/>
              </a:rPr>
              <a:t>Data Sources</a:t>
            </a:r>
          </a:p>
        </p:txBody>
      </p:sp>
      <p:sp>
        <p:nvSpPr>
          <p:cNvPr id="207" name="TextBox 206">
            <a:extLst>
              <a:ext uri="{FF2B5EF4-FFF2-40B4-BE49-F238E27FC236}">
                <a16:creationId xmlns:a16="http://schemas.microsoft.com/office/drawing/2014/main" id="{8005285A-13E4-D24E-90E1-DAE0E7C3084E}"/>
              </a:ext>
            </a:extLst>
          </p:cNvPr>
          <p:cNvSpPr txBox="1"/>
          <p:nvPr/>
        </p:nvSpPr>
        <p:spPr>
          <a:xfrm>
            <a:off x="6851923" y="2298571"/>
            <a:ext cx="1736373" cy="286232"/>
          </a:xfrm>
          <a:prstGeom prst="rect">
            <a:avLst/>
          </a:prstGeom>
          <a:noFill/>
          <a:ln>
            <a:noFill/>
          </a:ln>
        </p:spPr>
        <p:txBody>
          <a:bodyPr wrap="none" rtlCol="0">
            <a:spAutoFit/>
          </a:bodyPr>
          <a:lstStyle/>
          <a:p>
            <a:pPr>
              <a:lnSpc>
                <a:spcPct val="90000"/>
              </a:lnSpc>
              <a:spcBef>
                <a:spcPts val="600"/>
              </a:spcBef>
              <a:defRPr/>
            </a:pPr>
            <a:r>
              <a:rPr lang="en-US" sz="1400" b="1" kern="0" dirty="0">
                <a:solidFill>
                  <a:srgbClr val="148BC0"/>
                </a:solidFill>
                <a:latin typeface="Arial" panose="020B0604020202020204" pitchFamily="34" charset="0"/>
                <a:cs typeface="Arial" panose="020B0604020202020204" pitchFamily="34" charset="0"/>
                <a:sym typeface="Arial"/>
                <a:rtl val="0"/>
              </a:rPr>
              <a:t>Logical </a:t>
            </a:r>
            <a:r>
              <a:rPr lang="en-US" sz="1400" b="1" kern="0" dirty="0" err="1">
                <a:solidFill>
                  <a:srgbClr val="148BC0"/>
                </a:solidFill>
                <a:latin typeface="Arial" panose="020B0604020202020204" pitchFamily="34" charset="0"/>
                <a:cs typeface="Arial" panose="020B0604020202020204" pitchFamily="34" charset="0"/>
                <a:sym typeface="Arial"/>
                <a:rtl val="0"/>
              </a:rPr>
              <a:t>Datamarts</a:t>
            </a:r>
            <a:endParaRPr lang="en-US" sz="1400" b="1" kern="0" dirty="0">
              <a:solidFill>
                <a:srgbClr val="148BC0"/>
              </a:solidFill>
              <a:latin typeface="Arial" panose="020B0604020202020204" pitchFamily="34" charset="0"/>
              <a:cs typeface="Arial" panose="020B0604020202020204" pitchFamily="34" charset="0"/>
              <a:sym typeface="Arial"/>
              <a:rtl val="0"/>
            </a:endParaRPr>
          </a:p>
        </p:txBody>
      </p:sp>
      <p:sp>
        <p:nvSpPr>
          <p:cNvPr id="208" name="TextBox 207">
            <a:extLst>
              <a:ext uri="{FF2B5EF4-FFF2-40B4-BE49-F238E27FC236}">
                <a16:creationId xmlns:a16="http://schemas.microsoft.com/office/drawing/2014/main" id="{EE70E35C-69B6-3349-A9EE-E22E557478EE}"/>
              </a:ext>
            </a:extLst>
          </p:cNvPr>
          <p:cNvSpPr txBox="1"/>
          <p:nvPr/>
        </p:nvSpPr>
        <p:spPr>
          <a:xfrm>
            <a:off x="3963181" y="1871988"/>
            <a:ext cx="1140056" cy="286232"/>
          </a:xfrm>
          <a:prstGeom prst="rect">
            <a:avLst/>
          </a:prstGeom>
          <a:noFill/>
          <a:ln>
            <a:noFill/>
          </a:ln>
        </p:spPr>
        <p:txBody>
          <a:bodyPr wrap="none" rtlCol="0">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tl val="0"/>
              </a:rPr>
              <a:t>ETL or </a:t>
            </a:r>
            <a:r>
              <a:rPr lang="en-US" sz="1400" b="1" kern="0" dirty="0">
                <a:solidFill>
                  <a:srgbClr val="148BC0"/>
                </a:solidFill>
                <a:latin typeface="Arial" panose="020B0604020202020204" pitchFamily="34" charset="0"/>
                <a:cs typeface="Arial" panose="020B0604020202020204" pitchFamily="34" charset="0"/>
                <a:sym typeface="Arial"/>
                <a:rtl val="0"/>
              </a:rPr>
              <a:t>ETL</a:t>
            </a:r>
          </a:p>
        </p:txBody>
      </p:sp>
      <p:sp>
        <p:nvSpPr>
          <p:cNvPr id="209" name="TextBox 208">
            <a:extLst>
              <a:ext uri="{FF2B5EF4-FFF2-40B4-BE49-F238E27FC236}">
                <a16:creationId xmlns:a16="http://schemas.microsoft.com/office/drawing/2014/main" id="{DC2AA6AC-BF20-8343-B88D-846D5A586D94}"/>
              </a:ext>
            </a:extLst>
          </p:cNvPr>
          <p:cNvSpPr txBox="1"/>
          <p:nvPr/>
        </p:nvSpPr>
        <p:spPr>
          <a:xfrm>
            <a:off x="9517572" y="1579294"/>
            <a:ext cx="1308371" cy="286232"/>
          </a:xfrm>
          <a:prstGeom prst="rect">
            <a:avLst/>
          </a:prstGeom>
          <a:noFill/>
          <a:ln>
            <a:noFill/>
          </a:ln>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tl val="0"/>
              </a:rPr>
              <a:t>BI / Analytics</a:t>
            </a:r>
          </a:p>
        </p:txBody>
      </p:sp>
      <p:grpSp>
        <p:nvGrpSpPr>
          <p:cNvPr id="204" name="Group 203">
            <a:extLst>
              <a:ext uri="{FF2B5EF4-FFF2-40B4-BE49-F238E27FC236}">
                <a16:creationId xmlns:a16="http://schemas.microsoft.com/office/drawing/2014/main" id="{2E782C23-9031-C34A-97C0-65C3784E9A06}"/>
              </a:ext>
            </a:extLst>
          </p:cNvPr>
          <p:cNvGrpSpPr/>
          <p:nvPr/>
        </p:nvGrpSpPr>
        <p:grpSpPr>
          <a:xfrm>
            <a:off x="9826052" y="5021633"/>
            <a:ext cx="589549" cy="317375"/>
            <a:chOff x="9593262" y="4603844"/>
            <a:chExt cx="753270" cy="405512"/>
          </a:xfrm>
        </p:grpSpPr>
        <p:grpSp>
          <p:nvGrpSpPr>
            <p:cNvPr id="211" name="Group 8">
              <a:extLst>
                <a:ext uri="{FF2B5EF4-FFF2-40B4-BE49-F238E27FC236}">
                  <a16:creationId xmlns:a16="http://schemas.microsoft.com/office/drawing/2014/main" id="{477E81B1-6405-2C47-8B30-23180FF55BF7}"/>
                </a:ext>
              </a:extLst>
            </p:cNvPr>
            <p:cNvGrpSpPr>
              <a:grpSpLocks noChangeAspect="1"/>
            </p:cNvGrpSpPr>
            <p:nvPr/>
          </p:nvGrpSpPr>
          <p:grpSpPr bwMode="auto">
            <a:xfrm>
              <a:off x="9776618" y="4622007"/>
              <a:ext cx="387490" cy="387349"/>
              <a:chOff x="2462" y="786"/>
              <a:chExt cx="2753" cy="2752"/>
            </a:xfrm>
          </p:grpSpPr>
          <p:sp>
            <p:nvSpPr>
              <p:cNvPr id="218" name="Freeform 9">
                <a:extLst>
                  <a:ext uri="{FF2B5EF4-FFF2-40B4-BE49-F238E27FC236}">
                    <a16:creationId xmlns:a16="http://schemas.microsoft.com/office/drawing/2014/main" id="{0433C07B-5FA5-0448-9C3F-CA16C56E7930}"/>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19" name="Oval 10">
                <a:extLst>
                  <a:ext uri="{FF2B5EF4-FFF2-40B4-BE49-F238E27FC236}">
                    <a16:creationId xmlns:a16="http://schemas.microsoft.com/office/drawing/2014/main" id="{934382EA-F750-EF49-B868-169C90779C05}"/>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12" name="Group 8">
              <a:extLst>
                <a:ext uri="{FF2B5EF4-FFF2-40B4-BE49-F238E27FC236}">
                  <a16:creationId xmlns:a16="http://schemas.microsoft.com/office/drawing/2014/main" id="{F343D6EE-CEEE-9A4D-BFB0-87CDD8F1CD50}"/>
                </a:ext>
              </a:extLst>
            </p:cNvPr>
            <p:cNvGrpSpPr>
              <a:grpSpLocks noChangeAspect="1"/>
            </p:cNvGrpSpPr>
            <p:nvPr/>
          </p:nvGrpSpPr>
          <p:grpSpPr bwMode="auto">
            <a:xfrm>
              <a:off x="10083799" y="4603844"/>
              <a:ext cx="262733" cy="262637"/>
              <a:chOff x="2462" y="786"/>
              <a:chExt cx="2753" cy="2752"/>
            </a:xfrm>
          </p:grpSpPr>
          <p:sp>
            <p:nvSpPr>
              <p:cNvPr id="216" name="Freeform 9">
                <a:extLst>
                  <a:ext uri="{FF2B5EF4-FFF2-40B4-BE49-F238E27FC236}">
                    <a16:creationId xmlns:a16="http://schemas.microsoft.com/office/drawing/2014/main" id="{8C3D54E8-BAC5-6F48-9FCB-212277955176}"/>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17" name="Oval 10">
                <a:extLst>
                  <a:ext uri="{FF2B5EF4-FFF2-40B4-BE49-F238E27FC236}">
                    <a16:creationId xmlns:a16="http://schemas.microsoft.com/office/drawing/2014/main" id="{D6647AAD-C0BF-4B42-BAF4-17EB75EB3841}"/>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13" name="Group 8">
              <a:extLst>
                <a:ext uri="{FF2B5EF4-FFF2-40B4-BE49-F238E27FC236}">
                  <a16:creationId xmlns:a16="http://schemas.microsoft.com/office/drawing/2014/main" id="{1E012F44-1AC3-E247-A5E5-EFE2D6563F9C}"/>
                </a:ext>
              </a:extLst>
            </p:cNvPr>
            <p:cNvGrpSpPr>
              <a:grpSpLocks noChangeAspect="1"/>
            </p:cNvGrpSpPr>
            <p:nvPr/>
          </p:nvGrpSpPr>
          <p:grpSpPr bwMode="auto">
            <a:xfrm>
              <a:off x="9593262" y="4603844"/>
              <a:ext cx="262733" cy="262637"/>
              <a:chOff x="2462" y="786"/>
              <a:chExt cx="2753" cy="2752"/>
            </a:xfrm>
          </p:grpSpPr>
          <p:sp>
            <p:nvSpPr>
              <p:cNvPr id="214" name="Freeform 9">
                <a:extLst>
                  <a:ext uri="{FF2B5EF4-FFF2-40B4-BE49-F238E27FC236}">
                    <a16:creationId xmlns:a16="http://schemas.microsoft.com/office/drawing/2014/main" id="{D14F062C-715B-464D-AF55-75EC009599AF}"/>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15" name="Oval 10">
                <a:extLst>
                  <a:ext uri="{FF2B5EF4-FFF2-40B4-BE49-F238E27FC236}">
                    <a16:creationId xmlns:a16="http://schemas.microsoft.com/office/drawing/2014/main" id="{290C94AC-2C7B-7742-B83B-F9647B0FB958}"/>
                  </a:ext>
                </a:extLst>
              </p:cNvPr>
              <p:cNvSpPr>
                <a:spLocks noChangeArrowheads="1"/>
              </p:cNvSpPr>
              <p:nvPr/>
            </p:nvSpPr>
            <p:spPr bwMode="auto">
              <a:xfrm>
                <a:off x="3083" y="786"/>
                <a:ext cx="1510" cy="1511"/>
              </a:xfrm>
              <a:prstGeom prst="ellipse">
                <a:avLst/>
              </a:pr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grpSp>
        <p:nvGrpSpPr>
          <p:cNvPr id="220" name="Group 219">
            <a:extLst>
              <a:ext uri="{FF2B5EF4-FFF2-40B4-BE49-F238E27FC236}">
                <a16:creationId xmlns:a16="http://schemas.microsoft.com/office/drawing/2014/main" id="{AA93CF77-5CCB-6748-B738-FB1AAA177D04}"/>
              </a:ext>
            </a:extLst>
          </p:cNvPr>
          <p:cNvGrpSpPr/>
          <p:nvPr/>
        </p:nvGrpSpPr>
        <p:grpSpPr>
          <a:xfrm>
            <a:off x="2545909" y="4638612"/>
            <a:ext cx="464136" cy="464134"/>
            <a:chOff x="4537075" y="2743200"/>
            <a:chExt cx="1243013" cy="1243013"/>
          </a:xfrm>
        </p:grpSpPr>
        <p:sp>
          <p:nvSpPr>
            <p:cNvPr id="221" name="Freeform 1">
              <a:extLst>
                <a:ext uri="{FF2B5EF4-FFF2-40B4-BE49-F238E27FC236}">
                  <a16:creationId xmlns:a16="http://schemas.microsoft.com/office/drawing/2014/main" id="{B95658BE-809D-4A4C-8D1B-91635B0FFA45}"/>
                </a:ext>
              </a:extLst>
            </p:cNvPr>
            <p:cNvSpPr>
              <a:spLocks noChangeArrowheads="1"/>
            </p:cNvSpPr>
            <p:nvPr/>
          </p:nvSpPr>
          <p:spPr bwMode="auto">
            <a:xfrm>
              <a:off x="4537075" y="2743200"/>
              <a:ext cx="1243013" cy="1243013"/>
            </a:xfrm>
            <a:custGeom>
              <a:avLst/>
              <a:gdLst>
                <a:gd name="T0" fmla="*/ 3451 w 3452"/>
                <a:gd name="T1" fmla="*/ 1722 h 3451"/>
                <a:gd name="T2" fmla="*/ 3141 w 3452"/>
                <a:gd name="T3" fmla="*/ 2705 h 3451"/>
                <a:gd name="T4" fmla="*/ 1722 w 3452"/>
                <a:gd name="T5" fmla="*/ 3450 h 3451"/>
                <a:gd name="T6" fmla="*/ 0 w 3452"/>
                <a:gd name="T7" fmla="*/ 1731 h 3451"/>
                <a:gd name="T8" fmla="*/ 417 w 3452"/>
                <a:gd name="T9" fmla="*/ 607 h 3451"/>
                <a:gd name="T10" fmla="*/ 1722 w 3452"/>
                <a:gd name="T11" fmla="*/ 0 h 3451"/>
                <a:gd name="T12" fmla="*/ 3451 w 3452"/>
                <a:gd name="T13" fmla="*/ 1722 h 3451"/>
              </a:gdLst>
              <a:ahLst/>
              <a:cxnLst>
                <a:cxn ang="0">
                  <a:pos x="T0" y="T1"/>
                </a:cxn>
                <a:cxn ang="0">
                  <a:pos x="T2" y="T3"/>
                </a:cxn>
                <a:cxn ang="0">
                  <a:pos x="T4" y="T5"/>
                </a:cxn>
                <a:cxn ang="0">
                  <a:pos x="T6" y="T7"/>
                </a:cxn>
                <a:cxn ang="0">
                  <a:pos x="T8" y="T9"/>
                </a:cxn>
                <a:cxn ang="0">
                  <a:pos x="T10" y="T11"/>
                </a:cxn>
                <a:cxn ang="0">
                  <a:pos x="T12" y="T13"/>
                </a:cxn>
              </a:cxnLst>
              <a:rect l="0" t="0" r="r" b="b"/>
              <a:pathLst>
                <a:path w="3452" h="3451">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
              <a:extLst>
                <a:ext uri="{FF2B5EF4-FFF2-40B4-BE49-F238E27FC236}">
                  <a16:creationId xmlns:a16="http://schemas.microsoft.com/office/drawing/2014/main" id="{A940593A-30DE-8049-95E3-3F77A2C89D4A}"/>
                </a:ext>
              </a:extLst>
            </p:cNvPr>
            <p:cNvSpPr>
              <a:spLocks noChangeArrowheads="1"/>
            </p:cNvSpPr>
            <p:nvPr/>
          </p:nvSpPr>
          <p:spPr bwMode="auto">
            <a:xfrm>
              <a:off x="4922838" y="2992438"/>
              <a:ext cx="219075" cy="217487"/>
            </a:xfrm>
            <a:custGeom>
              <a:avLst/>
              <a:gdLst>
                <a:gd name="T0" fmla="*/ 606 w 607"/>
                <a:gd name="T1" fmla="*/ 303 h 604"/>
                <a:gd name="T2" fmla="*/ 567 w 607"/>
                <a:gd name="T3" fmla="*/ 453 h 604"/>
                <a:gd name="T4" fmla="*/ 453 w 607"/>
                <a:gd name="T5" fmla="*/ 563 h 604"/>
                <a:gd name="T6" fmla="*/ 303 w 607"/>
                <a:gd name="T7" fmla="*/ 603 h 604"/>
                <a:gd name="T8" fmla="*/ 153 w 607"/>
                <a:gd name="T9" fmla="*/ 563 h 604"/>
                <a:gd name="T10" fmla="*/ 40 w 607"/>
                <a:gd name="T11" fmla="*/ 453 h 604"/>
                <a:gd name="T12" fmla="*/ 0 w 607"/>
                <a:gd name="T13" fmla="*/ 303 h 604"/>
                <a:gd name="T14" fmla="*/ 40 w 607"/>
                <a:gd name="T15" fmla="*/ 150 h 604"/>
                <a:gd name="T16" fmla="*/ 153 w 607"/>
                <a:gd name="T17" fmla="*/ 39 h 604"/>
                <a:gd name="T18" fmla="*/ 303 w 607"/>
                <a:gd name="T19" fmla="*/ 0 h 604"/>
                <a:gd name="T20" fmla="*/ 453 w 607"/>
                <a:gd name="T21" fmla="*/ 39 h 604"/>
                <a:gd name="T22" fmla="*/ 567 w 607"/>
                <a:gd name="T23" fmla="*/ 150 h 604"/>
                <a:gd name="T24" fmla="*/ 606 w 607"/>
                <a:gd name="T25" fmla="*/ 3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7" h="604">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3">
              <a:extLst>
                <a:ext uri="{FF2B5EF4-FFF2-40B4-BE49-F238E27FC236}">
                  <a16:creationId xmlns:a16="http://schemas.microsoft.com/office/drawing/2014/main" id="{5FAB727B-33A6-6247-9240-0EE0E5B6B56B}"/>
                </a:ext>
              </a:extLst>
            </p:cNvPr>
            <p:cNvSpPr>
              <a:spLocks noChangeArrowheads="1"/>
            </p:cNvSpPr>
            <p:nvPr/>
          </p:nvSpPr>
          <p:spPr bwMode="auto">
            <a:xfrm>
              <a:off x="4792663" y="3417888"/>
              <a:ext cx="373062" cy="374650"/>
            </a:xfrm>
            <a:custGeom>
              <a:avLst/>
              <a:gdLst>
                <a:gd name="T0" fmla="*/ 1036 w 1037"/>
                <a:gd name="T1" fmla="*/ 521 h 1039"/>
                <a:gd name="T2" fmla="*/ 968 w 1037"/>
                <a:gd name="T3" fmla="*/ 778 h 1039"/>
                <a:gd name="T4" fmla="*/ 779 w 1037"/>
                <a:gd name="T5" fmla="*/ 968 h 1039"/>
                <a:gd name="T6" fmla="*/ 518 w 1037"/>
                <a:gd name="T7" fmla="*/ 1038 h 1039"/>
                <a:gd name="T8" fmla="*/ 258 w 1037"/>
                <a:gd name="T9" fmla="*/ 968 h 1039"/>
                <a:gd name="T10" fmla="*/ 68 w 1037"/>
                <a:gd name="T11" fmla="*/ 778 h 1039"/>
                <a:gd name="T12" fmla="*/ 0 w 1037"/>
                <a:gd name="T13" fmla="*/ 521 h 1039"/>
                <a:gd name="T14" fmla="*/ 68 w 1037"/>
                <a:gd name="T15" fmla="*/ 260 h 1039"/>
                <a:gd name="T16" fmla="*/ 258 w 1037"/>
                <a:gd name="T17" fmla="*/ 70 h 1039"/>
                <a:gd name="T18" fmla="*/ 518 w 1037"/>
                <a:gd name="T19" fmla="*/ 0 h 1039"/>
                <a:gd name="T20" fmla="*/ 779 w 1037"/>
                <a:gd name="T21" fmla="*/ 70 h 1039"/>
                <a:gd name="T22" fmla="*/ 968 w 1037"/>
                <a:gd name="T23" fmla="*/ 260 h 1039"/>
                <a:gd name="T24" fmla="*/ 1036 w 1037"/>
                <a:gd name="T25" fmla="*/ 521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1039">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4">
              <a:extLst>
                <a:ext uri="{FF2B5EF4-FFF2-40B4-BE49-F238E27FC236}">
                  <a16:creationId xmlns:a16="http://schemas.microsoft.com/office/drawing/2014/main" id="{BAE7CC95-BF0D-6944-BB00-91893E23B33B}"/>
                </a:ext>
              </a:extLst>
            </p:cNvPr>
            <p:cNvSpPr>
              <a:spLocks noChangeArrowheads="1"/>
            </p:cNvSpPr>
            <p:nvPr/>
          </p:nvSpPr>
          <p:spPr bwMode="auto">
            <a:xfrm>
              <a:off x="5321300" y="3170238"/>
              <a:ext cx="274638" cy="273050"/>
            </a:xfrm>
            <a:custGeom>
              <a:avLst/>
              <a:gdLst>
                <a:gd name="T0" fmla="*/ 763 w 764"/>
                <a:gd name="T1" fmla="*/ 380 h 760"/>
                <a:gd name="T2" fmla="*/ 711 w 764"/>
                <a:gd name="T3" fmla="*/ 570 h 760"/>
                <a:gd name="T4" fmla="*/ 573 w 764"/>
                <a:gd name="T5" fmla="*/ 707 h 760"/>
                <a:gd name="T6" fmla="*/ 383 w 764"/>
                <a:gd name="T7" fmla="*/ 759 h 760"/>
                <a:gd name="T8" fmla="*/ 190 w 764"/>
                <a:gd name="T9" fmla="*/ 707 h 760"/>
                <a:gd name="T10" fmla="*/ 52 w 764"/>
                <a:gd name="T11" fmla="*/ 570 h 760"/>
                <a:gd name="T12" fmla="*/ 0 w 764"/>
                <a:gd name="T13" fmla="*/ 380 h 760"/>
                <a:gd name="T14" fmla="*/ 52 w 764"/>
                <a:gd name="T15" fmla="*/ 190 h 760"/>
                <a:gd name="T16" fmla="*/ 190 w 764"/>
                <a:gd name="T17" fmla="*/ 49 h 760"/>
                <a:gd name="T18" fmla="*/ 383 w 764"/>
                <a:gd name="T19" fmla="*/ 0 h 760"/>
                <a:gd name="T20" fmla="*/ 573 w 764"/>
                <a:gd name="T21" fmla="*/ 49 h 760"/>
                <a:gd name="T22" fmla="*/ 711 w 764"/>
                <a:gd name="T23" fmla="*/ 190 h 760"/>
                <a:gd name="T24" fmla="*/ 763 w 764"/>
                <a:gd name="T25" fmla="*/ 38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4" h="76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5">
              <a:extLst>
                <a:ext uri="{FF2B5EF4-FFF2-40B4-BE49-F238E27FC236}">
                  <a16:creationId xmlns:a16="http://schemas.microsoft.com/office/drawing/2014/main" id="{55D66247-D749-A542-A4AD-5689D822218A}"/>
                </a:ext>
              </a:extLst>
            </p:cNvPr>
            <p:cNvSpPr>
              <a:spLocks noChangeArrowheads="1"/>
            </p:cNvSpPr>
            <p:nvPr/>
          </p:nvSpPr>
          <p:spPr bwMode="auto">
            <a:xfrm>
              <a:off x="5133975" y="3711575"/>
              <a:ext cx="485775" cy="74613"/>
            </a:xfrm>
            <a:custGeom>
              <a:avLst/>
              <a:gdLst>
                <a:gd name="T0" fmla="*/ 0 w 1349"/>
                <a:gd name="T1" fmla="*/ 0 h 206"/>
                <a:gd name="T2" fmla="*/ 959 w 1349"/>
                <a:gd name="T3" fmla="*/ 205 h 206"/>
                <a:gd name="T4" fmla="*/ 1348 w 1349"/>
                <a:gd name="T5" fmla="*/ 171 h 206"/>
              </a:gdLst>
              <a:ahLst/>
              <a:cxnLst>
                <a:cxn ang="0">
                  <a:pos x="T0" y="T1"/>
                </a:cxn>
                <a:cxn ang="0">
                  <a:pos x="T2" y="T3"/>
                </a:cxn>
                <a:cxn ang="0">
                  <a:pos x="T4" y="T5"/>
                </a:cxn>
              </a:cxnLst>
              <a:rect l="0" t="0" r="r" b="b"/>
              <a:pathLst>
                <a:path w="1349" h="206">
                  <a:moveTo>
                    <a:pt x="0" y="0"/>
                  </a:moveTo>
                  <a:cubicBezTo>
                    <a:pt x="313" y="153"/>
                    <a:pt x="598" y="205"/>
                    <a:pt x="959" y="205"/>
                  </a:cubicBezTo>
                  <a:cubicBezTo>
                    <a:pt x="1106" y="205"/>
                    <a:pt x="1210" y="196"/>
                    <a:pt x="1348" y="17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6" name="Freeform 6">
              <a:extLst>
                <a:ext uri="{FF2B5EF4-FFF2-40B4-BE49-F238E27FC236}">
                  <a16:creationId xmlns:a16="http://schemas.microsoft.com/office/drawing/2014/main" id="{CDB5D337-FCBF-484C-A7C1-D4CC2B23C224}"/>
                </a:ext>
              </a:extLst>
            </p:cNvPr>
            <p:cNvSpPr>
              <a:spLocks noChangeArrowheads="1"/>
            </p:cNvSpPr>
            <p:nvPr/>
          </p:nvSpPr>
          <p:spPr bwMode="auto">
            <a:xfrm>
              <a:off x="4652963" y="3000375"/>
              <a:ext cx="187325" cy="487363"/>
            </a:xfrm>
            <a:custGeom>
              <a:avLst/>
              <a:gdLst>
                <a:gd name="T0" fmla="*/ 0 w 519"/>
                <a:gd name="T1" fmla="*/ 0 h 1352"/>
                <a:gd name="T2" fmla="*/ 518 w 519"/>
                <a:gd name="T3" fmla="*/ 1351 h 1352"/>
              </a:gdLst>
              <a:ahLst/>
              <a:cxnLst>
                <a:cxn ang="0">
                  <a:pos x="T0" y="T1"/>
                </a:cxn>
                <a:cxn ang="0">
                  <a:pos x="T2" y="T3"/>
                </a:cxn>
              </a:cxnLst>
              <a:rect l="0" t="0" r="r" b="b"/>
              <a:pathLst>
                <a:path w="519" h="1352">
                  <a:moveTo>
                    <a:pt x="0" y="0"/>
                  </a:moveTo>
                  <a:cubicBezTo>
                    <a:pt x="34" y="512"/>
                    <a:pt x="199" y="977"/>
                    <a:pt x="518" y="1351"/>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7" name="Freeform 7">
              <a:extLst>
                <a:ext uri="{FF2B5EF4-FFF2-40B4-BE49-F238E27FC236}">
                  <a16:creationId xmlns:a16="http://schemas.microsoft.com/office/drawing/2014/main" id="{FC671D84-D966-DC44-BD6B-F31346909A31}"/>
                </a:ext>
              </a:extLst>
            </p:cNvPr>
            <p:cNvSpPr>
              <a:spLocks noChangeArrowheads="1"/>
            </p:cNvSpPr>
            <p:nvPr/>
          </p:nvSpPr>
          <p:spPr bwMode="auto">
            <a:xfrm>
              <a:off x="4922838" y="2779713"/>
              <a:ext cx="47625" cy="220662"/>
            </a:xfrm>
            <a:custGeom>
              <a:avLst/>
              <a:gdLst>
                <a:gd name="T0" fmla="*/ 132 w 133"/>
                <a:gd name="T1" fmla="*/ 613 h 614"/>
                <a:gd name="T2" fmla="*/ 0 w 133"/>
                <a:gd name="T3" fmla="*/ 0 h 614"/>
              </a:gdLst>
              <a:ahLst/>
              <a:cxnLst>
                <a:cxn ang="0">
                  <a:pos x="T0" y="T1"/>
                </a:cxn>
                <a:cxn ang="0">
                  <a:pos x="T2" y="T3"/>
                </a:cxn>
              </a:cxnLst>
              <a:rect l="0" t="0" r="r" b="b"/>
              <a:pathLst>
                <a:path w="133" h="614">
                  <a:moveTo>
                    <a:pt x="132" y="613"/>
                  </a:moveTo>
                  <a:cubicBezTo>
                    <a:pt x="52" y="423"/>
                    <a:pt x="0" y="218"/>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8" name="Freeform 8">
              <a:extLst>
                <a:ext uri="{FF2B5EF4-FFF2-40B4-BE49-F238E27FC236}">
                  <a16:creationId xmlns:a16="http://schemas.microsoft.com/office/drawing/2014/main" id="{BC62AAD4-2DFE-7043-B80D-D9DF080ECB5E}"/>
                </a:ext>
              </a:extLst>
            </p:cNvPr>
            <p:cNvSpPr>
              <a:spLocks noChangeArrowheads="1"/>
            </p:cNvSpPr>
            <p:nvPr/>
          </p:nvSpPr>
          <p:spPr bwMode="auto">
            <a:xfrm>
              <a:off x="5106988" y="3192463"/>
              <a:ext cx="204787" cy="115887"/>
            </a:xfrm>
            <a:custGeom>
              <a:avLst/>
              <a:gdLst>
                <a:gd name="T0" fmla="*/ 570 w 571"/>
                <a:gd name="T1" fmla="*/ 319 h 320"/>
                <a:gd name="T2" fmla="*/ 0 w 571"/>
                <a:gd name="T3" fmla="*/ 0 h 320"/>
              </a:gdLst>
              <a:ahLst/>
              <a:cxnLst>
                <a:cxn ang="0">
                  <a:pos x="T0" y="T1"/>
                </a:cxn>
                <a:cxn ang="0">
                  <a:pos x="T2" y="T3"/>
                </a:cxn>
              </a:cxnLst>
              <a:rect l="0" t="0" r="r" b="b"/>
              <a:pathLst>
                <a:path w="571" h="320">
                  <a:moveTo>
                    <a:pt x="570" y="319"/>
                  </a:moveTo>
                  <a:cubicBezTo>
                    <a:pt x="353" y="248"/>
                    <a:pt x="163" y="144"/>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9" name="Freeform 9">
              <a:extLst>
                <a:ext uri="{FF2B5EF4-FFF2-40B4-BE49-F238E27FC236}">
                  <a16:creationId xmlns:a16="http://schemas.microsoft.com/office/drawing/2014/main" id="{B942A9A9-4699-7A4F-8FC4-8EA460D99F66}"/>
                </a:ext>
              </a:extLst>
            </p:cNvPr>
            <p:cNvSpPr>
              <a:spLocks noChangeArrowheads="1"/>
            </p:cNvSpPr>
            <p:nvPr/>
          </p:nvSpPr>
          <p:spPr bwMode="auto">
            <a:xfrm>
              <a:off x="5592763" y="3243263"/>
              <a:ext cx="174625" cy="71437"/>
            </a:xfrm>
            <a:custGeom>
              <a:avLst/>
              <a:gdLst>
                <a:gd name="T0" fmla="*/ 484 w 485"/>
                <a:gd name="T1" fmla="*/ 0 h 200"/>
                <a:gd name="T2" fmla="*/ 0 w 485"/>
                <a:gd name="T3" fmla="*/ 199 h 200"/>
              </a:gdLst>
              <a:ahLst/>
              <a:cxnLst>
                <a:cxn ang="0">
                  <a:pos x="T0" y="T1"/>
                </a:cxn>
                <a:cxn ang="0">
                  <a:pos x="T2" y="T3"/>
                </a:cxn>
              </a:cxnLst>
              <a:rect l="0" t="0" r="r" b="b"/>
              <a:pathLst>
                <a:path w="485" h="200">
                  <a:moveTo>
                    <a:pt x="484" y="0"/>
                  </a:moveTo>
                  <a:cubicBezTo>
                    <a:pt x="337" y="98"/>
                    <a:pt x="171" y="165"/>
                    <a:pt x="0" y="199"/>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0" name="Freeform 10">
              <a:extLst>
                <a:ext uri="{FF2B5EF4-FFF2-40B4-BE49-F238E27FC236}">
                  <a16:creationId xmlns:a16="http://schemas.microsoft.com/office/drawing/2014/main" id="{19A26E1E-F120-1943-B622-2E4E56841A74}"/>
                </a:ext>
              </a:extLst>
            </p:cNvPr>
            <p:cNvSpPr>
              <a:spLocks noChangeArrowheads="1"/>
            </p:cNvSpPr>
            <p:nvPr/>
          </p:nvSpPr>
          <p:spPr bwMode="auto">
            <a:xfrm>
              <a:off x="4679950" y="2951163"/>
              <a:ext cx="236538" cy="142875"/>
            </a:xfrm>
            <a:custGeom>
              <a:avLst/>
              <a:gdLst>
                <a:gd name="T0" fmla="*/ 658 w 659"/>
                <a:gd name="T1" fmla="*/ 398 h 399"/>
                <a:gd name="T2" fmla="*/ 0 w 659"/>
                <a:gd name="T3" fmla="*/ 0 h 399"/>
              </a:gdLst>
              <a:ahLst/>
              <a:cxnLst>
                <a:cxn ang="0">
                  <a:pos x="T0" y="T1"/>
                </a:cxn>
                <a:cxn ang="0">
                  <a:pos x="T2" y="T3"/>
                </a:cxn>
              </a:cxnLst>
              <a:rect l="0" t="0" r="r" b="b"/>
              <a:pathLst>
                <a:path w="659" h="399">
                  <a:moveTo>
                    <a:pt x="658" y="398"/>
                  </a:moveTo>
                  <a:cubicBezTo>
                    <a:pt x="416" y="322"/>
                    <a:pt x="180" y="17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1" name="Freeform 11">
              <a:extLst>
                <a:ext uri="{FF2B5EF4-FFF2-40B4-BE49-F238E27FC236}">
                  <a16:creationId xmlns:a16="http://schemas.microsoft.com/office/drawing/2014/main" id="{233E04CE-1C2C-6A43-8634-55E40798120F}"/>
                </a:ext>
              </a:extLst>
            </p:cNvPr>
            <p:cNvSpPr>
              <a:spLocks noChangeArrowheads="1"/>
            </p:cNvSpPr>
            <p:nvPr/>
          </p:nvSpPr>
          <p:spPr bwMode="auto">
            <a:xfrm>
              <a:off x="5140325" y="2867025"/>
              <a:ext cx="392113" cy="242888"/>
            </a:xfrm>
            <a:custGeom>
              <a:avLst/>
              <a:gdLst>
                <a:gd name="T0" fmla="*/ 1088 w 1089"/>
                <a:gd name="T1" fmla="*/ 0 h 675"/>
                <a:gd name="T2" fmla="*/ 0 w 1089"/>
                <a:gd name="T3" fmla="*/ 674 h 675"/>
              </a:gdLst>
              <a:ahLst/>
              <a:cxnLst>
                <a:cxn ang="0">
                  <a:pos x="T0" y="T1"/>
                </a:cxn>
                <a:cxn ang="0">
                  <a:pos x="T2" y="T3"/>
                </a:cxn>
              </a:cxnLst>
              <a:rect l="0" t="0" r="r" b="b"/>
              <a:pathLst>
                <a:path w="1089" h="675">
                  <a:moveTo>
                    <a:pt x="1088" y="0"/>
                  </a:moveTo>
                  <a:cubicBezTo>
                    <a:pt x="846" y="365"/>
                    <a:pt x="457" y="622"/>
                    <a:pt x="0" y="674"/>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2" name="Freeform 12">
              <a:extLst>
                <a:ext uri="{FF2B5EF4-FFF2-40B4-BE49-F238E27FC236}">
                  <a16:creationId xmlns:a16="http://schemas.microsoft.com/office/drawing/2014/main" id="{3A424A01-3A2E-D241-9EFB-4D9981A7BAA9}"/>
                </a:ext>
              </a:extLst>
            </p:cNvPr>
            <p:cNvSpPr>
              <a:spLocks noChangeArrowheads="1"/>
            </p:cNvSpPr>
            <p:nvPr/>
          </p:nvSpPr>
          <p:spPr bwMode="auto">
            <a:xfrm>
              <a:off x="4570413" y="3568700"/>
              <a:ext cx="222250" cy="71438"/>
            </a:xfrm>
            <a:custGeom>
              <a:avLst/>
              <a:gdLst>
                <a:gd name="T0" fmla="*/ 616 w 617"/>
                <a:gd name="T1" fmla="*/ 199 h 200"/>
                <a:gd name="T2" fmla="*/ 0 w 617"/>
                <a:gd name="T3" fmla="*/ 0 h 200"/>
              </a:gdLst>
              <a:ahLst/>
              <a:cxnLst>
                <a:cxn ang="0">
                  <a:pos x="T0" y="T1"/>
                </a:cxn>
                <a:cxn ang="0">
                  <a:pos x="T2" y="T3"/>
                </a:cxn>
              </a:cxnLst>
              <a:rect l="0" t="0" r="r" b="b"/>
              <a:pathLst>
                <a:path w="617" h="200">
                  <a:moveTo>
                    <a:pt x="616" y="199"/>
                  </a:moveTo>
                  <a:cubicBezTo>
                    <a:pt x="408" y="162"/>
                    <a:pt x="184" y="95"/>
                    <a:pt x="0" y="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3" name="Freeform 13">
              <a:extLst>
                <a:ext uri="{FF2B5EF4-FFF2-40B4-BE49-F238E27FC236}">
                  <a16:creationId xmlns:a16="http://schemas.microsoft.com/office/drawing/2014/main" id="{10EDF0A9-63F2-1C43-B510-CE6A417C8367}"/>
                </a:ext>
              </a:extLst>
            </p:cNvPr>
            <p:cNvSpPr>
              <a:spLocks noChangeArrowheads="1"/>
            </p:cNvSpPr>
            <p:nvPr/>
          </p:nvSpPr>
          <p:spPr bwMode="auto">
            <a:xfrm>
              <a:off x="5175250" y="3424238"/>
              <a:ext cx="214313" cy="155575"/>
            </a:xfrm>
            <a:custGeom>
              <a:avLst/>
              <a:gdLst>
                <a:gd name="T0" fmla="*/ 595 w 596"/>
                <a:gd name="T1" fmla="*/ 0 h 433"/>
                <a:gd name="T2" fmla="*/ 0 w 596"/>
                <a:gd name="T3" fmla="*/ 432 h 433"/>
              </a:gdLst>
              <a:ahLst/>
              <a:cxnLst>
                <a:cxn ang="0">
                  <a:pos x="T0" y="T1"/>
                </a:cxn>
                <a:cxn ang="0">
                  <a:pos x="T2" y="T3"/>
                </a:cxn>
              </a:cxnLst>
              <a:rect l="0" t="0" r="r" b="b"/>
              <a:pathLst>
                <a:path w="596" h="433">
                  <a:moveTo>
                    <a:pt x="595" y="0"/>
                  </a:moveTo>
                  <a:cubicBezTo>
                    <a:pt x="423" y="181"/>
                    <a:pt x="224" y="328"/>
                    <a:pt x="0" y="432"/>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4" name="Freeform 14">
              <a:extLst>
                <a:ext uri="{FF2B5EF4-FFF2-40B4-BE49-F238E27FC236}">
                  <a16:creationId xmlns:a16="http://schemas.microsoft.com/office/drawing/2014/main" id="{86F34A16-9F6D-B34A-9AD5-6D67CA2DA344}"/>
                </a:ext>
              </a:extLst>
            </p:cNvPr>
            <p:cNvSpPr>
              <a:spLocks noChangeArrowheads="1"/>
            </p:cNvSpPr>
            <p:nvPr/>
          </p:nvSpPr>
          <p:spPr bwMode="auto">
            <a:xfrm>
              <a:off x="5538788" y="2921000"/>
              <a:ext cx="57150" cy="274638"/>
            </a:xfrm>
            <a:custGeom>
              <a:avLst/>
              <a:gdLst>
                <a:gd name="T0" fmla="*/ 156 w 157"/>
                <a:gd name="T1" fmla="*/ 0 h 761"/>
                <a:gd name="T2" fmla="*/ 0 w 157"/>
                <a:gd name="T3" fmla="*/ 760 h 761"/>
              </a:gdLst>
              <a:ahLst/>
              <a:cxnLst>
                <a:cxn ang="0">
                  <a:pos x="T0" y="T1"/>
                </a:cxn>
                <a:cxn ang="0">
                  <a:pos x="T2" y="T3"/>
                </a:cxn>
              </a:cxnLst>
              <a:rect l="0" t="0" r="r" b="b"/>
              <a:pathLst>
                <a:path w="157" h="761">
                  <a:moveTo>
                    <a:pt x="156" y="0"/>
                  </a:moveTo>
                  <a:cubicBezTo>
                    <a:pt x="156" y="270"/>
                    <a:pt x="104" y="527"/>
                    <a:pt x="0" y="760"/>
                  </a:cubicBezTo>
                </a:path>
              </a:pathLst>
            </a:custGeom>
            <a:noFill/>
            <a:ln w="254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43" name="Group 142">
            <a:extLst>
              <a:ext uri="{FF2B5EF4-FFF2-40B4-BE49-F238E27FC236}">
                <a16:creationId xmlns:a16="http://schemas.microsoft.com/office/drawing/2014/main" id="{682F500D-C8AA-F14B-843E-45DC8F44209A}"/>
              </a:ext>
            </a:extLst>
          </p:cNvPr>
          <p:cNvGrpSpPr/>
          <p:nvPr/>
        </p:nvGrpSpPr>
        <p:grpSpPr>
          <a:xfrm>
            <a:off x="10329916" y="4796349"/>
            <a:ext cx="359569" cy="359569"/>
            <a:chOff x="10965655" y="1464469"/>
            <a:chExt cx="359569" cy="359569"/>
          </a:xfrm>
        </p:grpSpPr>
        <p:sp>
          <p:nvSpPr>
            <p:cNvPr id="144" name="Oval 143">
              <a:extLst>
                <a:ext uri="{FF2B5EF4-FFF2-40B4-BE49-F238E27FC236}">
                  <a16:creationId xmlns:a16="http://schemas.microsoft.com/office/drawing/2014/main" id="{1F19F9AF-5E3C-784D-A92A-3700D8F62F3D}"/>
                </a:ext>
              </a:extLst>
            </p:cNvPr>
            <p:cNvSpPr/>
            <p:nvPr/>
          </p:nvSpPr>
          <p:spPr>
            <a:xfrm>
              <a:off x="10965655" y="1464469"/>
              <a:ext cx="359569" cy="3595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145" name="Freeform 9">
              <a:extLst>
                <a:ext uri="{FF2B5EF4-FFF2-40B4-BE49-F238E27FC236}">
                  <a16:creationId xmlns:a16="http://schemas.microsoft.com/office/drawing/2014/main" id="{268BD8FB-7CAC-1F45-A2E4-75EBDA1320FB}"/>
                </a:ext>
              </a:extLst>
            </p:cNvPr>
            <p:cNvSpPr>
              <a:spLocks noEditPoints="1"/>
            </p:cNvSpPr>
            <p:nvPr/>
          </p:nvSpPr>
          <p:spPr bwMode="auto">
            <a:xfrm>
              <a:off x="10997802" y="1495822"/>
              <a:ext cx="295275" cy="29686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2 w 72"/>
                <a:gd name="T11" fmla="*/ 50 h 72"/>
                <a:gd name="T12" fmla="*/ 35 w 72"/>
                <a:gd name="T13" fmla="*/ 49 h 72"/>
                <a:gd name="T14" fmla="*/ 55 w 72"/>
                <a:gd name="T15" fmla="*/ 29 h 72"/>
                <a:gd name="T16" fmla="*/ 55 w 72"/>
                <a:gd name="T17" fmla="*/ 23 h 72"/>
                <a:gd name="T18" fmla="*/ 49 w 72"/>
                <a:gd name="T19" fmla="*/ 23 h 72"/>
                <a:gd name="T20" fmla="*/ 32 w 72"/>
                <a:gd name="T21" fmla="*/ 40 h 72"/>
                <a:gd name="T22" fmla="*/ 27 w 72"/>
                <a:gd name="T23" fmla="*/ 34 h 72"/>
                <a:gd name="T24" fmla="*/ 21 w 72"/>
                <a:gd name="T25" fmla="*/ 34 h 72"/>
                <a:gd name="T26" fmla="*/ 21 w 72"/>
                <a:gd name="T27" fmla="*/ 40 h 72"/>
                <a:gd name="T28" fmla="*/ 30 w 72"/>
                <a:gd name="T29" fmla="*/ 49 h 72"/>
                <a:gd name="T30" fmla="*/ 32 w 72"/>
                <a:gd name="T31"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2" y="50"/>
                  </a:moveTo>
                  <a:cubicBezTo>
                    <a:pt x="34" y="50"/>
                    <a:pt x="35" y="49"/>
                    <a:pt x="35" y="49"/>
                  </a:cubicBezTo>
                  <a:cubicBezTo>
                    <a:pt x="55" y="29"/>
                    <a:pt x="55" y="29"/>
                    <a:pt x="55" y="29"/>
                  </a:cubicBezTo>
                  <a:cubicBezTo>
                    <a:pt x="57" y="27"/>
                    <a:pt x="57" y="25"/>
                    <a:pt x="55" y="23"/>
                  </a:cubicBezTo>
                  <a:cubicBezTo>
                    <a:pt x="54" y="22"/>
                    <a:pt x="51" y="22"/>
                    <a:pt x="49" y="23"/>
                  </a:cubicBezTo>
                  <a:cubicBezTo>
                    <a:pt x="32" y="40"/>
                    <a:pt x="32" y="40"/>
                    <a:pt x="32" y="40"/>
                  </a:cubicBezTo>
                  <a:cubicBezTo>
                    <a:pt x="27" y="34"/>
                    <a:pt x="27" y="34"/>
                    <a:pt x="27" y="34"/>
                  </a:cubicBezTo>
                  <a:cubicBezTo>
                    <a:pt x="25" y="33"/>
                    <a:pt x="23" y="33"/>
                    <a:pt x="21" y="34"/>
                  </a:cubicBezTo>
                  <a:cubicBezTo>
                    <a:pt x="20" y="36"/>
                    <a:pt x="20" y="39"/>
                    <a:pt x="21" y="40"/>
                  </a:cubicBezTo>
                  <a:cubicBezTo>
                    <a:pt x="30" y="49"/>
                    <a:pt x="30" y="49"/>
                    <a:pt x="30" y="49"/>
                  </a:cubicBezTo>
                  <a:cubicBezTo>
                    <a:pt x="30" y="49"/>
                    <a:pt x="31" y="50"/>
                    <a:pt x="32" y="5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 name="Group 2">
            <a:extLst>
              <a:ext uri="{FF2B5EF4-FFF2-40B4-BE49-F238E27FC236}">
                <a16:creationId xmlns:a16="http://schemas.microsoft.com/office/drawing/2014/main" id="{B4D6ED9E-EE1A-8F48-AD78-A5A6C40F6E78}"/>
              </a:ext>
            </a:extLst>
          </p:cNvPr>
          <p:cNvGrpSpPr/>
          <p:nvPr/>
        </p:nvGrpSpPr>
        <p:grpSpPr>
          <a:xfrm>
            <a:off x="2574071" y="2211991"/>
            <a:ext cx="419799" cy="428698"/>
            <a:chOff x="2574071" y="2211991"/>
            <a:chExt cx="419799" cy="428698"/>
          </a:xfrm>
        </p:grpSpPr>
        <p:grpSp>
          <p:nvGrpSpPr>
            <p:cNvPr id="258" name="Group 257">
              <a:extLst>
                <a:ext uri="{FF2B5EF4-FFF2-40B4-BE49-F238E27FC236}">
                  <a16:creationId xmlns:a16="http://schemas.microsoft.com/office/drawing/2014/main" id="{DFD54B26-9B5E-1F4C-83B9-D59F5072A72F}"/>
                </a:ext>
              </a:extLst>
            </p:cNvPr>
            <p:cNvGrpSpPr/>
            <p:nvPr/>
          </p:nvGrpSpPr>
          <p:grpSpPr>
            <a:xfrm>
              <a:off x="2665291" y="2211991"/>
              <a:ext cx="328579" cy="364293"/>
              <a:chOff x="5305421" y="1124622"/>
              <a:chExt cx="514892" cy="570858"/>
            </a:xfrm>
          </p:grpSpPr>
          <p:sp>
            <p:nvSpPr>
              <p:cNvPr id="259" name="Freeform 374">
                <a:extLst>
                  <a:ext uri="{FF2B5EF4-FFF2-40B4-BE49-F238E27FC236}">
                    <a16:creationId xmlns:a16="http://schemas.microsoft.com/office/drawing/2014/main" id="{1EA889E4-E9EB-8942-BD1F-6C22C217D30F}"/>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0" name="Freeform 372">
                <a:extLst>
                  <a:ext uri="{FF2B5EF4-FFF2-40B4-BE49-F238E27FC236}">
                    <a16:creationId xmlns:a16="http://schemas.microsoft.com/office/drawing/2014/main" id="{5826ADE9-4643-4242-AABB-340960A36B1E}"/>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1" name="Freeform 373">
                <a:extLst>
                  <a:ext uri="{FF2B5EF4-FFF2-40B4-BE49-F238E27FC236}">
                    <a16:creationId xmlns:a16="http://schemas.microsoft.com/office/drawing/2014/main" id="{6F79BE39-73AE-EE48-88EB-AD5F1313DF06}"/>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62" name="Oval 371">
                <a:extLst>
                  <a:ext uri="{FF2B5EF4-FFF2-40B4-BE49-F238E27FC236}">
                    <a16:creationId xmlns:a16="http://schemas.microsoft.com/office/drawing/2014/main" id="{71126316-4393-E14E-8B8C-A5B265096B9B}"/>
                  </a:ext>
                </a:extLst>
              </p:cNvPr>
              <p:cNvSpPr>
                <a:spLocks noChangeArrowheads="1"/>
              </p:cNvSpPr>
              <p:nvPr/>
            </p:nvSpPr>
            <p:spPr bwMode="auto">
              <a:xfrm>
                <a:off x="5305421" y="1124622"/>
                <a:ext cx="514892" cy="218269"/>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53" name="Group 252">
              <a:extLst>
                <a:ext uri="{FF2B5EF4-FFF2-40B4-BE49-F238E27FC236}">
                  <a16:creationId xmlns:a16="http://schemas.microsoft.com/office/drawing/2014/main" id="{AD7BC412-69B4-BC4E-A2CE-1CFF8116F48C}"/>
                </a:ext>
              </a:extLst>
            </p:cNvPr>
            <p:cNvGrpSpPr/>
            <p:nvPr/>
          </p:nvGrpSpPr>
          <p:grpSpPr>
            <a:xfrm>
              <a:off x="2574071" y="2257091"/>
              <a:ext cx="345991" cy="383598"/>
              <a:chOff x="5305421" y="1124622"/>
              <a:chExt cx="514892" cy="570858"/>
            </a:xfrm>
            <a:solidFill>
              <a:schemeClr val="bg1"/>
            </a:solidFill>
          </p:grpSpPr>
          <p:sp>
            <p:nvSpPr>
              <p:cNvPr id="254" name="Freeform 374">
                <a:extLst>
                  <a:ext uri="{FF2B5EF4-FFF2-40B4-BE49-F238E27FC236}">
                    <a16:creationId xmlns:a16="http://schemas.microsoft.com/office/drawing/2014/main" id="{E3AD4CC8-E502-544C-8CEA-40B2A8C91797}"/>
                  </a:ext>
                </a:extLst>
              </p:cNvPr>
              <p:cNvSpPr>
                <a:spLocks/>
              </p:cNvSpPr>
              <p:nvPr/>
            </p:nvSpPr>
            <p:spPr bwMode="auto">
              <a:xfrm>
                <a:off x="5305421" y="1234690"/>
                <a:ext cx="514892" cy="460790"/>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6" name="Freeform 373">
                <a:extLst>
                  <a:ext uri="{FF2B5EF4-FFF2-40B4-BE49-F238E27FC236}">
                    <a16:creationId xmlns:a16="http://schemas.microsoft.com/office/drawing/2014/main" id="{7836BB06-698A-2D41-8A92-B9F675851DD8}"/>
                  </a:ext>
                </a:extLst>
              </p:cNvPr>
              <p:cNvSpPr>
                <a:spLocks/>
              </p:cNvSpPr>
              <p:nvPr/>
            </p:nvSpPr>
            <p:spPr bwMode="auto">
              <a:xfrm>
                <a:off x="5305421" y="1464153"/>
                <a:ext cx="514892" cy="110067"/>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5" name="Freeform 372">
                <a:extLst>
                  <a:ext uri="{FF2B5EF4-FFF2-40B4-BE49-F238E27FC236}">
                    <a16:creationId xmlns:a16="http://schemas.microsoft.com/office/drawing/2014/main" id="{F61ADBB0-DC0C-5F46-8D4E-673C129CA035}"/>
                  </a:ext>
                </a:extLst>
              </p:cNvPr>
              <p:cNvSpPr>
                <a:spLocks/>
              </p:cNvSpPr>
              <p:nvPr/>
            </p:nvSpPr>
            <p:spPr bwMode="auto">
              <a:xfrm>
                <a:off x="5305421" y="1342892"/>
                <a:ext cx="514892" cy="10820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57" name="Oval 371">
                <a:extLst>
                  <a:ext uri="{FF2B5EF4-FFF2-40B4-BE49-F238E27FC236}">
                    <a16:creationId xmlns:a16="http://schemas.microsoft.com/office/drawing/2014/main" id="{D4B5006D-3442-3C40-8CFE-B6BE26767EDA}"/>
                  </a:ext>
                </a:extLst>
              </p:cNvPr>
              <p:cNvSpPr>
                <a:spLocks noChangeArrowheads="1"/>
              </p:cNvSpPr>
              <p:nvPr/>
            </p:nvSpPr>
            <p:spPr bwMode="auto">
              <a:xfrm>
                <a:off x="5305421" y="1124622"/>
                <a:ext cx="514892" cy="218269"/>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grpSp>
        <p:nvGrpSpPr>
          <p:cNvPr id="273" name="Group 272">
            <a:extLst>
              <a:ext uri="{FF2B5EF4-FFF2-40B4-BE49-F238E27FC236}">
                <a16:creationId xmlns:a16="http://schemas.microsoft.com/office/drawing/2014/main" id="{1B73A98A-7332-4F45-B915-5B4C2129F255}"/>
              </a:ext>
            </a:extLst>
          </p:cNvPr>
          <p:cNvGrpSpPr/>
          <p:nvPr/>
        </p:nvGrpSpPr>
        <p:grpSpPr>
          <a:xfrm>
            <a:off x="7435850" y="3343920"/>
            <a:ext cx="421191" cy="406056"/>
            <a:chOff x="7435850" y="2857844"/>
            <a:chExt cx="421191" cy="406056"/>
          </a:xfrm>
        </p:grpSpPr>
        <p:grpSp>
          <p:nvGrpSpPr>
            <p:cNvPr id="274" name="Group 273">
              <a:extLst>
                <a:ext uri="{FF2B5EF4-FFF2-40B4-BE49-F238E27FC236}">
                  <a16:creationId xmlns:a16="http://schemas.microsoft.com/office/drawing/2014/main" id="{3289B925-3BEF-F348-BDE5-697637D1F4ED}"/>
                </a:ext>
              </a:extLst>
            </p:cNvPr>
            <p:cNvGrpSpPr/>
            <p:nvPr/>
          </p:nvGrpSpPr>
          <p:grpSpPr>
            <a:xfrm>
              <a:off x="7568525" y="2857844"/>
              <a:ext cx="288516" cy="348622"/>
              <a:chOff x="5692775" y="1541146"/>
              <a:chExt cx="114300" cy="138112"/>
            </a:xfrm>
          </p:grpSpPr>
          <p:sp>
            <p:nvSpPr>
              <p:cNvPr id="277" name="Oval 23">
                <a:extLst>
                  <a:ext uri="{FF2B5EF4-FFF2-40B4-BE49-F238E27FC236}">
                    <a16:creationId xmlns:a16="http://schemas.microsoft.com/office/drawing/2014/main" id="{7824C7B4-EA87-3A4E-921B-C842221B5209}"/>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278" name="Freeform 24">
                <a:extLst>
                  <a:ext uri="{FF2B5EF4-FFF2-40B4-BE49-F238E27FC236}">
                    <a16:creationId xmlns:a16="http://schemas.microsoft.com/office/drawing/2014/main" id="{3FAED9C9-3943-D149-91D3-1D5DE557ADFF}"/>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275" name="Oval 274">
              <a:extLst>
                <a:ext uri="{FF2B5EF4-FFF2-40B4-BE49-F238E27FC236}">
                  <a16:creationId xmlns:a16="http://schemas.microsoft.com/office/drawing/2014/main" id="{E7EB3F9F-02AA-2548-80AC-589561E76B5E}"/>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276" name="Freeform 5">
              <a:extLst>
                <a:ext uri="{FF2B5EF4-FFF2-40B4-BE49-F238E27FC236}">
                  <a16:creationId xmlns:a16="http://schemas.microsoft.com/office/drawing/2014/main" id="{CCAC6E66-A558-214A-818B-0EDF88082380}"/>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85" name="Group 284">
            <a:extLst>
              <a:ext uri="{FF2B5EF4-FFF2-40B4-BE49-F238E27FC236}">
                <a16:creationId xmlns:a16="http://schemas.microsoft.com/office/drawing/2014/main" id="{85B7E00D-0983-334D-8270-13F033BE34AE}"/>
              </a:ext>
            </a:extLst>
          </p:cNvPr>
          <p:cNvGrpSpPr/>
          <p:nvPr/>
        </p:nvGrpSpPr>
        <p:grpSpPr>
          <a:xfrm>
            <a:off x="7435850" y="3829996"/>
            <a:ext cx="421191" cy="406056"/>
            <a:chOff x="7435850" y="2857844"/>
            <a:chExt cx="421191" cy="406056"/>
          </a:xfrm>
        </p:grpSpPr>
        <p:grpSp>
          <p:nvGrpSpPr>
            <p:cNvPr id="286" name="Group 285">
              <a:extLst>
                <a:ext uri="{FF2B5EF4-FFF2-40B4-BE49-F238E27FC236}">
                  <a16:creationId xmlns:a16="http://schemas.microsoft.com/office/drawing/2014/main" id="{9B76926D-CB2A-E74B-A8D1-F502B397E25B}"/>
                </a:ext>
              </a:extLst>
            </p:cNvPr>
            <p:cNvGrpSpPr/>
            <p:nvPr/>
          </p:nvGrpSpPr>
          <p:grpSpPr>
            <a:xfrm>
              <a:off x="7568525" y="2857844"/>
              <a:ext cx="288516" cy="348622"/>
              <a:chOff x="5692775" y="1541146"/>
              <a:chExt cx="114300" cy="138112"/>
            </a:xfrm>
          </p:grpSpPr>
          <p:sp>
            <p:nvSpPr>
              <p:cNvPr id="289" name="Oval 23">
                <a:extLst>
                  <a:ext uri="{FF2B5EF4-FFF2-40B4-BE49-F238E27FC236}">
                    <a16:creationId xmlns:a16="http://schemas.microsoft.com/office/drawing/2014/main" id="{F850FA74-2931-8A40-8BAB-2DC67EF3E8FC}"/>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290" name="Freeform 24">
                <a:extLst>
                  <a:ext uri="{FF2B5EF4-FFF2-40B4-BE49-F238E27FC236}">
                    <a16:creationId xmlns:a16="http://schemas.microsoft.com/office/drawing/2014/main" id="{49257842-F50E-3C40-A0FA-1FEA29EBB8EC}"/>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287" name="Oval 286">
              <a:extLst>
                <a:ext uri="{FF2B5EF4-FFF2-40B4-BE49-F238E27FC236}">
                  <a16:creationId xmlns:a16="http://schemas.microsoft.com/office/drawing/2014/main" id="{CD5FA176-0DA3-5C45-8CB7-1B4656684E2F}"/>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288" name="Freeform 5">
              <a:extLst>
                <a:ext uri="{FF2B5EF4-FFF2-40B4-BE49-F238E27FC236}">
                  <a16:creationId xmlns:a16="http://schemas.microsoft.com/office/drawing/2014/main" id="{9E252878-260E-7647-9702-6E7BA3182F80}"/>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04" name="Group 303">
            <a:extLst>
              <a:ext uri="{FF2B5EF4-FFF2-40B4-BE49-F238E27FC236}">
                <a16:creationId xmlns:a16="http://schemas.microsoft.com/office/drawing/2014/main" id="{DBBC609A-934E-5843-827F-4A295575EF98}"/>
              </a:ext>
            </a:extLst>
          </p:cNvPr>
          <p:cNvGrpSpPr/>
          <p:nvPr/>
        </p:nvGrpSpPr>
        <p:grpSpPr>
          <a:xfrm>
            <a:off x="7435850" y="4316071"/>
            <a:ext cx="421191" cy="406056"/>
            <a:chOff x="7435850" y="2857844"/>
            <a:chExt cx="421191" cy="406056"/>
          </a:xfrm>
        </p:grpSpPr>
        <p:grpSp>
          <p:nvGrpSpPr>
            <p:cNvPr id="305" name="Group 304">
              <a:extLst>
                <a:ext uri="{FF2B5EF4-FFF2-40B4-BE49-F238E27FC236}">
                  <a16:creationId xmlns:a16="http://schemas.microsoft.com/office/drawing/2014/main" id="{3C7FB967-5BD0-DA46-8770-FE296DB236D5}"/>
                </a:ext>
              </a:extLst>
            </p:cNvPr>
            <p:cNvGrpSpPr/>
            <p:nvPr/>
          </p:nvGrpSpPr>
          <p:grpSpPr>
            <a:xfrm>
              <a:off x="7568525" y="2857844"/>
              <a:ext cx="288516" cy="348622"/>
              <a:chOff x="5692775" y="1541146"/>
              <a:chExt cx="114300" cy="138112"/>
            </a:xfrm>
          </p:grpSpPr>
          <p:sp>
            <p:nvSpPr>
              <p:cNvPr id="308" name="Oval 23">
                <a:extLst>
                  <a:ext uri="{FF2B5EF4-FFF2-40B4-BE49-F238E27FC236}">
                    <a16:creationId xmlns:a16="http://schemas.microsoft.com/office/drawing/2014/main" id="{30F42215-D68C-8A47-B0A5-AD560852D128}"/>
                  </a:ext>
                </a:extLst>
              </p:cNvPr>
              <p:cNvSpPr>
                <a:spLocks noChangeArrowheads="1"/>
              </p:cNvSpPr>
              <p:nvPr/>
            </p:nvSpPr>
            <p:spPr bwMode="auto">
              <a:xfrm>
                <a:off x="5692775" y="1541146"/>
                <a:ext cx="114300" cy="69850"/>
              </a:xfrm>
              <a:prstGeom prst="ellipse">
                <a:avLst/>
              </a:pr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sp>
            <p:nvSpPr>
              <p:cNvPr id="309" name="Freeform 24">
                <a:extLst>
                  <a:ext uri="{FF2B5EF4-FFF2-40B4-BE49-F238E27FC236}">
                    <a16:creationId xmlns:a16="http://schemas.microsoft.com/office/drawing/2014/main" id="{7D45542C-350E-8242-B270-7B31FD81D48A}"/>
                  </a:ext>
                </a:extLst>
              </p:cNvPr>
              <p:cNvSpPr>
                <a:spLocks/>
              </p:cNvSpPr>
              <p:nvPr/>
            </p:nvSpPr>
            <p:spPr bwMode="auto">
              <a:xfrm>
                <a:off x="5692775" y="1576071"/>
                <a:ext cx="114300" cy="103187"/>
              </a:xfrm>
              <a:custGeom>
                <a:avLst/>
                <a:gdLst>
                  <a:gd name="T0" fmla="*/ 20 w 20"/>
                  <a:gd name="T1" fmla="*/ 0 h 18"/>
                  <a:gd name="T2" fmla="*/ 20 w 20"/>
                  <a:gd name="T3" fmla="*/ 12 h 18"/>
                  <a:gd name="T4" fmla="*/ 10 w 20"/>
                  <a:gd name="T5" fmla="*/ 18 h 18"/>
                  <a:gd name="T6" fmla="*/ 0 w 20"/>
                  <a:gd name="T7" fmla="*/ 12 h 18"/>
                  <a:gd name="T8" fmla="*/ 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a:solidFill>
                  <a:schemeClr val="accent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Meiryo Regular" charset="-128"/>
                  <a:ea typeface="+mn-ea"/>
                  <a:cs typeface="+mn-cs"/>
                </a:endParaRPr>
              </a:p>
            </p:txBody>
          </p:sp>
        </p:grpSp>
        <p:sp>
          <p:nvSpPr>
            <p:cNvPr id="306" name="Oval 305">
              <a:extLst>
                <a:ext uri="{FF2B5EF4-FFF2-40B4-BE49-F238E27FC236}">
                  <a16:creationId xmlns:a16="http://schemas.microsoft.com/office/drawing/2014/main" id="{B83F4649-2ED3-AC42-B33C-7F7F508461C5}"/>
                </a:ext>
              </a:extLst>
            </p:cNvPr>
            <p:cNvSpPr/>
            <p:nvPr/>
          </p:nvSpPr>
          <p:spPr>
            <a:xfrm>
              <a:off x="7435850" y="3035300"/>
              <a:ext cx="228600" cy="228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307" name="Freeform 5">
              <a:extLst>
                <a:ext uri="{FF2B5EF4-FFF2-40B4-BE49-F238E27FC236}">
                  <a16:creationId xmlns:a16="http://schemas.microsoft.com/office/drawing/2014/main" id="{09C88B7D-3118-D241-8C82-D8433DCC5D58}"/>
                </a:ext>
              </a:extLst>
            </p:cNvPr>
            <p:cNvSpPr>
              <a:spLocks noEditPoints="1"/>
            </p:cNvSpPr>
            <p:nvPr/>
          </p:nvSpPr>
          <p:spPr bwMode="auto">
            <a:xfrm>
              <a:off x="7459927" y="3059335"/>
              <a:ext cx="180446" cy="180530"/>
            </a:xfrm>
            <a:custGeom>
              <a:avLst/>
              <a:gdLst>
                <a:gd name="T0" fmla="*/ 2762 w 2867"/>
                <a:gd name="T1" fmla="*/ 1225 h 2867"/>
                <a:gd name="T2" fmla="*/ 2478 w 2867"/>
                <a:gd name="T3" fmla="*/ 1177 h 2867"/>
                <a:gd name="T4" fmla="*/ 2388 w 2867"/>
                <a:gd name="T5" fmla="*/ 937 h 2867"/>
                <a:gd name="T6" fmla="*/ 2570 w 2867"/>
                <a:gd name="T7" fmla="*/ 712 h 2867"/>
                <a:gd name="T8" fmla="*/ 2566 w 2867"/>
                <a:gd name="T9" fmla="*/ 549 h 2867"/>
                <a:gd name="T10" fmla="*/ 2453 w 2867"/>
                <a:gd name="T11" fmla="*/ 422 h 2867"/>
                <a:gd name="T12" fmla="*/ 2293 w 2867"/>
                <a:gd name="T13" fmla="*/ 399 h 2867"/>
                <a:gd name="T14" fmla="*/ 2050 w 2867"/>
                <a:gd name="T15" fmla="*/ 552 h 2867"/>
                <a:gd name="T16" fmla="*/ 1691 w 2867"/>
                <a:gd name="T17" fmla="*/ 390 h 2867"/>
                <a:gd name="T18" fmla="*/ 1644 w 2867"/>
                <a:gd name="T19" fmla="*/ 105 h 2867"/>
                <a:gd name="T20" fmla="*/ 1520 w 2867"/>
                <a:gd name="T21" fmla="*/ 0 h 2867"/>
                <a:gd name="T22" fmla="*/ 1350 w 2867"/>
                <a:gd name="T23" fmla="*/ 0 h 2867"/>
                <a:gd name="T24" fmla="*/ 1226 w 2867"/>
                <a:gd name="T25" fmla="*/ 105 h 2867"/>
                <a:gd name="T26" fmla="*/ 1179 w 2867"/>
                <a:gd name="T27" fmla="*/ 390 h 2867"/>
                <a:gd name="T28" fmla="*/ 877 w 2867"/>
                <a:gd name="T29" fmla="*/ 516 h 2867"/>
                <a:gd name="T30" fmla="*/ 646 w 2867"/>
                <a:gd name="T31" fmla="*/ 351 h 2867"/>
                <a:gd name="T32" fmla="*/ 485 w 2867"/>
                <a:gd name="T33" fmla="*/ 364 h 2867"/>
                <a:gd name="T34" fmla="*/ 364 w 2867"/>
                <a:gd name="T35" fmla="*/ 485 h 2867"/>
                <a:gd name="T36" fmla="*/ 351 w 2867"/>
                <a:gd name="T37" fmla="*/ 646 h 2867"/>
                <a:gd name="T38" fmla="*/ 516 w 2867"/>
                <a:gd name="T39" fmla="*/ 878 h 2867"/>
                <a:gd name="T40" fmla="*/ 392 w 2867"/>
                <a:gd name="T41" fmla="*/ 1177 h 2867"/>
                <a:gd name="T42" fmla="*/ 105 w 2867"/>
                <a:gd name="T43" fmla="*/ 1225 h 2867"/>
                <a:gd name="T44" fmla="*/ 0 w 2867"/>
                <a:gd name="T45" fmla="*/ 1349 h 2867"/>
                <a:gd name="T46" fmla="*/ 0 w 2867"/>
                <a:gd name="T47" fmla="*/ 1519 h 2867"/>
                <a:gd name="T48" fmla="*/ 105 w 2867"/>
                <a:gd name="T49" fmla="*/ 1642 h 2867"/>
                <a:gd name="T50" fmla="*/ 392 w 2867"/>
                <a:gd name="T51" fmla="*/ 1690 h 2867"/>
                <a:gd name="T52" fmla="*/ 487 w 2867"/>
                <a:gd name="T53" fmla="*/ 1940 h 2867"/>
                <a:gd name="T54" fmla="*/ 306 w 2867"/>
                <a:gd name="T55" fmla="*/ 2165 h 2867"/>
                <a:gd name="T56" fmla="*/ 310 w 2867"/>
                <a:gd name="T57" fmla="*/ 2327 h 2867"/>
                <a:gd name="T58" fmla="*/ 423 w 2867"/>
                <a:gd name="T59" fmla="*/ 2454 h 2867"/>
                <a:gd name="T60" fmla="*/ 583 w 2867"/>
                <a:gd name="T61" fmla="*/ 2477 h 2867"/>
                <a:gd name="T62" fmla="*/ 830 w 2867"/>
                <a:gd name="T63" fmla="*/ 2322 h 2867"/>
                <a:gd name="T64" fmla="*/ 1179 w 2867"/>
                <a:gd name="T65" fmla="*/ 2477 h 2867"/>
                <a:gd name="T66" fmla="*/ 1226 w 2867"/>
                <a:gd name="T67" fmla="*/ 2762 h 2867"/>
                <a:gd name="T68" fmla="*/ 1350 w 2867"/>
                <a:gd name="T69" fmla="*/ 2867 h 2867"/>
                <a:gd name="T70" fmla="*/ 1520 w 2867"/>
                <a:gd name="T71" fmla="*/ 2867 h 2867"/>
                <a:gd name="T72" fmla="*/ 1644 w 2867"/>
                <a:gd name="T73" fmla="*/ 2762 h 2867"/>
                <a:gd name="T74" fmla="*/ 1692 w 2867"/>
                <a:gd name="T75" fmla="*/ 2477 h 2867"/>
                <a:gd name="T76" fmla="*/ 1990 w 2867"/>
                <a:gd name="T77" fmla="*/ 2354 h 2867"/>
                <a:gd name="T78" fmla="*/ 2230 w 2867"/>
                <a:gd name="T79" fmla="*/ 2525 h 2867"/>
                <a:gd name="T80" fmla="*/ 2392 w 2867"/>
                <a:gd name="T81" fmla="*/ 2512 h 2867"/>
                <a:gd name="T82" fmla="*/ 2512 w 2867"/>
                <a:gd name="T83" fmla="*/ 2392 h 2867"/>
                <a:gd name="T84" fmla="*/ 2525 w 2867"/>
                <a:gd name="T85" fmla="*/ 2230 h 2867"/>
                <a:gd name="T86" fmla="*/ 2354 w 2867"/>
                <a:gd name="T87" fmla="*/ 1990 h 2867"/>
                <a:gd name="T88" fmla="*/ 2478 w 2867"/>
                <a:gd name="T89" fmla="*/ 1690 h 2867"/>
                <a:gd name="T90" fmla="*/ 2762 w 2867"/>
                <a:gd name="T91" fmla="*/ 1642 h 2867"/>
                <a:gd name="T92" fmla="*/ 2867 w 2867"/>
                <a:gd name="T93" fmla="*/ 1519 h 2867"/>
                <a:gd name="T94" fmla="*/ 2867 w 2867"/>
                <a:gd name="T95" fmla="*/ 1349 h 2867"/>
                <a:gd name="T96" fmla="*/ 2762 w 2867"/>
                <a:gd name="T97" fmla="*/ 1225 h 2867"/>
                <a:gd name="T98" fmla="*/ 1438 w 2867"/>
                <a:gd name="T99" fmla="*/ 1971 h 2867"/>
                <a:gd name="T100" fmla="*/ 901 w 2867"/>
                <a:gd name="T101" fmla="*/ 1434 h 2867"/>
                <a:gd name="T102" fmla="*/ 1438 w 2867"/>
                <a:gd name="T103" fmla="*/ 896 h 2867"/>
                <a:gd name="T104" fmla="*/ 1976 w 2867"/>
                <a:gd name="T105" fmla="*/ 1434 h 2867"/>
                <a:gd name="T106" fmla="*/ 1438 w 2867"/>
                <a:gd name="T107" fmla="*/ 1971 h 2867"/>
                <a:gd name="T108" fmla="*/ 1438 w 2867"/>
                <a:gd name="T109" fmla="*/ 1971 h 2867"/>
                <a:gd name="T110" fmla="*/ 1438 w 2867"/>
                <a:gd name="T111" fmla="*/ 1971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7" h="2867">
                  <a:moveTo>
                    <a:pt x="2762" y="1225"/>
                  </a:moveTo>
                  <a:cubicBezTo>
                    <a:pt x="2478" y="1177"/>
                    <a:pt x="2478" y="1177"/>
                    <a:pt x="2478" y="1177"/>
                  </a:cubicBezTo>
                  <a:cubicBezTo>
                    <a:pt x="2458" y="1093"/>
                    <a:pt x="2428" y="1012"/>
                    <a:pt x="2388" y="937"/>
                  </a:cubicBezTo>
                  <a:cubicBezTo>
                    <a:pt x="2570" y="712"/>
                    <a:pt x="2570" y="712"/>
                    <a:pt x="2570" y="712"/>
                  </a:cubicBezTo>
                  <a:cubicBezTo>
                    <a:pt x="2609" y="664"/>
                    <a:pt x="2607" y="595"/>
                    <a:pt x="2566" y="549"/>
                  </a:cubicBezTo>
                  <a:cubicBezTo>
                    <a:pt x="2453" y="422"/>
                    <a:pt x="2453" y="422"/>
                    <a:pt x="2453" y="422"/>
                  </a:cubicBezTo>
                  <a:cubicBezTo>
                    <a:pt x="2412" y="376"/>
                    <a:pt x="2345" y="367"/>
                    <a:pt x="2293" y="399"/>
                  </a:cubicBezTo>
                  <a:cubicBezTo>
                    <a:pt x="2050" y="552"/>
                    <a:pt x="2050" y="552"/>
                    <a:pt x="2050" y="552"/>
                  </a:cubicBezTo>
                  <a:cubicBezTo>
                    <a:pt x="1943" y="477"/>
                    <a:pt x="1822" y="422"/>
                    <a:pt x="1691" y="390"/>
                  </a:cubicBezTo>
                  <a:cubicBezTo>
                    <a:pt x="1644" y="105"/>
                    <a:pt x="1644" y="105"/>
                    <a:pt x="1644" y="105"/>
                  </a:cubicBezTo>
                  <a:cubicBezTo>
                    <a:pt x="1634" y="44"/>
                    <a:pt x="1582" y="0"/>
                    <a:pt x="1520" y="0"/>
                  </a:cubicBezTo>
                  <a:cubicBezTo>
                    <a:pt x="1350" y="0"/>
                    <a:pt x="1350" y="0"/>
                    <a:pt x="1350" y="0"/>
                  </a:cubicBezTo>
                  <a:cubicBezTo>
                    <a:pt x="1289" y="0"/>
                    <a:pt x="1236" y="44"/>
                    <a:pt x="1226" y="105"/>
                  </a:cubicBezTo>
                  <a:cubicBezTo>
                    <a:pt x="1179" y="390"/>
                    <a:pt x="1179" y="390"/>
                    <a:pt x="1179" y="390"/>
                  </a:cubicBezTo>
                  <a:cubicBezTo>
                    <a:pt x="1071" y="417"/>
                    <a:pt x="970" y="460"/>
                    <a:pt x="877" y="516"/>
                  </a:cubicBezTo>
                  <a:cubicBezTo>
                    <a:pt x="646" y="351"/>
                    <a:pt x="646" y="351"/>
                    <a:pt x="646" y="351"/>
                  </a:cubicBezTo>
                  <a:cubicBezTo>
                    <a:pt x="596" y="315"/>
                    <a:pt x="528" y="321"/>
                    <a:pt x="485" y="364"/>
                  </a:cubicBezTo>
                  <a:cubicBezTo>
                    <a:pt x="364" y="485"/>
                    <a:pt x="364" y="485"/>
                    <a:pt x="364" y="485"/>
                  </a:cubicBezTo>
                  <a:cubicBezTo>
                    <a:pt x="321" y="528"/>
                    <a:pt x="315" y="596"/>
                    <a:pt x="351" y="646"/>
                  </a:cubicBezTo>
                  <a:cubicBezTo>
                    <a:pt x="516" y="878"/>
                    <a:pt x="516" y="878"/>
                    <a:pt x="516" y="878"/>
                  </a:cubicBezTo>
                  <a:cubicBezTo>
                    <a:pt x="461" y="969"/>
                    <a:pt x="418" y="1070"/>
                    <a:pt x="392" y="1177"/>
                  </a:cubicBezTo>
                  <a:cubicBezTo>
                    <a:pt x="105" y="1225"/>
                    <a:pt x="105" y="1225"/>
                    <a:pt x="105" y="1225"/>
                  </a:cubicBezTo>
                  <a:cubicBezTo>
                    <a:pt x="44" y="1235"/>
                    <a:pt x="0" y="1287"/>
                    <a:pt x="0" y="1349"/>
                  </a:cubicBezTo>
                  <a:cubicBezTo>
                    <a:pt x="0" y="1519"/>
                    <a:pt x="0" y="1519"/>
                    <a:pt x="0" y="1519"/>
                  </a:cubicBezTo>
                  <a:cubicBezTo>
                    <a:pt x="0" y="1580"/>
                    <a:pt x="44" y="1632"/>
                    <a:pt x="105" y="1642"/>
                  </a:cubicBezTo>
                  <a:cubicBezTo>
                    <a:pt x="392" y="1690"/>
                    <a:pt x="392" y="1690"/>
                    <a:pt x="392" y="1690"/>
                  </a:cubicBezTo>
                  <a:cubicBezTo>
                    <a:pt x="414" y="1778"/>
                    <a:pt x="445" y="1862"/>
                    <a:pt x="487" y="1940"/>
                  </a:cubicBezTo>
                  <a:cubicBezTo>
                    <a:pt x="306" y="2165"/>
                    <a:pt x="306" y="2165"/>
                    <a:pt x="306" y="2165"/>
                  </a:cubicBezTo>
                  <a:cubicBezTo>
                    <a:pt x="268" y="2212"/>
                    <a:pt x="269" y="2281"/>
                    <a:pt x="310" y="2327"/>
                  </a:cubicBezTo>
                  <a:cubicBezTo>
                    <a:pt x="423" y="2454"/>
                    <a:pt x="423" y="2454"/>
                    <a:pt x="423" y="2454"/>
                  </a:cubicBezTo>
                  <a:cubicBezTo>
                    <a:pt x="464" y="2500"/>
                    <a:pt x="532" y="2509"/>
                    <a:pt x="583" y="2477"/>
                  </a:cubicBezTo>
                  <a:cubicBezTo>
                    <a:pt x="830" y="2322"/>
                    <a:pt x="830" y="2322"/>
                    <a:pt x="830" y="2322"/>
                  </a:cubicBezTo>
                  <a:cubicBezTo>
                    <a:pt x="934" y="2393"/>
                    <a:pt x="1052" y="2446"/>
                    <a:pt x="1179" y="2477"/>
                  </a:cubicBezTo>
                  <a:cubicBezTo>
                    <a:pt x="1226" y="2762"/>
                    <a:pt x="1226" y="2762"/>
                    <a:pt x="1226" y="2762"/>
                  </a:cubicBezTo>
                  <a:cubicBezTo>
                    <a:pt x="1236" y="2823"/>
                    <a:pt x="1289" y="2867"/>
                    <a:pt x="1350" y="2867"/>
                  </a:cubicBezTo>
                  <a:cubicBezTo>
                    <a:pt x="1520" y="2867"/>
                    <a:pt x="1520" y="2867"/>
                    <a:pt x="1520" y="2867"/>
                  </a:cubicBezTo>
                  <a:cubicBezTo>
                    <a:pt x="1582" y="2867"/>
                    <a:pt x="1634" y="2823"/>
                    <a:pt x="1644" y="2762"/>
                  </a:cubicBezTo>
                  <a:cubicBezTo>
                    <a:pt x="1692" y="2477"/>
                    <a:pt x="1692" y="2477"/>
                    <a:pt x="1692" y="2477"/>
                  </a:cubicBezTo>
                  <a:cubicBezTo>
                    <a:pt x="1798" y="2451"/>
                    <a:pt x="1898" y="2409"/>
                    <a:pt x="1990" y="2354"/>
                  </a:cubicBezTo>
                  <a:cubicBezTo>
                    <a:pt x="2230" y="2525"/>
                    <a:pt x="2230" y="2525"/>
                    <a:pt x="2230" y="2525"/>
                  </a:cubicBezTo>
                  <a:cubicBezTo>
                    <a:pt x="2280" y="2561"/>
                    <a:pt x="2348" y="2556"/>
                    <a:pt x="2392" y="2512"/>
                  </a:cubicBezTo>
                  <a:cubicBezTo>
                    <a:pt x="2512" y="2392"/>
                    <a:pt x="2512" y="2392"/>
                    <a:pt x="2512" y="2392"/>
                  </a:cubicBezTo>
                  <a:cubicBezTo>
                    <a:pt x="2555" y="2348"/>
                    <a:pt x="2561" y="2280"/>
                    <a:pt x="2525" y="2230"/>
                  </a:cubicBezTo>
                  <a:cubicBezTo>
                    <a:pt x="2354" y="1990"/>
                    <a:pt x="2354" y="1990"/>
                    <a:pt x="2354" y="1990"/>
                  </a:cubicBezTo>
                  <a:cubicBezTo>
                    <a:pt x="2410" y="1898"/>
                    <a:pt x="2452" y="1797"/>
                    <a:pt x="2478" y="1690"/>
                  </a:cubicBezTo>
                  <a:cubicBezTo>
                    <a:pt x="2762" y="1642"/>
                    <a:pt x="2762" y="1642"/>
                    <a:pt x="2762" y="1642"/>
                  </a:cubicBezTo>
                  <a:cubicBezTo>
                    <a:pt x="2823" y="1632"/>
                    <a:pt x="2867" y="1580"/>
                    <a:pt x="2867" y="1519"/>
                  </a:cubicBezTo>
                  <a:cubicBezTo>
                    <a:pt x="2867" y="1349"/>
                    <a:pt x="2867" y="1349"/>
                    <a:pt x="2867" y="1349"/>
                  </a:cubicBezTo>
                  <a:cubicBezTo>
                    <a:pt x="2867" y="1287"/>
                    <a:pt x="2823" y="1235"/>
                    <a:pt x="2762" y="1225"/>
                  </a:cubicBezTo>
                  <a:close/>
                  <a:moveTo>
                    <a:pt x="1438" y="1971"/>
                  </a:moveTo>
                  <a:cubicBezTo>
                    <a:pt x="1141" y="1971"/>
                    <a:pt x="901" y="1730"/>
                    <a:pt x="901" y="1434"/>
                  </a:cubicBezTo>
                  <a:cubicBezTo>
                    <a:pt x="901" y="1137"/>
                    <a:pt x="1141" y="896"/>
                    <a:pt x="1438" y="896"/>
                  </a:cubicBezTo>
                  <a:cubicBezTo>
                    <a:pt x="1735" y="896"/>
                    <a:pt x="1976" y="1137"/>
                    <a:pt x="1976" y="1434"/>
                  </a:cubicBezTo>
                  <a:cubicBezTo>
                    <a:pt x="1976" y="1730"/>
                    <a:pt x="1735" y="1971"/>
                    <a:pt x="1438" y="1971"/>
                  </a:cubicBezTo>
                  <a:close/>
                  <a:moveTo>
                    <a:pt x="1438" y="1971"/>
                  </a:moveTo>
                  <a:cubicBezTo>
                    <a:pt x="1438" y="1971"/>
                    <a:pt x="1438" y="1971"/>
                    <a:pt x="1438" y="1971"/>
                  </a:cubicBezTo>
                </a:path>
              </a:pathLst>
            </a:custGeom>
            <a:pattFill prst="dkHorz">
              <a:fgClr>
                <a:schemeClr val="bg1"/>
              </a:fgClr>
              <a:bgClr>
                <a:schemeClr val="accent1">
                  <a:lumMod val="40000"/>
                  <a:lumOff val="60000"/>
                </a:schemeClr>
              </a:bgClr>
            </a:patt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sp>
        <p:nvSpPr>
          <p:cNvPr id="235" name="TextBox 234">
            <a:extLst>
              <a:ext uri="{FF2B5EF4-FFF2-40B4-BE49-F238E27FC236}">
                <a16:creationId xmlns:a16="http://schemas.microsoft.com/office/drawing/2014/main" id="{7AC05294-62B7-437D-83D7-41EA325E21CC}"/>
              </a:ext>
            </a:extLst>
          </p:cNvPr>
          <p:cNvSpPr txBox="1"/>
          <p:nvPr/>
        </p:nvSpPr>
        <p:spPr>
          <a:xfrm>
            <a:off x="5455549" y="5561385"/>
            <a:ext cx="1071127" cy="446532"/>
          </a:xfrm>
          <a:prstGeom prst="rect">
            <a:avLst/>
          </a:prstGeom>
          <a:noFill/>
          <a:ln>
            <a:noFill/>
          </a:ln>
        </p:spPr>
        <p:txBody>
          <a:bodyPr wrap="none" rtlCol="0">
            <a:spAutoFit/>
          </a:bodyPr>
          <a:lstStyle/>
          <a:p>
            <a:pPr marL="0" marR="0" lvl="0" indent="0" algn="ctr" defTabSz="914400" rtl="0" eaLnBrk="1" fontAlgn="auto" latinLnBrk="0" hangingPunct="1">
              <a:lnSpc>
                <a:spcPts val="1000"/>
              </a:lnSpc>
              <a:spcBef>
                <a:spcPts val="600"/>
              </a:spcBef>
              <a:spcAft>
                <a:spcPts val="0"/>
              </a:spcAft>
              <a:buClrTx/>
              <a:buSzTx/>
              <a:buFontTx/>
              <a:buNone/>
              <a:tabLst/>
              <a:defRPr/>
            </a:pPr>
            <a:r>
              <a:rPr lang="en-US" sz="1400" b="1" kern="0" dirty="0">
                <a:solidFill>
                  <a:srgbClr val="148BC0"/>
                </a:solidFill>
                <a:latin typeface="Arial" panose="020B0604020202020204" pitchFamily="34" charset="0"/>
                <a:cs typeface="Arial" panose="020B0604020202020204" pitchFamily="34" charset="0"/>
                <a:sym typeface="Arial"/>
                <a:rtl val="0"/>
              </a:rPr>
              <a:t>Data Lake</a:t>
            </a:r>
          </a:p>
          <a:p>
            <a:pPr marL="0" marR="0" lvl="0" indent="0" algn="ctr" defTabSz="914400" rtl="0" eaLnBrk="1" fontAlgn="auto" latinLnBrk="0" hangingPunct="1">
              <a:lnSpc>
                <a:spcPts val="1000"/>
              </a:lnSpc>
              <a:spcBef>
                <a:spcPts val="600"/>
              </a:spcBef>
              <a:spcAft>
                <a:spcPts val="0"/>
              </a:spcAft>
              <a:buClrTx/>
              <a:buSzTx/>
              <a:buFontTx/>
              <a:buNone/>
              <a:tabLst/>
              <a:defRPr/>
            </a:pPr>
            <a:r>
              <a:rPr lang="en-US" sz="1400" b="1" kern="0" dirty="0">
                <a:solidFill>
                  <a:srgbClr val="148BC0"/>
                </a:solidFill>
                <a:latin typeface="Arial" panose="020B0604020202020204" pitchFamily="34" charset="0"/>
                <a:cs typeface="Arial" panose="020B0604020202020204" pitchFamily="34" charset="0"/>
                <a:sym typeface="Arial"/>
                <a:rtl val="0"/>
              </a:rPr>
              <a:t>or Hadoop</a:t>
            </a:r>
          </a:p>
        </p:txBody>
      </p:sp>
    </p:spTree>
    <p:extLst>
      <p:ext uri="{BB962C8B-B14F-4D97-AF65-F5344CB8AC3E}">
        <p14:creationId xmlns:p14="http://schemas.microsoft.com/office/powerpoint/2010/main" val="824684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DB6A60F-E514-D64A-A524-94038ABF99B9}"/>
              </a:ext>
            </a:extLst>
          </p:cNvPr>
          <p:cNvSpPr>
            <a:spLocks noGrp="1"/>
          </p:cNvSpPr>
          <p:nvPr>
            <p:ph type="body" sz="quarter" idx="10"/>
          </p:nvPr>
        </p:nvSpPr>
        <p:spPr/>
        <p:txBody>
          <a:bodyPr/>
          <a:lstStyle/>
          <a:p>
            <a:r>
              <a:rPr lang="en-US" dirty="0"/>
              <a:t>ADDITIONAL Slides</a:t>
            </a:r>
          </a:p>
        </p:txBody>
      </p:sp>
    </p:spTree>
    <p:extLst>
      <p:ext uri="{BB962C8B-B14F-4D97-AF65-F5344CB8AC3E}">
        <p14:creationId xmlns:p14="http://schemas.microsoft.com/office/powerpoint/2010/main" val="298530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858770-40F8-7047-A687-80E22C0C2DD7}"/>
              </a:ext>
            </a:extLst>
          </p:cNvPr>
          <p:cNvSpPr>
            <a:spLocks noGrp="1"/>
          </p:cNvSpPr>
          <p:nvPr>
            <p:ph type="sldNum" sz="quarter" idx="4"/>
          </p:nvPr>
        </p:nvSpPr>
        <p:spPr/>
        <p:txBody>
          <a:bodyPr/>
          <a:lstStyle/>
          <a:p>
            <a:fld id="{9A68FE36-BDA6-4A87-8648-115964FC2835}" type="slidenum">
              <a:rPr lang="en-US" smtClean="0"/>
              <a:pPr/>
              <a:t>53</a:t>
            </a:fld>
            <a:endParaRPr lang="en-US" dirty="0"/>
          </a:p>
        </p:txBody>
      </p:sp>
      <p:grpSp>
        <p:nvGrpSpPr>
          <p:cNvPr id="5" name="Group 4">
            <a:extLst>
              <a:ext uri="{FF2B5EF4-FFF2-40B4-BE49-F238E27FC236}">
                <a16:creationId xmlns:a16="http://schemas.microsoft.com/office/drawing/2014/main" id="{BDCEAF22-4A58-DE48-930D-0D7FB5C75175}"/>
              </a:ext>
            </a:extLst>
          </p:cNvPr>
          <p:cNvGrpSpPr>
            <a:grpSpLocks noChangeAspect="1"/>
          </p:cNvGrpSpPr>
          <p:nvPr/>
        </p:nvGrpSpPr>
        <p:grpSpPr bwMode="auto">
          <a:xfrm>
            <a:off x="5396482" y="3397936"/>
            <a:ext cx="1558180" cy="981076"/>
            <a:chOff x="-2483" y="1369"/>
            <a:chExt cx="2133" cy="1343"/>
          </a:xfrm>
          <a:solidFill>
            <a:schemeClr val="bg1"/>
          </a:solidFill>
        </p:grpSpPr>
        <p:sp>
          <p:nvSpPr>
            <p:cNvPr id="6" name="Freeform 5">
              <a:extLst>
                <a:ext uri="{FF2B5EF4-FFF2-40B4-BE49-F238E27FC236}">
                  <a16:creationId xmlns:a16="http://schemas.microsoft.com/office/drawing/2014/main" id="{3112BF62-4C68-1047-8B7F-044EE7B0D965}"/>
                </a:ext>
              </a:extLst>
            </p:cNvPr>
            <p:cNvSpPr>
              <a:spLocks/>
            </p:cNvSpPr>
            <p:nvPr/>
          </p:nvSpPr>
          <p:spPr bwMode="auto">
            <a:xfrm>
              <a:off x="-2483" y="1817"/>
              <a:ext cx="2133" cy="895"/>
            </a:xfrm>
            <a:custGeom>
              <a:avLst/>
              <a:gdLst>
                <a:gd name="T0" fmla="*/ 0 w 1207"/>
                <a:gd name="T1" fmla="*/ 0 h 506"/>
                <a:gd name="T2" fmla="*/ 0 w 1207"/>
                <a:gd name="T3" fmla="*/ 253 h 506"/>
                <a:gd name="T4" fmla="*/ 604 w 1207"/>
                <a:gd name="T5" fmla="*/ 506 h 506"/>
                <a:gd name="T6" fmla="*/ 1207 w 1207"/>
                <a:gd name="T7" fmla="*/ 253 h 506"/>
                <a:gd name="T8" fmla="*/ 1207 w 1207"/>
                <a:gd name="T9" fmla="*/ 0 h 506"/>
              </a:gdLst>
              <a:ahLst/>
              <a:cxnLst>
                <a:cxn ang="0">
                  <a:pos x="T0" y="T1"/>
                </a:cxn>
                <a:cxn ang="0">
                  <a:pos x="T2" y="T3"/>
                </a:cxn>
                <a:cxn ang="0">
                  <a:pos x="T4" y="T5"/>
                </a:cxn>
                <a:cxn ang="0">
                  <a:pos x="T6" y="T7"/>
                </a:cxn>
                <a:cxn ang="0">
                  <a:pos x="T8" y="T9"/>
                </a:cxn>
              </a:cxnLst>
              <a:rect l="0" t="0" r="r" b="b"/>
              <a:pathLst>
                <a:path w="1207" h="506">
                  <a:moveTo>
                    <a:pt x="0" y="0"/>
                  </a:moveTo>
                  <a:cubicBezTo>
                    <a:pt x="0" y="253"/>
                    <a:pt x="0" y="253"/>
                    <a:pt x="0" y="253"/>
                  </a:cubicBezTo>
                  <a:cubicBezTo>
                    <a:pt x="0" y="395"/>
                    <a:pt x="270" y="506"/>
                    <a:pt x="604" y="506"/>
                  </a:cubicBezTo>
                  <a:cubicBezTo>
                    <a:pt x="937" y="506"/>
                    <a:pt x="1207" y="395"/>
                    <a:pt x="1207" y="253"/>
                  </a:cubicBezTo>
                  <a:cubicBezTo>
                    <a:pt x="1207" y="0"/>
                    <a:pt x="1207" y="0"/>
                    <a:pt x="1207" y="0"/>
                  </a:cubicBezTo>
                </a:path>
              </a:pathLst>
            </a:cu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7" name="Oval 6">
              <a:extLst>
                <a:ext uri="{FF2B5EF4-FFF2-40B4-BE49-F238E27FC236}">
                  <a16:creationId xmlns:a16="http://schemas.microsoft.com/office/drawing/2014/main" id="{82D601EE-6F73-2247-A46D-A163696B068A}"/>
                </a:ext>
              </a:extLst>
            </p:cNvPr>
            <p:cNvSpPr>
              <a:spLocks noChangeArrowheads="1"/>
            </p:cNvSpPr>
            <p:nvPr/>
          </p:nvSpPr>
          <p:spPr bwMode="auto">
            <a:xfrm>
              <a:off x="-2483" y="1369"/>
              <a:ext cx="2133" cy="896"/>
            </a:xfrm>
            <a:prstGeom prst="ellipse">
              <a:avLst/>
            </a:pr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grpSp>
      <p:grpSp>
        <p:nvGrpSpPr>
          <p:cNvPr id="8" name="Group 7">
            <a:extLst>
              <a:ext uri="{FF2B5EF4-FFF2-40B4-BE49-F238E27FC236}">
                <a16:creationId xmlns:a16="http://schemas.microsoft.com/office/drawing/2014/main" id="{DDEEC330-9BA5-2641-B3F9-7AB318994940}"/>
              </a:ext>
            </a:extLst>
          </p:cNvPr>
          <p:cNvGrpSpPr/>
          <p:nvPr/>
        </p:nvGrpSpPr>
        <p:grpSpPr>
          <a:xfrm>
            <a:off x="5432707" y="3769914"/>
            <a:ext cx="1204470" cy="268547"/>
            <a:chOff x="5963118" y="2916722"/>
            <a:chExt cx="479215" cy="106845"/>
          </a:xfrm>
        </p:grpSpPr>
        <p:sp>
          <p:nvSpPr>
            <p:cNvPr id="9" name="Freeform 5">
              <a:extLst>
                <a:ext uri="{FF2B5EF4-FFF2-40B4-BE49-F238E27FC236}">
                  <a16:creationId xmlns:a16="http://schemas.microsoft.com/office/drawing/2014/main" id="{F0DFD3F8-DBBA-A440-AE9F-19DD96775D28}"/>
                </a:ext>
              </a:extLst>
            </p:cNvPr>
            <p:cNvSpPr>
              <a:spLocks/>
            </p:cNvSpPr>
            <p:nvPr/>
          </p:nvSpPr>
          <p:spPr bwMode="auto">
            <a:xfrm>
              <a:off x="5963118" y="2916722"/>
              <a:ext cx="3658" cy="102096"/>
            </a:xfrm>
            <a:custGeom>
              <a:avLst/>
              <a:gdLst>
                <a:gd name="T0" fmla="*/ 5 w 5"/>
                <a:gd name="T1" fmla="*/ 0 h 172"/>
                <a:gd name="T2" fmla="*/ 0 w 5"/>
                <a:gd name="T3" fmla="*/ 172 h 172"/>
                <a:gd name="T4" fmla="*/ 5 w 5"/>
                <a:gd name="T5" fmla="*/ 0 h 172"/>
              </a:gdLst>
              <a:ahLst/>
              <a:cxnLst>
                <a:cxn ang="0">
                  <a:pos x="T0" y="T1"/>
                </a:cxn>
                <a:cxn ang="0">
                  <a:pos x="T2" y="T3"/>
                </a:cxn>
                <a:cxn ang="0">
                  <a:pos x="T4" y="T5"/>
                </a:cxn>
              </a:cxnLst>
              <a:rect l="0" t="0" r="r" b="b"/>
              <a:pathLst>
                <a:path w="5" h="172">
                  <a:moveTo>
                    <a:pt x="5" y="0"/>
                  </a:moveTo>
                  <a:lnTo>
                    <a:pt x="0" y="172"/>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 name="Line 6">
              <a:extLst>
                <a:ext uri="{FF2B5EF4-FFF2-40B4-BE49-F238E27FC236}">
                  <a16:creationId xmlns:a16="http://schemas.microsoft.com/office/drawing/2014/main" id="{95FDEB04-DF19-284F-9700-3F5B420BFDAB}"/>
                </a:ext>
              </a:extLst>
            </p:cNvPr>
            <p:cNvSpPr>
              <a:spLocks noChangeShapeType="1"/>
            </p:cNvSpPr>
            <p:nvPr/>
          </p:nvSpPr>
          <p:spPr bwMode="auto">
            <a:xfrm flipH="1">
              <a:off x="5963118" y="2916722"/>
              <a:ext cx="3658" cy="10209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 name="Freeform 8">
              <a:extLst>
                <a:ext uri="{FF2B5EF4-FFF2-40B4-BE49-F238E27FC236}">
                  <a16:creationId xmlns:a16="http://schemas.microsoft.com/office/drawing/2014/main" id="{3770369F-DC6C-B843-B572-AD5828A51FCF}"/>
                </a:ext>
              </a:extLst>
            </p:cNvPr>
            <p:cNvSpPr>
              <a:spLocks/>
            </p:cNvSpPr>
            <p:nvPr/>
          </p:nvSpPr>
          <p:spPr bwMode="auto">
            <a:xfrm>
              <a:off x="6438675" y="2920877"/>
              <a:ext cx="3658" cy="102690"/>
            </a:xfrm>
            <a:custGeom>
              <a:avLst/>
              <a:gdLst>
                <a:gd name="T0" fmla="*/ 5 w 5"/>
                <a:gd name="T1" fmla="*/ 0 h 173"/>
                <a:gd name="T2" fmla="*/ 0 w 5"/>
                <a:gd name="T3" fmla="*/ 173 h 173"/>
                <a:gd name="T4" fmla="*/ 5 w 5"/>
                <a:gd name="T5" fmla="*/ 0 h 173"/>
              </a:gdLst>
              <a:ahLst/>
              <a:cxnLst>
                <a:cxn ang="0">
                  <a:pos x="T0" y="T1"/>
                </a:cxn>
                <a:cxn ang="0">
                  <a:pos x="T2" y="T3"/>
                </a:cxn>
                <a:cxn ang="0">
                  <a:pos x="T4" y="T5"/>
                </a:cxn>
              </a:cxnLst>
              <a:rect l="0" t="0" r="r" b="b"/>
              <a:pathLst>
                <a:path w="5" h="173">
                  <a:moveTo>
                    <a:pt x="5" y="0"/>
                  </a:moveTo>
                  <a:lnTo>
                    <a:pt x="0" y="173"/>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 name="Line 9">
              <a:extLst>
                <a:ext uri="{FF2B5EF4-FFF2-40B4-BE49-F238E27FC236}">
                  <a16:creationId xmlns:a16="http://schemas.microsoft.com/office/drawing/2014/main" id="{3D429975-AF96-3944-9FF4-C1CFBB1C01CD}"/>
                </a:ext>
              </a:extLst>
            </p:cNvPr>
            <p:cNvSpPr>
              <a:spLocks noChangeShapeType="1"/>
            </p:cNvSpPr>
            <p:nvPr/>
          </p:nvSpPr>
          <p:spPr bwMode="auto">
            <a:xfrm flipH="1">
              <a:off x="6438675" y="2920877"/>
              <a:ext cx="3658" cy="10269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3" name="Group 12">
            <a:extLst>
              <a:ext uri="{FF2B5EF4-FFF2-40B4-BE49-F238E27FC236}">
                <a16:creationId xmlns:a16="http://schemas.microsoft.com/office/drawing/2014/main" id="{BA128723-E1B5-0F4C-8001-D9D6BFAA1DD8}"/>
              </a:ext>
            </a:extLst>
          </p:cNvPr>
          <p:cNvGrpSpPr/>
          <p:nvPr/>
        </p:nvGrpSpPr>
        <p:grpSpPr>
          <a:xfrm>
            <a:off x="5432707" y="3508253"/>
            <a:ext cx="1204470" cy="268547"/>
            <a:chOff x="5963118" y="2916722"/>
            <a:chExt cx="479215" cy="106845"/>
          </a:xfrm>
        </p:grpSpPr>
        <p:sp>
          <p:nvSpPr>
            <p:cNvPr id="14" name="Freeform 5">
              <a:extLst>
                <a:ext uri="{FF2B5EF4-FFF2-40B4-BE49-F238E27FC236}">
                  <a16:creationId xmlns:a16="http://schemas.microsoft.com/office/drawing/2014/main" id="{7264E76D-D1E1-874E-8AB5-46CA2F9C2EBA}"/>
                </a:ext>
              </a:extLst>
            </p:cNvPr>
            <p:cNvSpPr>
              <a:spLocks/>
            </p:cNvSpPr>
            <p:nvPr/>
          </p:nvSpPr>
          <p:spPr bwMode="auto">
            <a:xfrm>
              <a:off x="5963118" y="2916722"/>
              <a:ext cx="3658" cy="102096"/>
            </a:xfrm>
            <a:custGeom>
              <a:avLst/>
              <a:gdLst>
                <a:gd name="T0" fmla="*/ 5 w 5"/>
                <a:gd name="T1" fmla="*/ 0 h 172"/>
                <a:gd name="T2" fmla="*/ 0 w 5"/>
                <a:gd name="T3" fmla="*/ 172 h 172"/>
                <a:gd name="T4" fmla="*/ 5 w 5"/>
                <a:gd name="T5" fmla="*/ 0 h 172"/>
              </a:gdLst>
              <a:ahLst/>
              <a:cxnLst>
                <a:cxn ang="0">
                  <a:pos x="T0" y="T1"/>
                </a:cxn>
                <a:cxn ang="0">
                  <a:pos x="T2" y="T3"/>
                </a:cxn>
                <a:cxn ang="0">
                  <a:pos x="T4" y="T5"/>
                </a:cxn>
              </a:cxnLst>
              <a:rect l="0" t="0" r="r" b="b"/>
              <a:pathLst>
                <a:path w="5" h="172">
                  <a:moveTo>
                    <a:pt x="5" y="0"/>
                  </a:moveTo>
                  <a:lnTo>
                    <a:pt x="0" y="172"/>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5" name="Line 6">
              <a:extLst>
                <a:ext uri="{FF2B5EF4-FFF2-40B4-BE49-F238E27FC236}">
                  <a16:creationId xmlns:a16="http://schemas.microsoft.com/office/drawing/2014/main" id="{4E283045-83A0-AF43-A514-CC9A128870BE}"/>
                </a:ext>
              </a:extLst>
            </p:cNvPr>
            <p:cNvSpPr>
              <a:spLocks noChangeShapeType="1"/>
            </p:cNvSpPr>
            <p:nvPr/>
          </p:nvSpPr>
          <p:spPr bwMode="auto">
            <a:xfrm flipH="1">
              <a:off x="5963118" y="2916722"/>
              <a:ext cx="3658" cy="10209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6" name="Freeform 8">
              <a:extLst>
                <a:ext uri="{FF2B5EF4-FFF2-40B4-BE49-F238E27FC236}">
                  <a16:creationId xmlns:a16="http://schemas.microsoft.com/office/drawing/2014/main" id="{0F77E942-EB10-064A-B5C7-45F79A10935E}"/>
                </a:ext>
              </a:extLst>
            </p:cNvPr>
            <p:cNvSpPr>
              <a:spLocks/>
            </p:cNvSpPr>
            <p:nvPr/>
          </p:nvSpPr>
          <p:spPr bwMode="auto">
            <a:xfrm>
              <a:off x="6438675" y="2920877"/>
              <a:ext cx="3658" cy="102690"/>
            </a:xfrm>
            <a:custGeom>
              <a:avLst/>
              <a:gdLst>
                <a:gd name="T0" fmla="*/ 5 w 5"/>
                <a:gd name="T1" fmla="*/ 0 h 173"/>
                <a:gd name="T2" fmla="*/ 0 w 5"/>
                <a:gd name="T3" fmla="*/ 173 h 173"/>
                <a:gd name="T4" fmla="*/ 5 w 5"/>
                <a:gd name="T5" fmla="*/ 0 h 173"/>
              </a:gdLst>
              <a:ahLst/>
              <a:cxnLst>
                <a:cxn ang="0">
                  <a:pos x="T0" y="T1"/>
                </a:cxn>
                <a:cxn ang="0">
                  <a:pos x="T2" y="T3"/>
                </a:cxn>
                <a:cxn ang="0">
                  <a:pos x="T4" y="T5"/>
                </a:cxn>
              </a:cxnLst>
              <a:rect l="0" t="0" r="r" b="b"/>
              <a:pathLst>
                <a:path w="5" h="173">
                  <a:moveTo>
                    <a:pt x="5" y="0"/>
                  </a:moveTo>
                  <a:lnTo>
                    <a:pt x="0" y="173"/>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7" name="Line 9">
              <a:extLst>
                <a:ext uri="{FF2B5EF4-FFF2-40B4-BE49-F238E27FC236}">
                  <a16:creationId xmlns:a16="http://schemas.microsoft.com/office/drawing/2014/main" id="{D760A02B-D76B-0947-A202-AC032C9E935F}"/>
                </a:ext>
              </a:extLst>
            </p:cNvPr>
            <p:cNvSpPr>
              <a:spLocks noChangeShapeType="1"/>
            </p:cNvSpPr>
            <p:nvPr/>
          </p:nvSpPr>
          <p:spPr bwMode="auto">
            <a:xfrm flipH="1">
              <a:off x="6438675" y="2920877"/>
              <a:ext cx="3658" cy="10269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8" name="Group 17">
            <a:extLst>
              <a:ext uri="{FF2B5EF4-FFF2-40B4-BE49-F238E27FC236}">
                <a16:creationId xmlns:a16="http://schemas.microsoft.com/office/drawing/2014/main" id="{D7E93C3B-28CE-A14A-8485-70AD23D05E31}"/>
              </a:ext>
            </a:extLst>
          </p:cNvPr>
          <p:cNvGrpSpPr/>
          <p:nvPr/>
        </p:nvGrpSpPr>
        <p:grpSpPr>
          <a:xfrm>
            <a:off x="5432707" y="3250638"/>
            <a:ext cx="1204470" cy="268547"/>
            <a:chOff x="5963118" y="2916722"/>
            <a:chExt cx="479215" cy="106845"/>
          </a:xfrm>
        </p:grpSpPr>
        <p:sp>
          <p:nvSpPr>
            <p:cNvPr id="19" name="Freeform 5">
              <a:extLst>
                <a:ext uri="{FF2B5EF4-FFF2-40B4-BE49-F238E27FC236}">
                  <a16:creationId xmlns:a16="http://schemas.microsoft.com/office/drawing/2014/main" id="{9C343CF6-B6DE-6448-94C4-5FE5D1CDE4DB}"/>
                </a:ext>
              </a:extLst>
            </p:cNvPr>
            <p:cNvSpPr>
              <a:spLocks/>
            </p:cNvSpPr>
            <p:nvPr/>
          </p:nvSpPr>
          <p:spPr bwMode="auto">
            <a:xfrm>
              <a:off x="5963118" y="2916722"/>
              <a:ext cx="3658" cy="102096"/>
            </a:xfrm>
            <a:custGeom>
              <a:avLst/>
              <a:gdLst>
                <a:gd name="T0" fmla="*/ 5 w 5"/>
                <a:gd name="T1" fmla="*/ 0 h 172"/>
                <a:gd name="T2" fmla="*/ 0 w 5"/>
                <a:gd name="T3" fmla="*/ 172 h 172"/>
                <a:gd name="T4" fmla="*/ 5 w 5"/>
                <a:gd name="T5" fmla="*/ 0 h 172"/>
              </a:gdLst>
              <a:ahLst/>
              <a:cxnLst>
                <a:cxn ang="0">
                  <a:pos x="T0" y="T1"/>
                </a:cxn>
                <a:cxn ang="0">
                  <a:pos x="T2" y="T3"/>
                </a:cxn>
                <a:cxn ang="0">
                  <a:pos x="T4" y="T5"/>
                </a:cxn>
              </a:cxnLst>
              <a:rect l="0" t="0" r="r" b="b"/>
              <a:pathLst>
                <a:path w="5" h="172">
                  <a:moveTo>
                    <a:pt x="5" y="0"/>
                  </a:moveTo>
                  <a:lnTo>
                    <a:pt x="0" y="172"/>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0" name="Line 6">
              <a:extLst>
                <a:ext uri="{FF2B5EF4-FFF2-40B4-BE49-F238E27FC236}">
                  <a16:creationId xmlns:a16="http://schemas.microsoft.com/office/drawing/2014/main" id="{73E7BA33-BC30-7845-BD31-FFE7128FCB23}"/>
                </a:ext>
              </a:extLst>
            </p:cNvPr>
            <p:cNvSpPr>
              <a:spLocks noChangeShapeType="1"/>
            </p:cNvSpPr>
            <p:nvPr/>
          </p:nvSpPr>
          <p:spPr bwMode="auto">
            <a:xfrm flipH="1">
              <a:off x="5963118" y="2916722"/>
              <a:ext cx="3658" cy="10209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1" name="Freeform 8">
              <a:extLst>
                <a:ext uri="{FF2B5EF4-FFF2-40B4-BE49-F238E27FC236}">
                  <a16:creationId xmlns:a16="http://schemas.microsoft.com/office/drawing/2014/main" id="{A35FFD31-38CB-CF46-988E-638B22DE72BE}"/>
                </a:ext>
              </a:extLst>
            </p:cNvPr>
            <p:cNvSpPr>
              <a:spLocks/>
            </p:cNvSpPr>
            <p:nvPr/>
          </p:nvSpPr>
          <p:spPr bwMode="auto">
            <a:xfrm>
              <a:off x="6438675" y="2920877"/>
              <a:ext cx="3658" cy="102690"/>
            </a:xfrm>
            <a:custGeom>
              <a:avLst/>
              <a:gdLst>
                <a:gd name="T0" fmla="*/ 5 w 5"/>
                <a:gd name="T1" fmla="*/ 0 h 173"/>
                <a:gd name="T2" fmla="*/ 0 w 5"/>
                <a:gd name="T3" fmla="*/ 173 h 173"/>
                <a:gd name="T4" fmla="*/ 5 w 5"/>
                <a:gd name="T5" fmla="*/ 0 h 173"/>
              </a:gdLst>
              <a:ahLst/>
              <a:cxnLst>
                <a:cxn ang="0">
                  <a:pos x="T0" y="T1"/>
                </a:cxn>
                <a:cxn ang="0">
                  <a:pos x="T2" y="T3"/>
                </a:cxn>
                <a:cxn ang="0">
                  <a:pos x="T4" y="T5"/>
                </a:cxn>
              </a:cxnLst>
              <a:rect l="0" t="0" r="r" b="b"/>
              <a:pathLst>
                <a:path w="5" h="173">
                  <a:moveTo>
                    <a:pt x="5" y="0"/>
                  </a:moveTo>
                  <a:lnTo>
                    <a:pt x="0" y="173"/>
                  </a:lnTo>
                  <a:lnTo>
                    <a:pt x="5" y="0"/>
                  </a:lnTo>
                  <a:close/>
                </a:path>
              </a:pathLst>
            </a:custGeom>
            <a:solidFill>
              <a:srgbClr val="9A51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22" name="Line 9">
              <a:extLst>
                <a:ext uri="{FF2B5EF4-FFF2-40B4-BE49-F238E27FC236}">
                  <a16:creationId xmlns:a16="http://schemas.microsoft.com/office/drawing/2014/main" id="{58135B1C-A854-E049-880A-331D20F880CB}"/>
                </a:ext>
              </a:extLst>
            </p:cNvPr>
            <p:cNvSpPr>
              <a:spLocks noChangeShapeType="1"/>
            </p:cNvSpPr>
            <p:nvPr/>
          </p:nvSpPr>
          <p:spPr bwMode="auto">
            <a:xfrm flipH="1">
              <a:off x="6438675" y="2920877"/>
              <a:ext cx="3658" cy="10269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23" name="Group 4">
            <a:extLst>
              <a:ext uri="{FF2B5EF4-FFF2-40B4-BE49-F238E27FC236}">
                <a16:creationId xmlns:a16="http://schemas.microsoft.com/office/drawing/2014/main" id="{46666A49-7553-8A49-BDA4-1ECE3516AB9D}"/>
              </a:ext>
            </a:extLst>
          </p:cNvPr>
          <p:cNvGrpSpPr>
            <a:grpSpLocks noChangeAspect="1"/>
          </p:cNvGrpSpPr>
          <p:nvPr/>
        </p:nvGrpSpPr>
        <p:grpSpPr bwMode="auto">
          <a:xfrm>
            <a:off x="5396482" y="3069323"/>
            <a:ext cx="1558180" cy="981076"/>
            <a:chOff x="-2483" y="1369"/>
            <a:chExt cx="2133" cy="1343"/>
          </a:xfrm>
          <a:solidFill>
            <a:schemeClr val="bg1"/>
          </a:solidFill>
        </p:grpSpPr>
        <p:sp>
          <p:nvSpPr>
            <p:cNvPr id="24" name="Freeform 5">
              <a:extLst>
                <a:ext uri="{FF2B5EF4-FFF2-40B4-BE49-F238E27FC236}">
                  <a16:creationId xmlns:a16="http://schemas.microsoft.com/office/drawing/2014/main" id="{43F33245-F72F-8742-B4FB-0F199229F580}"/>
                </a:ext>
              </a:extLst>
            </p:cNvPr>
            <p:cNvSpPr>
              <a:spLocks/>
            </p:cNvSpPr>
            <p:nvPr/>
          </p:nvSpPr>
          <p:spPr bwMode="auto">
            <a:xfrm>
              <a:off x="-2483" y="1817"/>
              <a:ext cx="2133" cy="895"/>
            </a:xfrm>
            <a:custGeom>
              <a:avLst/>
              <a:gdLst>
                <a:gd name="T0" fmla="*/ 0 w 1207"/>
                <a:gd name="T1" fmla="*/ 0 h 506"/>
                <a:gd name="T2" fmla="*/ 0 w 1207"/>
                <a:gd name="T3" fmla="*/ 253 h 506"/>
                <a:gd name="T4" fmla="*/ 604 w 1207"/>
                <a:gd name="T5" fmla="*/ 506 h 506"/>
                <a:gd name="T6" fmla="*/ 1207 w 1207"/>
                <a:gd name="T7" fmla="*/ 253 h 506"/>
                <a:gd name="T8" fmla="*/ 1207 w 1207"/>
                <a:gd name="T9" fmla="*/ 0 h 506"/>
              </a:gdLst>
              <a:ahLst/>
              <a:cxnLst>
                <a:cxn ang="0">
                  <a:pos x="T0" y="T1"/>
                </a:cxn>
                <a:cxn ang="0">
                  <a:pos x="T2" y="T3"/>
                </a:cxn>
                <a:cxn ang="0">
                  <a:pos x="T4" y="T5"/>
                </a:cxn>
                <a:cxn ang="0">
                  <a:pos x="T6" y="T7"/>
                </a:cxn>
                <a:cxn ang="0">
                  <a:pos x="T8" y="T9"/>
                </a:cxn>
              </a:cxnLst>
              <a:rect l="0" t="0" r="r" b="b"/>
              <a:pathLst>
                <a:path w="1207" h="506">
                  <a:moveTo>
                    <a:pt x="0" y="0"/>
                  </a:moveTo>
                  <a:cubicBezTo>
                    <a:pt x="0" y="253"/>
                    <a:pt x="0" y="253"/>
                    <a:pt x="0" y="253"/>
                  </a:cubicBezTo>
                  <a:cubicBezTo>
                    <a:pt x="0" y="395"/>
                    <a:pt x="270" y="506"/>
                    <a:pt x="604" y="506"/>
                  </a:cubicBezTo>
                  <a:cubicBezTo>
                    <a:pt x="937" y="506"/>
                    <a:pt x="1207" y="395"/>
                    <a:pt x="1207" y="253"/>
                  </a:cubicBezTo>
                  <a:cubicBezTo>
                    <a:pt x="1207" y="0"/>
                    <a:pt x="1207" y="0"/>
                    <a:pt x="1207" y="0"/>
                  </a:cubicBezTo>
                </a:path>
              </a:pathLst>
            </a:cu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5" name="Oval 6">
              <a:extLst>
                <a:ext uri="{FF2B5EF4-FFF2-40B4-BE49-F238E27FC236}">
                  <a16:creationId xmlns:a16="http://schemas.microsoft.com/office/drawing/2014/main" id="{431E78DE-55F5-084E-831A-8D6F5AFA18A4}"/>
                </a:ext>
              </a:extLst>
            </p:cNvPr>
            <p:cNvSpPr>
              <a:spLocks noChangeArrowheads="1"/>
            </p:cNvSpPr>
            <p:nvPr/>
          </p:nvSpPr>
          <p:spPr bwMode="auto">
            <a:xfrm>
              <a:off x="-2483" y="1369"/>
              <a:ext cx="2133" cy="896"/>
            </a:xfrm>
            <a:prstGeom prst="ellipse">
              <a:avLst/>
            </a:pr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26" name="Group 4">
            <a:extLst>
              <a:ext uri="{FF2B5EF4-FFF2-40B4-BE49-F238E27FC236}">
                <a16:creationId xmlns:a16="http://schemas.microsoft.com/office/drawing/2014/main" id="{E5E74130-D200-4A43-A5DF-4DB74CF1B09C}"/>
              </a:ext>
            </a:extLst>
          </p:cNvPr>
          <p:cNvGrpSpPr>
            <a:grpSpLocks noChangeAspect="1"/>
          </p:cNvGrpSpPr>
          <p:nvPr/>
        </p:nvGrpSpPr>
        <p:grpSpPr bwMode="auto">
          <a:xfrm>
            <a:off x="5396482" y="2740711"/>
            <a:ext cx="1558180" cy="981076"/>
            <a:chOff x="-2483" y="1369"/>
            <a:chExt cx="2133" cy="1343"/>
          </a:xfrm>
          <a:solidFill>
            <a:schemeClr val="bg1"/>
          </a:solidFill>
        </p:grpSpPr>
        <p:sp>
          <p:nvSpPr>
            <p:cNvPr id="27" name="Freeform 5">
              <a:extLst>
                <a:ext uri="{FF2B5EF4-FFF2-40B4-BE49-F238E27FC236}">
                  <a16:creationId xmlns:a16="http://schemas.microsoft.com/office/drawing/2014/main" id="{CB81F91A-226D-E34E-BE02-EC843A3FF4DB}"/>
                </a:ext>
              </a:extLst>
            </p:cNvPr>
            <p:cNvSpPr>
              <a:spLocks/>
            </p:cNvSpPr>
            <p:nvPr/>
          </p:nvSpPr>
          <p:spPr bwMode="auto">
            <a:xfrm>
              <a:off x="-2483" y="1817"/>
              <a:ext cx="2133" cy="895"/>
            </a:xfrm>
            <a:custGeom>
              <a:avLst/>
              <a:gdLst>
                <a:gd name="T0" fmla="*/ 0 w 1207"/>
                <a:gd name="T1" fmla="*/ 0 h 506"/>
                <a:gd name="T2" fmla="*/ 0 w 1207"/>
                <a:gd name="T3" fmla="*/ 253 h 506"/>
                <a:gd name="T4" fmla="*/ 604 w 1207"/>
                <a:gd name="T5" fmla="*/ 506 h 506"/>
                <a:gd name="T6" fmla="*/ 1207 w 1207"/>
                <a:gd name="T7" fmla="*/ 253 h 506"/>
                <a:gd name="T8" fmla="*/ 1207 w 1207"/>
                <a:gd name="T9" fmla="*/ 0 h 506"/>
              </a:gdLst>
              <a:ahLst/>
              <a:cxnLst>
                <a:cxn ang="0">
                  <a:pos x="T0" y="T1"/>
                </a:cxn>
                <a:cxn ang="0">
                  <a:pos x="T2" y="T3"/>
                </a:cxn>
                <a:cxn ang="0">
                  <a:pos x="T4" y="T5"/>
                </a:cxn>
                <a:cxn ang="0">
                  <a:pos x="T6" y="T7"/>
                </a:cxn>
                <a:cxn ang="0">
                  <a:pos x="T8" y="T9"/>
                </a:cxn>
              </a:cxnLst>
              <a:rect l="0" t="0" r="r" b="b"/>
              <a:pathLst>
                <a:path w="1207" h="506">
                  <a:moveTo>
                    <a:pt x="0" y="0"/>
                  </a:moveTo>
                  <a:cubicBezTo>
                    <a:pt x="0" y="253"/>
                    <a:pt x="0" y="253"/>
                    <a:pt x="0" y="253"/>
                  </a:cubicBezTo>
                  <a:cubicBezTo>
                    <a:pt x="0" y="395"/>
                    <a:pt x="270" y="506"/>
                    <a:pt x="604" y="506"/>
                  </a:cubicBezTo>
                  <a:cubicBezTo>
                    <a:pt x="937" y="506"/>
                    <a:pt x="1207" y="395"/>
                    <a:pt x="1207" y="253"/>
                  </a:cubicBezTo>
                  <a:cubicBezTo>
                    <a:pt x="1207" y="0"/>
                    <a:pt x="1207" y="0"/>
                    <a:pt x="1207" y="0"/>
                  </a:cubicBezTo>
                </a:path>
              </a:pathLst>
            </a:cu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28" name="Oval 6">
              <a:extLst>
                <a:ext uri="{FF2B5EF4-FFF2-40B4-BE49-F238E27FC236}">
                  <a16:creationId xmlns:a16="http://schemas.microsoft.com/office/drawing/2014/main" id="{18FF3BCD-04E4-2042-BEF3-31468CE7FE92}"/>
                </a:ext>
              </a:extLst>
            </p:cNvPr>
            <p:cNvSpPr>
              <a:spLocks noChangeArrowheads="1"/>
            </p:cNvSpPr>
            <p:nvPr/>
          </p:nvSpPr>
          <p:spPr bwMode="auto">
            <a:xfrm>
              <a:off x="-2483" y="1369"/>
              <a:ext cx="2133" cy="896"/>
            </a:xfrm>
            <a:prstGeom prst="ellipse">
              <a:avLst/>
            </a:prstGeom>
            <a:grpFill/>
            <a:ln w="571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grpSp>
      <p:grpSp>
        <p:nvGrpSpPr>
          <p:cNvPr id="29" name="Group 28">
            <a:extLst>
              <a:ext uri="{FF2B5EF4-FFF2-40B4-BE49-F238E27FC236}">
                <a16:creationId xmlns:a16="http://schemas.microsoft.com/office/drawing/2014/main" id="{F3E1AC12-1173-774D-9AF1-045120BBE9FE}"/>
              </a:ext>
            </a:extLst>
          </p:cNvPr>
          <p:cNvGrpSpPr/>
          <p:nvPr/>
        </p:nvGrpSpPr>
        <p:grpSpPr>
          <a:xfrm>
            <a:off x="5818385" y="2907722"/>
            <a:ext cx="714375" cy="334283"/>
            <a:chOff x="5729288" y="3099479"/>
            <a:chExt cx="714375" cy="334283"/>
          </a:xfrm>
          <a:solidFill>
            <a:schemeClr val="tx2"/>
          </a:solidFill>
        </p:grpSpPr>
        <p:sp>
          <p:nvSpPr>
            <p:cNvPr id="30" name="Oval 5">
              <a:extLst>
                <a:ext uri="{FF2B5EF4-FFF2-40B4-BE49-F238E27FC236}">
                  <a16:creationId xmlns:a16="http://schemas.microsoft.com/office/drawing/2014/main" id="{C71FC41D-95C3-E441-AA56-AB5F5F5D7A6E}"/>
                </a:ext>
              </a:extLst>
            </p:cNvPr>
            <p:cNvSpPr>
              <a:spLocks noChangeArrowheads="1"/>
            </p:cNvSpPr>
            <p:nvPr/>
          </p:nvSpPr>
          <p:spPr bwMode="auto">
            <a:xfrm>
              <a:off x="5729288" y="3099479"/>
              <a:ext cx="152284" cy="9657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1" name="Freeform 6">
              <a:extLst>
                <a:ext uri="{FF2B5EF4-FFF2-40B4-BE49-F238E27FC236}">
                  <a16:creationId xmlns:a16="http://schemas.microsoft.com/office/drawing/2014/main" id="{4C1D773C-B770-1948-A7C0-B0D38460BDE8}"/>
                </a:ext>
              </a:extLst>
            </p:cNvPr>
            <p:cNvSpPr>
              <a:spLocks/>
            </p:cNvSpPr>
            <p:nvPr/>
          </p:nvSpPr>
          <p:spPr bwMode="auto">
            <a:xfrm>
              <a:off x="5858358" y="3276216"/>
              <a:ext cx="455615" cy="157546"/>
            </a:xfrm>
            <a:custGeom>
              <a:avLst/>
              <a:gdLst>
                <a:gd name="T0" fmla="*/ 417 w 833"/>
                <a:gd name="T1" fmla="*/ 0 h 287"/>
                <a:gd name="T2" fmla="*/ 0 w 833"/>
                <a:gd name="T3" fmla="*/ 23 h 287"/>
                <a:gd name="T4" fmla="*/ 417 w 833"/>
                <a:gd name="T5" fmla="*/ 287 h 287"/>
                <a:gd name="T6" fmla="*/ 833 w 833"/>
                <a:gd name="T7" fmla="*/ 23 h 287"/>
                <a:gd name="T8" fmla="*/ 417 w 833"/>
                <a:gd name="T9" fmla="*/ 0 h 287"/>
              </a:gdLst>
              <a:ahLst/>
              <a:cxnLst>
                <a:cxn ang="0">
                  <a:pos x="T0" y="T1"/>
                </a:cxn>
                <a:cxn ang="0">
                  <a:pos x="T2" y="T3"/>
                </a:cxn>
                <a:cxn ang="0">
                  <a:pos x="T4" y="T5"/>
                </a:cxn>
                <a:cxn ang="0">
                  <a:pos x="T6" y="T7"/>
                </a:cxn>
                <a:cxn ang="0">
                  <a:pos x="T8" y="T9"/>
                </a:cxn>
              </a:cxnLst>
              <a:rect l="0" t="0" r="r" b="b"/>
              <a:pathLst>
                <a:path w="833" h="287">
                  <a:moveTo>
                    <a:pt x="417" y="0"/>
                  </a:moveTo>
                  <a:cubicBezTo>
                    <a:pt x="186" y="0"/>
                    <a:pt x="0" y="24"/>
                    <a:pt x="0" y="23"/>
                  </a:cubicBezTo>
                  <a:cubicBezTo>
                    <a:pt x="0" y="169"/>
                    <a:pt x="186" y="287"/>
                    <a:pt x="417" y="287"/>
                  </a:cubicBezTo>
                  <a:cubicBezTo>
                    <a:pt x="647" y="287"/>
                    <a:pt x="833" y="169"/>
                    <a:pt x="833" y="23"/>
                  </a:cubicBezTo>
                  <a:cubicBezTo>
                    <a:pt x="833" y="24"/>
                    <a:pt x="647" y="0"/>
                    <a:pt x="417"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2" name="Oval 7">
              <a:extLst>
                <a:ext uri="{FF2B5EF4-FFF2-40B4-BE49-F238E27FC236}">
                  <a16:creationId xmlns:a16="http://schemas.microsoft.com/office/drawing/2014/main" id="{81F18D22-41E4-B941-A836-DA8991DF0C2E}"/>
                </a:ext>
              </a:extLst>
            </p:cNvPr>
            <p:cNvSpPr>
              <a:spLocks noChangeArrowheads="1"/>
            </p:cNvSpPr>
            <p:nvPr/>
          </p:nvSpPr>
          <p:spPr bwMode="auto">
            <a:xfrm>
              <a:off x="6291688" y="3099479"/>
              <a:ext cx="151975" cy="96571"/>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33" name="Rectangle: Rounded Corners 4">
            <a:extLst>
              <a:ext uri="{FF2B5EF4-FFF2-40B4-BE49-F238E27FC236}">
                <a16:creationId xmlns:a16="http://schemas.microsoft.com/office/drawing/2014/main" id="{AC0EEEE8-FE07-144D-9916-996468D2F286}"/>
              </a:ext>
            </a:extLst>
          </p:cNvPr>
          <p:cNvSpPr/>
          <p:nvPr/>
        </p:nvSpPr>
        <p:spPr>
          <a:xfrm>
            <a:off x="1806575" y="3552825"/>
            <a:ext cx="985838" cy="385763"/>
          </a:xfrm>
          <a:prstGeom prst="roundRect">
            <a:avLst>
              <a:gd name="adj" fmla="val 11994"/>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34" name="TextBox 33">
            <a:extLst>
              <a:ext uri="{FF2B5EF4-FFF2-40B4-BE49-F238E27FC236}">
                <a16:creationId xmlns:a16="http://schemas.microsoft.com/office/drawing/2014/main" id="{7943E467-8158-2B4A-925A-B7E213E2BEAE}"/>
              </a:ext>
            </a:extLst>
          </p:cNvPr>
          <p:cNvSpPr txBox="1"/>
          <p:nvPr/>
        </p:nvSpPr>
        <p:spPr>
          <a:xfrm>
            <a:off x="8264490" y="4827513"/>
            <a:ext cx="3200400" cy="830997"/>
          </a:xfrm>
          <a:prstGeom prst="rect">
            <a:avLst/>
          </a:prstGeom>
          <a:noFill/>
        </p:spPr>
        <p:txBody>
          <a:bodyPr wrap="square" rtlCol="0">
            <a:spAutoFit/>
          </a:bodyPr>
          <a:lstStyle/>
          <a:p>
            <a:pPr marL="0" marR="0" lvl="0" indent="0" algn="ctr" defTabSz="914400" rtl="0" eaLnBrk="1" fontAlgn="auto" latinLnBrk="0" hangingPunct="1">
              <a:spcBef>
                <a:spcPts val="60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Fully managed </a:t>
            </a:r>
            <a: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with a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br>
            <a:r>
              <a:rPr kumimoji="0" lang="en-US" sz="1600" b="0" i="0" u="none" strike="noStrike" kern="1200" cap="none" spc="0" normalizeH="0" baseline="0" noProof="0" dirty="0">
                <a:ln>
                  <a:noFill/>
                </a:ln>
                <a:solidFill>
                  <a:schemeClr val="accent2"/>
                </a:solidFill>
                <a:effectLst/>
                <a:uLnTx/>
                <a:uFillTx/>
                <a:latin typeface="Arial" panose="020B0604020202020204" pitchFamily="34" charset="0"/>
                <a:cs typeface="Arial" panose="020B0604020202020204" pitchFamily="34" charset="0"/>
              </a:rPr>
              <a:t>pay-as-you-go model</a:t>
            </a:r>
            <a: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Works on any data.</a:t>
            </a:r>
          </a:p>
        </p:txBody>
      </p:sp>
      <p:sp>
        <p:nvSpPr>
          <p:cNvPr id="35" name="TextBox 34">
            <a:extLst>
              <a:ext uri="{FF2B5EF4-FFF2-40B4-BE49-F238E27FC236}">
                <a16:creationId xmlns:a16="http://schemas.microsoft.com/office/drawing/2014/main" id="{ED9CAFBE-10BE-624D-89DF-67626CB14E85}"/>
              </a:ext>
            </a:extLst>
          </p:cNvPr>
          <p:cNvSpPr txBox="1"/>
          <p:nvPr/>
        </p:nvSpPr>
        <p:spPr>
          <a:xfrm>
            <a:off x="4498391" y="4827513"/>
            <a:ext cx="3200400" cy="830997"/>
          </a:xfrm>
          <a:prstGeom prst="rect">
            <a:avLst/>
          </a:prstGeom>
          <a:noFill/>
        </p:spPr>
        <p:txBody>
          <a:bodyPr wrap="square" rtlCol="0">
            <a:spAutoFit/>
          </a:bodyPr>
          <a:lstStyle/>
          <a:p>
            <a:pPr marL="0" marR="0" lvl="0" indent="0" algn="ctr" defTabSz="914400" rtl="0" eaLnBrk="1" fontAlgn="auto" latinLnBrk="0" hangingPunct="1">
              <a:spcBef>
                <a:spcPts val="60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Multiple groups access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data simultaneously with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no performance degradation.</a:t>
            </a:r>
          </a:p>
        </p:txBody>
      </p:sp>
      <p:grpSp>
        <p:nvGrpSpPr>
          <p:cNvPr id="36" name="Group 35">
            <a:extLst>
              <a:ext uri="{FF2B5EF4-FFF2-40B4-BE49-F238E27FC236}">
                <a16:creationId xmlns:a16="http://schemas.microsoft.com/office/drawing/2014/main" id="{80765A0F-3FB3-EA42-9720-4DB879C90B9E}"/>
              </a:ext>
            </a:extLst>
          </p:cNvPr>
          <p:cNvGrpSpPr/>
          <p:nvPr/>
        </p:nvGrpSpPr>
        <p:grpSpPr>
          <a:xfrm>
            <a:off x="1619149" y="2668672"/>
            <a:ext cx="1380526" cy="722920"/>
            <a:chOff x="1537845" y="2921986"/>
            <a:chExt cx="1380526" cy="722920"/>
          </a:xfrm>
        </p:grpSpPr>
        <p:sp>
          <p:nvSpPr>
            <p:cNvPr id="37" name="Rectangle 7">
              <a:extLst>
                <a:ext uri="{FF2B5EF4-FFF2-40B4-BE49-F238E27FC236}">
                  <a16:creationId xmlns:a16="http://schemas.microsoft.com/office/drawing/2014/main" id="{31708726-8FAA-1543-A6BD-EE777014C6AC}"/>
                </a:ext>
              </a:extLst>
            </p:cNvPr>
            <p:cNvSpPr>
              <a:spLocks noChangeArrowheads="1"/>
            </p:cNvSpPr>
            <p:nvPr/>
          </p:nvSpPr>
          <p:spPr bwMode="auto">
            <a:xfrm>
              <a:off x="2763414" y="3582155"/>
              <a:ext cx="154957" cy="6275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8">
              <a:extLst>
                <a:ext uri="{FF2B5EF4-FFF2-40B4-BE49-F238E27FC236}">
                  <a16:creationId xmlns:a16="http://schemas.microsoft.com/office/drawing/2014/main" id="{635E571F-9642-E44B-9C7F-E84063F75B19}"/>
                </a:ext>
              </a:extLst>
            </p:cNvPr>
            <p:cNvSpPr>
              <a:spLocks/>
            </p:cNvSpPr>
            <p:nvPr/>
          </p:nvSpPr>
          <p:spPr bwMode="auto">
            <a:xfrm>
              <a:off x="2676330" y="3241505"/>
              <a:ext cx="165202" cy="131265"/>
            </a:xfrm>
            <a:custGeom>
              <a:avLst/>
              <a:gdLst>
                <a:gd name="T0" fmla="*/ 210 w 258"/>
                <a:gd name="T1" fmla="*/ 0 h 205"/>
                <a:gd name="T2" fmla="*/ 258 w 258"/>
                <a:gd name="T3" fmla="*/ 83 h 205"/>
                <a:gd name="T4" fmla="*/ 49 w 258"/>
                <a:gd name="T5" fmla="*/ 205 h 205"/>
                <a:gd name="T6" fmla="*/ 0 w 258"/>
                <a:gd name="T7" fmla="*/ 120 h 205"/>
                <a:gd name="T8" fmla="*/ 210 w 258"/>
                <a:gd name="T9" fmla="*/ 0 h 205"/>
              </a:gdLst>
              <a:ahLst/>
              <a:cxnLst>
                <a:cxn ang="0">
                  <a:pos x="T0" y="T1"/>
                </a:cxn>
                <a:cxn ang="0">
                  <a:pos x="T2" y="T3"/>
                </a:cxn>
                <a:cxn ang="0">
                  <a:pos x="T4" y="T5"/>
                </a:cxn>
                <a:cxn ang="0">
                  <a:pos x="T6" y="T7"/>
                </a:cxn>
                <a:cxn ang="0">
                  <a:pos x="T8" y="T9"/>
                </a:cxn>
              </a:cxnLst>
              <a:rect l="0" t="0" r="r" b="b"/>
              <a:pathLst>
                <a:path w="258" h="205">
                  <a:moveTo>
                    <a:pt x="210" y="0"/>
                  </a:moveTo>
                  <a:lnTo>
                    <a:pt x="258" y="83"/>
                  </a:lnTo>
                  <a:lnTo>
                    <a:pt x="49" y="205"/>
                  </a:lnTo>
                  <a:lnTo>
                    <a:pt x="0" y="120"/>
                  </a:lnTo>
                  <a:lnTo>
                    <a:pt x="2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
              <a:extLst>
                <a:ext uri="{FF2B5EF4-FFF2-40B4-BE49-F238E27FC236}">
                  <a16:creationId xmlns:a16="http://schemas.microsoft.com/office/drawing/2014/main" id="{D7526747-E625-744D-BF52-3249EA02ACED}"/>
                </a:ext>
              </a:extLst>
            </p:cNvPr>
            <p:cNvSpPr>
              <a:spLocks/>
            </p:cNvSpPr>
            <p:nvPr/>
          </p:nvSpPr>
          <p:spPr bwMode="auto">
            <a:xfrm>
              <a:off x="2468867" y="2998824"/>
              <a:ext cx="131265" cy="165842"/>
            </a:xfrm>
            <a:custGeom>
              <a:avLst/>
              <a:gdLst>
                <a:gd name="T0" fmla="*/ 83 w 205"/>
                <a:gd name="T1" fmla="*/ 259 h 259"/>
                <a:gd name="T2" fmla="*/ 0 w 205"/>
                <a:gd name="T3" fmla="*/ 211 h 259"/>
                <a:gd name="T4" fmla="*/ 120 w 205"/>
                <a:gd name="T5" fmla="*/ 0 h 259"/>
                <a:gd name="T6" fmla="*/ 205 w 205"/>
                <a:gd name="T7" fmla="*/ 50 h 259"/>
                <a:gd name="T8" fmla="*/ 83 w 205"/>
                <a:gd name="T9" fmla="*/ 259 h 259"/>
              </a:gdLst>
              <a:ahLst/>
              <a:cxnLst>
                <a:cxn ang="0">
                  <a:pos x="T0" y="T1"/>
                </a:cxn>
                <a:cxn ang="0">
                  <a:pos x="T2" y="T3"/>
                </a:cxn>
                <a:cxn ang="0">
                  <a:pos x="T4" y="T5"/>
                </a:cxn>
                <a:cxn ang="0">
                  <a:pos x="T6" y="T7"/>
                </a:cxn>
                <a:cxn ang="0">
                  <a:pos x="T8" y="T9"/>
                </a:cxn>
              </a:cxnLst>
              <a:rect l="0" t="0" r="r" b="b"/>
              <a:pathLst>
                <a:path w="205" h="259">
                  <a:moveTo>
                    <a:pt x="83" y="259"/>
                  </a:moveTo>
                  <a:lnTo>
                    <a:pt x="0" y="211"/>
                  </a:lnTo>
                  <a:lnTo>
                    <a:pt x="120" y="0"/>
                  </a:lnTo>
                  <a:lnTo>
                    <a:pt x="205" y="50"/>
                  </a:lnTo>
                  <a:lnTo>
                    <a:pt x="83" y="25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Rectangle 10">
              <a:extLst>
                <a:ext uri="{FF2B5EF4-FFF2-40B4-BE49-F238E27FC236}">
                  <a16:creationId xmlns:a16="http://schemas.microsoft.com/office/drawing/2014/main" id="{563E4EBF-746B-044C-976B-6759C4F02A45}"/>
                </a:ext>
              </a:extLst>
            </p:cNvPr>
            <p:cNvSpPr>
              <a:spLocks noChangeArrowheads="1"/>
            </p:cNvSpPr>
            <p:nvPr/>
          </p:nvSpPr>
          <p:spPr bwMode="auto">
            <a:xfrm>
              <a:off x="2197373" y="2921986"/>
              <a:ext cx="62111" cy="1549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11">
              <a:extLst>
                <a:ext uri="{FF2B5EF4-FFF2-40B4-BE49-F238E27FC236}">
                  <a16:creationId xmlns:a16="http://schemas.microsoft.com/office/drawing/2014/main" id="{C54652A0-C498-9E4B-ABBB-A713D1145E5D}"/>
                </a:ext>
              </a:extLst>
            </p:cNvPr>
            <p:cNvSpPr>
              <a:spLocks/>
            </p:cNvSpPr>
            <p:nvPr/>
          </p:nvSpPr>
          <p:spPr bwMode="auto">
            <a:xfrm>
              <a:off x="1855443" y="2998824"/>
              <a:ext cx="131265" cy="165842"/>
            </a:xfrm>
            <a:custGeom>
              <a:avLst/>
              <a:gdLst>
                <a:gd name="T0" fmla="*/ 0 w 205"/>
                <a:gd name="T1" fmla="*/ 50 h 259"/>
                <a:gd name="T2" fmla="*/ 85 w 205"/>
                <a:gd name="T3" fmla="*/ 0 h 259"/>
                <a:gd name="T4" fmla="*/ 205 w 205"/>
                <a:gd name="T5" fmla="*/ 211 h 259"/>
                <a:gd name="T6" fmla="*/ 122 w 205"/>
                <a:gd name="T7" fmla="*/ 259 h 259"/>
                <a:gd name="T8" fmla="*/ 0 w 205"/>
                <a:gd name="T9" fmla="*/ 50 h 259"/>
              </a:gdLst>
              <a:ahLst/>
              <a:cxnLst>
                <a:cxn ang="0">
                  <a:pos x="T0" y="T1"/>
                </a:cxn>
                <a:cxn ang="0">
                  <a:pos x="T2" y="T3"/>
                </a:cxn>
                <a:cxn ang="0">
                  <a:pos x="T4" y="T5"/>
                </a:cxn>
                <a:cxn ang="0">
                  <a:pos x="T6" y="T7"/>
                </a:cxn>
                <a:cxn ang="0">
                  <a:pos x="T8" y="T9"/>
                </a:cxn>
              </a:cxnLst>
              <a:rect l="0" t="0" r="r" b="b"/>
              <a:pathLst>
                <a:path w="205" h="259">
                  <a:moveTo>
                    <a:pt x="0" y="50"/>
                  </a:moveTo>
                  <a:lnTo>
                    <a:pt x="85" y="0"/>
                  </a:lnTo>
                  <a:lnTo>
                    <a:pt x="205" y="211"/>
                  </a:lnTo>
                  <a:lnTo>
                    <a:pt x="122" y="259"/>
                  </a:lnTo>
                  <a:lnTo>
                    <a:pt x="0" y="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12">
              <a:extLst>
                <a:ext uri="{FF2B5EF4-FFF2-40B4-BE49-F238E27FC236}">
                  <a16:creationId xmlns:a16="http://schemas.microsoft.com/office/drawing/2014/main" id="{A5B46789-6E76-3548-BD75-10DE4CA05885}"/>
                </a:ext>
              </a:extLst>
            </p:cNvPr>
            <p:cNvSpPr>
              <a:spLocks/>
            </p:cNvSpPr>
            <p:nvPr/>
          </p:nvSpPr>
          <p:spPr bwMode="auto">
            <a:xfrm>
              <a:off x="1614683" y="3241505"/>
              <a:ext cx="165202" cy="129984"/>
            </a:xfrm>
            <a:custGeom>
              <a:avLst/>
              <a:gdLst>
                <a:gd name="T0" fmla="*/ 49 w 258"/>
                <a:gd name="T1" fmla="*/ 0 h 203"/>
                <a:gd name="T2" fmla="*/ 258 w 258"/>
                <a:gd name="T3" fmla="*/ 120 h 203"/>
                <a:gd name="T4" fmla="*/ 210 w 258"/>
                <a:gd name="T5" fmla="*/ 203 h 203"/>
                <a:gd name="T6" fmla="*/ 0 w 258"/>
                <a:gd name="T7" fmla="*/ 83 h 203"/>
                <a:gd name="T8" fmla="*/ 49 w 258"/>
                <a:gd name="T9" fmla="*/ 0 h 203"/>
              </a:gdLst>
              <a:ahLst/>
              <a:cxnLst>
                <a:cxn ang="0">
                  <a:pos x="T0" y="T1"/>
                </a:cxn>
                <a:cxn ang="0">
                  <a:pos x="T2" y="T3"/>
                </a:cxn>
                <a:cxn ang="0">
                  <a:pos x="T4" y="T5"/>
                </a:cxn>
                <a:cxn ang="0">
                  <a:pos x="T6" y="T7"/>
                </a:cxn>
                <a:cxn ang="0">
                  <a:pos x="T8" y="T9"/>
                </a:cxn>
              </a:cxnLst>
              <a:rect l="0" t="0" r="r" b="b"/>
              <a:pathLst>
                <a:path w="258" h="203">
                  <a:moveTo>
                    <a:pt x="49" y="0"/>
                  </a:moveTo>
                  <a:lnTo>
                    <a:pt x="258" y="120"/>
                  </a:lnTo>
                  <a:lnTo>
                    <a:pt x="210" y="203"/>
                  </a:lnTo>
                  <a:lnTo>
                    <a:pt x="0" y="83"/>
                  </a:lnTo>
                  <a:lnTo>
                    <a:pt x="4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Rectangle 13">
              <a:extLst>
                <a:ext uri="{FF2B5EF4-FFF2-40B4-BE49-F238E27FC236}">
                  <a16:creationId xmlns:a16="http://schemas.microsoft.com/office/drawing/2014/main" id="{6168D574-F7C0-2C4A-B434-9F370FFB5091}"/>
                </a:ext>
              </a:extLst>
            </p:cNvPr>
            <p:cNvSpPr>
              <a:spLocks noChangeArrowheads="1"/>
            </p:cNvSpPr>
            <p:nvPr/>
          </p:nvSpPr>
          <p:spPr bwMode="auto">
            <a:xfrm>
              <a:off x="1537845" y="3582155"/>
              <a:ext cx="154957" cy="6275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44" name="Group 43">
            <a:extLst>
              <a:ext uri="{FF2B5EF4-FFF2-40B4-BE49-F238E27FC236}">
                <a16:creationId xmlns:a16="http://schemas.microsoft.com/office/drawing/2014/main" id="{C85FC592-871D-7D49-8AE3-47C8573689F0}"/>
              </a:ext>
            </a:extLst>
          </p:cNvPr>
          <p:cNvGrpSpPr/>
          <p:nvPr/>
        </p:nvGrpSpPr>
        <p:grpSpPr>
          <a:xfrm>
            <a:off x="9048949" y="2601398"/>
            <a:ext cx="1599780" cy="1603065"/>
            <a:chOff x="8946918" y="2539248"/>
            <a:chExt cx="2025882" cy="2030042"/>
          </a:xfrm>
        </p:grpSpPr>
        <p:sp>
          <p:nvSpPr>
            <p:cNvPr id="45" name="Freeform 32">
              <a:extLst>
                <a:ext uri="{FF2B5EF4-FFF2-40B4-BE49-F238E27FC236}">
                  <a16:creationId xmlns:a16="http://schemas.microsoft.com/office/drawing/2014/main" id="{107FD067-3722-764C-ABA2-978E9409EE44}"/>
                </a:ext>
              </a:extLst>
            </p:cNvPr>
            <p:cNvSpPr>
              <a:spLocks/>
            </p:cNvSpPr>
            <p:nvPr/>
          </p:nvSpPr>
          <p:spPr bwMode="auto">
            <a:xfrm>
              <a:off x="8946918" y="2539248"/>
              <a:ext cx="2025882" cy="2030042"/>
            </a:xfrm>
            <a:custGeom>
              <a:avLst/>
              <a:gdLst>
                <a:gd name="T0" fmla="*/ 1642 w 1655"/>
                <a:gd name="T1" fmla="*/ 894 h 1657"/>
                <a:gd name="T2" fmla="*/ 1592 w 1655"/>
                <a:gd name="T3" fmla="*/ 856 h 1657"/>
                <a:gd name="T4" fmla="*/ 1484 w 1655"/>
                <a:gd name="T5" fmla="*/ 817 h 1657"/>
                <a:gd name="T6" fmla="*/ 1464 w 1655"/>
                <a:gd name="T7" fmla="*/ 674 h 1657"/>
                <a:gd name="T8" fmla="*/ 1557 w 1655"/>
                <a:gd name="T9" fmla="*/ 608 h 1657"/>
                <a:gd name="T10" fmla="*/ 1594 w 1655"/>
                <a:gd name="T11" fmla="*/ 558 h 1657"/>
                <a:gd name="T12" fmla="*/ 1584 w 1655"/>
                <a:gd name="T13" fmla="*/ 496 h 1657"/>
                <a:gd name="T14" fmla="*/ 1491 w 1655"/>
                <a:gd name="T15" fmla="*/ 334 h 1657"/>
                <a:gd name="T16" fmla="*/ 1381 w 1655"/>
                <a:gd name="T17" fmla="*/ 305 h 1657"/>
                <a:gd name="T18" fmla="*/ 1277 w 1655"/>
                <a:gd name="T19" fmla="*/ 355 h 1657"/>
                <a:gd name="T20" fmla="*/ 1163 w 1655"/>
                <a:gd name="T21" fmla="*/ 269 h 1657"/>
                <a:gd name="T22" fmla="*/ 1184 w 1655"/>
                <a:gd name="T23" fmla="*/ 157 h 1657"/>
                <a:gd name="T24" fmla="*/ 1126 w 1655"/>
                <a:gd name="T25" fmla="*/ 58 h 1657"/>
                <a:gd name="T26" fmla="*/ 949 w 1655"/>
                <a:gd name="T27" fmla="*/ 10 h 1657"/>
                <a:gd name="T28" fmla="*/ 850 w 1655"/>
                <a:gd name="T29" fmla="*/ 66 h 1657"/>
                <a:gd name="T30" fmla="*/ 813 w 1655"/>
                <a:gd name="T31" fmla="*/ 174 h 1657"/>
                <a:gd name="T32" fmla="*/ 670 w 1655"/>
                <a:gd name="T33" fmla="*/ 193 h 1657"/>
                <a:gd name="T34" fmla="*/ 605 w 1655"/>
                <a:gd name="T35" fmla="*/ 101 h 1657"/>
                <a:gd name="T36" fmla="*/ 493 w 1655"/>
                <a:gd name="T37" fmla="*/ 72 h 1657"/>
                <a:gd name="T38" fmla="*/ 331 w 1655"/>
                <a:gd name="T39" fmla="*/ 164 h 1657"/>
                <a:gd name="T40" fmla="*/ 294 w 1655"/>
                <a:gd name="T41" fmla="*/ 214 h 1657"/>
                <a:gd name="T42" fmla="*/ 302 w 1655"/>
                <a:gd name="T43" fmla="*/ 274 h 1657"/>
                <a:gd name="T44" fmla="*/ 352 w 1655"/>
                <a:gd name="T45" fmla="*/ 379 h 1657"/>
                <a:gd name="T46" fmla="*/ 265 w 1655"/>
                <a:gd name="T47" fmla="*/ 493 h 1657"/>
                <a:gd name="T48" fmla="*/ 153 w 1655"/>
                <a:gd name="T49" fmla="*/ 471 h 1657"/>
                <a:gd name="T50" fmla="*/ 54 w 1655"/>
                <a:gd name="T51" fmla="*/ 529 h 1657"/>
                <a:gd name="T52" fmla="*/ 6 w 1655"/>
                <a:gd name="T53" fmla="*/ 711 h 1657"/>
                <a:gd name="T54" fmla="*/ 14 w 1655"/>
                <a:gd name="T55" fmla="*/ 773 h 1657"/>
                <a:gd name="T56" fmla="*/ 62 w 1655"/>
                <a:gd name="T57" fmla="*/ 809 h 1657"/>
                <a:gd name="T58" fmla="*/ 170 w 1655"/>
                <a:gd name="T59" fmla="*/ 848 h 1657"/>
                <a:gd name="T60" fmla="*/ 190 w 1655"/>
                <a:gd name="T61" fmla="*/ 991 h 1657"/>
                <a:gd name="T62" fmla="*/ 97 w 1655"/>
                <a:gd name="T63" fmla="*/ 1057 h 1657"/>
                <a:gd name="T64" fmla="*/ 68 w 1655"/>
                <a:gd name="T65" fmla="*/ 1169 h 1657"/>
                <a:gd name="T66" fmla="*/ 161 w 1655"/>
                <a:gd name="T67" fmla="*/ 1331 h 1657"/>
                <a:gd name="T68" fmla="*/ 211 w 1655"/>
                <a:gd name="T69" fmla="*/ 1367 h 1657"/>
                <a:gd name="T70" fmla="*/ 271 w 1655"/>
                <a:gd name="T71" fmla="*/ 1360 h 1657"/>
                <a:gd name="T72" fmla="*/ 375 w 1655"/>
                <a:gd name="T73" fmla="*/ 1310 h 1657"/>
                <a:gd name="T74" fmla="*/ 489 w 1655"/>
                <a:gd name="T75" fmla="*/ 1396 h 1657"/>
                <a:gd name="T76" fmla="*/ 466 w 1655"/>
                <a:gd name="T77" fmla="*/ 1508 h 1657"/>
                <a:gd name="T78" fmla="*/ 473 w 1655"/>
                <a:gd name="T79" fmla="*/ 1570 h 1657"/>
                <a:gd name="T80" fmla="*/ 524 w 1655"/>
                <a:gd name="T81" fmla="*/ 1607 h 1657"/>
                <a:gd name="T82" fmla="*/ 705 w 1655"/>
                <a:gd name="T83" fmla="*/ 1655 h 1657"/>
                <a:gd name="T84" fmla="*/ 726 w 1655"/>
                <a:gd name="T85" fmla="*/ 1657 h 1657"/>
                <a:gd name="T86" fmla="*/ 767 w 1655"/>
                <a:gd name="T87" fmla="*/ 1648 h 1657"/>
                <a:gd name="T88" fmla="*/ 804 w 1655"/>
                <a:gd name="T89" fmla="*/ 1599 h 1657"/>
                <a:gd name="T90" fmla="*/ 842 w 1655"/>
                <a:gd name="T91" fmla="*/ 1491 h 1657"/>
                <a:gd name="T92" fmla="*/ 985 w 1655"/>
                <a:gd name="T93" fmla="*/ 1472 h 1657"/>
                <a:gd name="T94" fmla="*/ 1051 w 1655"/>
                <a:gd name="T95" fmla="*/ 1564 h 1657"/>
                <a:gd name="T96" fmla="*/ 1163 w 1655"/>
                <a:gd name="T97" fmla="*/ 1593 h 1657"/>
                <a:gd name="T98" fmla="*/ 1325 w 1655"/>
                <a:gd name="T99" fmla="*/ 1501 h 1657"/>
                <a:gd name="T100" fmla="*/ 1354 w 1655"/>
                <a:gd name="T101" fmla="*/ 1391 h 1657"/>
                <a:gd name="T102" fmla="*/ 1304 w 1655"/>
                <a:gd name="T103" fmla="*/ 1286 h 1657"/>
                <a:gd name="T104" fmla="*/ 1391 w 1655"/>
                <a:gd name="T105" fmla="*/ 1172 h 1657"/>
                <a:gd name="T106" fmla="*/ 1503 w 1655"/>
                <a:gd name="T107" fmla="*/ 1194 h 1657"/>
                <a:gd name="T108" fmla="*/ 1565 w 1655"/>
                <a:gd name="T109" fmla="*/ 1186 h 1657"/>
                <a:gd name="T110" fmla="*/ 1601 w 1655"/>
                <a:gd name="T111" fmla="*/ 1136 h 1657"/>
                <a:gd name="T112" fmla="*/ 1650 w 1655"/>
                <a:gd name="T113" fmla="*/ 956 h 1657"/>
                <a:gd name="T114" fmla="*/ 1642 w 1655"/>
                <a:gd name="T115" fmla="*/ 894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5" h="1657">
                  <a:moveTo>
                    <a:pt x="1642" y="894"/>
                  </a:moveTo>
                  <a:cubicBezTo>
                    <a:pt x="1630" y="875"/>
                    <a:pt x="1613" y="861"/>
                    <a:pt x="1592" y="856"/>
                  </a:cubicBezTo>
                  <a:cubicBezTo>
                    <a:pt x="1484" y="817"/>
                    <a:pt x="1484" y="817"/>
                    <a:pt x="1484" y="817"/>
                  </a:cubicBezTo>
                  <a:cubicBezTo>
                    <a:pt x="1484" y="765"/>
                    <a:pt x="1476" y="719"/>
                    <a:pt x="1464" y="674"/>
                  </a:cubicBezTo>
                  <a:cubicBezTo>
                    <a:pt x="1557" y="608"/>
                    <a:pt x="1557" y="608"/>
                    <a:pt x="1557" y="608"/>
                  </a:cubicBezTo>
                  <a:cubicBezTo>
                    <a:pt x="1576" y="597"/>
                    <a:pt x="1590" y="579"/>
                    <a:pt x="1594" y="558"/>
                  </a:cubicBezTo>
                  <a:cubicBezTo>
                    <a:pt x="1599" y="537"/>
                    <a:pt x="1596" y="516"/>
                    <a:pt x="1584" y="496"/>
                  </a:cubicBezTo>
                  <a:cubicBezTo>
                    <a:pt x="1491" y="334"/>
                    <a:pt x="1491" y="334"/>
                    <a:pt x="1491" y="334"/>
                  </a:cubicBezTo>
                  <a:cubicBezTo>
                    <a:pt x="1468" y="296"/>
                    <a:pt x="1418" y="282"/>
                    <a:pt x="1381" y="305"/>
                  </a:cubicBezTo>
                  <a:cubicBezTo>
                    <a:pt x="1277" y="355"/>
                    <a:pt x="1277" y="355"/>
                    <a:pt x="1277" y="355"/>
                  </a:cubicBezTo>
                  <a:cubicBezTo>
                    <a:pt x="1240" y="321"/>
                    <a:pt x="1202" y="292"/>
                    <a:pt x="1163" y="269"/>
                  </a:cubicBezTo>
                  <a:cubicBezTo>
                    <a:pt x="1184" y="157"/>
                    <a:pt x="1184" y="157"/>
                    <a:pt x="1184" y="157"/>
                  </a:cubicBezTo>
                  <a:cubicBezTo>
                    <a:pt x="1194" y="112"/>
                    <a:pt x="1169" y="68"/>
                    <a:pt x="1126" y="58"/>
                  </a:cubicBezTo>
                  <a:cubicBezTo>
                    <a:pt x="949" y="10"/>
                    <a:pt x="949" y="10"/>
                    <a:pt x="949" y="10"/>
                  </a:cubicBezTo>
                  <a:cubicBezTo>
                    <a:pt x="904" y="0"/>
                    <a:pt x="862" y="23"/>
                    <a:pt x="850" y="66"/>
                  </a:cubicBezTo>
                  <a:cubicBezTo>
                    <a:pt x="813" y="174"/>
                    <a:pt x="813" y="174"/>
                    <a:pt x="813" y="174"/>
                  </a:cubicBezTo>
                  <a:cubicBezTo>
                    <a:pt x="761" y="174"/>
                    <a:pt x="715" y="182"/>
                    <a:pt x="670" y="193"/>
                  </a:cubicBezTo>
                  <a:cubicBezTo>
                    <a:pt x="605" y="101"/>
                    <a:pt x="605" y="101"/>
                    <a:pt x="605" y="101"/>
                  </a:cubicBezTo>
                  <a:cubicBezTo>
                    <a:pt x="582" y="62"/>
                    <a:pt x="531" y="48"/>
                    <a:pt x="493" y="72"/>
                  </a:cubicBezTo>
                  <a:cubicBezTo>
                    <a:pt x="331" y="164"/>
                    <a:pt x="331" y="164"/>
                    <a:pt x="331" y="164"/>
                  </a:cubicBezTo>
                  <a:cubicBezTo>
                    <a:pt x="311" y="176"/>
                    <a:pt x="298" y="193"/>
                    <a:pt x="294" y="214"/>
                  </a:cubicBezTo>
                  <a:cubicBezTo>
                    <a:pt x="288" y="236"/>
                    <a:pt x="292" y="257"/>
                    <a:pt x="302" y="274"/>
                  </a:cubicBezTo>
                  <a:cubicBezTo>
                    <a:pt x="352" y="379"/>
                    <a:pt x="352" y="379"/>
                    <a:pt x="352" y="379"/>
                  </a:cubicBezTo>
                  <a:cubicBezTo>
                    <a:pt x="317" y="415"/>
                    <a:pt x="288" y="454"/>
                    <a:pt x="265" y="493"/>
                  </a:cubicBezTo>
                  <a:cubicBezTo>
                    <a:pt x="153" y="471"/>
                    <a:pt x="153" y="471"/>
                    <a:pt x="153" y="471"/>
                  </a:cubicBezTo>
                  <a:cubicBezTo>
                    <a:pt x="108" y="462"/>
                    <a:pt x="64" y="487"/>
                    <a:pt x="54" y="529"/>
                  </a:cubicBezTo>
                  <a:cubicBezTo>
                    <a:pt x="6" y="711"/>
                    <a:pt x="6" y="711"/>
                    <a:pt x="6" y="711"/>
                  </a:cubicBezTo>
                  <a:cubicBezTo>
                    <a:pt x="0" y="732"/>
                    <a:pt x="4" y="753"/>
                    <a:pt x="14" y="773"/>
                  </a:cubicBezTo>
                  <a:cubicBezTo>
                    <a:pt x="23" y="792"/>
                    <a:pt x="41" y="804"/>
                    <a:pt x="62" y="809"/>
                  </a:cubicBezTo>
                  <a:cubicBezTo>
                    <a:pt x="170" y="848"/>
                    <a:pt x="170" y="848"/>
                    <a:pt x="170" y="848"/>
                  </a:cubicBezTo>
                  <a:cubicBezTo>
                    <a:pt x="170" y="900"/>
                    <a:pt x="178" y="946"/>
                    <a:pt x="190" y="991"/>
                  </a:cubicBezTo>
                  <a:cubicBezTo>
                    <a:pt x="97" y="1057"/>
                    <a:pt x="97" y="1057"/>
                    <a:pt x="97" y="1057"/>
                  </a:cubicBezTo>
                  <a:cubicBezTo>
                    <a:pt x="58" y="1080"/>
                    <a:pt x="45" y="1130"/>
                    <a:pt x="68" y="1169"/>
                  </a:cubicBezTo>
                  <a:cubicBezTo>
                    <a:pt x="161" y="1331"/>
                    <a:pt x="161" y="1331"/>
                    <a:pt x="161" y="1331"/>
                  </a:cubicBezTo>
                  <a:cubicBezTo>
                    <a:pt x="172" y="1350"/>
                    <a:pt x="190" y="1364"/>
                    <a:pt x="211" y="1367"/>
                  </a:cubicBezTo>
                  <a:cubicBezTo>
                    <a:pt x="232" y="1373"/>
                    <a:pt x="253" y="1369"/>
                    <a:pt x="271" y="1360"/>
                  </a:cubicBezTo>
                  <a:cubicBezTo>
                    <a:pt x="375" y="1310"/>
                    <a:pt x="375" y="1310"/>
                    <a:pt x="375" y="1310"/>
                  </a:cubicBezTo>
                  <a:cubicBezTo>
                    <a:pt x="412" y="1344"/>
                    <a:pt x="450" y="1373"/>
                    <a:pt x="489" y="1396"/>
                  </a:cubicBezTo>
                  <a:cubicBezTo>
                    <a:pt x="466" y="1508"/>
                    <a:pt x="466" y="1508"/>
                    <a:pt x="466" y="1508"/>
                  </a:cubicBezTo>
                  <a:cubicBezTo>
                    <a:pt x="460" y="1530"/>
                    <a:pt x="464" y="1551"/>
                    <a:pt x="473" y="1570"/>
                  </a:cubicBezTo>
                  <a:cubicBezTo>
                    <a:pt x="485" y="1590"/>
                    <a:pt x="502" y="1603"/>
                    <a:pt x="524" y="1607"/>
                  </a:cubicBezTo>
                  <a:cubicBezTo>
                    <a:pt x="705" y="1655"/>
                    <a:pt x="705" y="1655"/>
                    <a:pt x="705" y="1655"/>
                  </a:cubicBezTo>
                  <a:cubicBezTo>
                    <a:pt x="713" y="1657"/>
                    <a:pt x="719" y="1657"/>
                    <a:pt x="726" y="1657"/>
                  </a:cubicBezTo>
                  <a:cubicBezTo>
                    <a:pt x="740" y="1657"/>
                    <a:pt x="755" y="1653"/>
                    <a:pt x="767" y="1648"/>
                  </a:cubicBezTo>
                  <a:cubicBezTo>
                    <a:pt x="786" y="1638"/>
                    <a:pt x="798" y="1621"/>
                    <a:pt x="804" y="1599"/>
                  </a:cubicBezTo>
                  <a:cubicBezTo>
                    <a:pt x="842" y="1491"/>
                    <a:pt x="842" y="1491"/>
                    <a:pt x="842" y="1491"/>
                  </a:cubicBezTo>
                  <a:cubicBezTo>
                    <a:pt x="895" y="1491"/>
                    <a:pt x="941" y="1483"/>
                    <a:pt x="985" y="1472"/>
                  </a:cubicBezTo>
                  <a:cubicBezTo>
                    <a:pt x="1051" y="1564"/>
                    <a:pt x="1051" y="1564"/>
                    <a:pt x="1051" y="1564"/>
                  </a:cubicBezTo>
                  <a:cubicBezTo>
                    <a:pt x="1074" y="1603"/>
                    <a:pt x="1124" y="1617"/>
                    <a:pt x="1163" y="1593"/>
                  </a:cubicBezTo>
                  <a:cubicBezTo>
                    <a:pt x="1325" y="1501"/>
                    <a:pt x="1325" y="1501"/>
                    <a:pt x="1325" y="1501"/>
                  </a:cubicBezTo>
                  <a:cubicBezTo>
                    <a:pt x="1364" y="1478"/>
                    <a:pt x="1377" y="1427"/>
                    <a:pt x="1354" y="1391"/>
                  </a:cubicBezTo>
                  <a:cubicBezTo>
                    <a:pt x="1304" y="1286"/>
                    <a:pt x="1304" y="1286"/>
                    <a:pt x="1304" y="1286"/>
                  </a:cubicBezTo>
                  <a:cubicBezTo>
                    <a:pt x="1339" y="1250"/>
                    <a:pt x="1368" y="1211"/>
                    <a:pt x="1391" y="1172"/>
                  </a:cubicBezTo>
                  <a:cubicBezTo>
                    <a:pt x="1503" y="1194"/>
                    <a:pt x="1503" y="1194"/>
                    <a:pt x="1503" y="1194"/>
                  </a:cubicBezTo>
                  <a:cubicBezTo>
                    <a:pt x="1524" y="1199"/>
                    <a:pt x="1545" y="1196"/>
                    <a:pt x="1565" y="1186"/>
                  </a:cubicBezTo>
                  <a:cubicBezTo>
                    <a:pt x="1584" y="1174"/>
                    <a:pt x="1598" y="1157"/>
                    <a:pt x="1601" y="1136"/>
                  </a:cubicBezTo>
                  <a:cubicBezTo>
                    <a:pt x="1650" y="956"/>
                    <a:pt x="1650" y="956"/>
                    <a:pt x="1650" y="956"/>
                  </a:cubicBezTo>
                  <a:cubicBezTo>
                    <a:pt x="1655" y="935"/>
                    <a:pt x="1654" y="912"/>
                    <a:pt x="1642" y="89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Oval 45">
              <a:extLst>
                <a:ext uri="{FF2B5EF4-FFF2-40B4-BE49-F238E27FC236}">
                  <a16:creationId xmlns:a16="http://schemas.microsoft.com/office/drawing/2014/main" id="{2FF5A7B9-9746-E844-9F88-088694098A8A}"/>
                </a:ext>
              </a:extLst>
            </p:cNvPr>
            <p:cNvSpPr/>
            <p:nvPr/>
          </p:nvSpPr>
          <p:spPr>
            <a:xfrm>
              <a:off x="9385571" y="2979981"/>
              <a:ext cx="1148576" cy="1148576"/>
            </a:xfrm>
            <a:prstGeom prst="ellipse">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grpSp>
      <p:sp>
        <p:nvSpPr>
          <p:cNvPr id="47" name="Freeform 40">
            <a:extLst>
              <a:ext uri="{FF2B5EF4-FFF2-40B4-BE49-F238E27FC236}">
                <a16:creationId xmlns:a16="http://schemas.microsoft.com/office/drawing/2014/main" id="{D78FC30A-43AE-B649-A7EC-F22ABD540510}"/>
              </a:ext>
            </a:extLst>
          </p:cNvPr>
          <p:cNvSpPr>
            <a:spLocks/>
          </p:cNvSpPr>
          <p:nvPr/>
        </p:nvSpPr>
        <p:spPr bwMode="auto">
          <a:xfrm>
            <a:off x="9785289" y="2869366"/>
            <a:ext cx="566763" cy="838134"/>
          </a:xfrm>
          <a:custGeom>
            <a:avLst/>
            <a:gdLst>
              <a:gd name="T0" fmla="*/ 47 w 1484"/>
              <a:gd name="T1" fmla="*/ 2193 h 2193"/>
              <a:gd name="T2" fmla="*/ 1411 w 1484"/>
              <a:gd name="T3" fmla="*/ 382 h 2193"/>
              <a:gd name="T4" fmla="*/ 1368 w 1484"/>
              <a:gd name="T5" fmla="*/ 74 h 2193"/>
              <a:gd name="T6" fmla="*/ 1059 w 1484"/>
              <a:gd name="T7" fmla="*/ 117 h 2193"/>
              <a:gd name="T8" fmla="*/ 0 w 1484"/>
              <a:gd name="T9" fmla="*/ 1523 h 2193"/>
            </a:gdLst>
            <a:ahLst/>
            <a:cxnLst>
              <a:cxn ang="0">
                <a:pos x="T0" y="T1"/>
              </a:cxn>
              <a:cxn ang="0">
                <a:pos x="T2" y="T3"/>
              </a:cxn>
              <a:cxn ang="0">
                <a:pos x="T4" y="T5"/>
              </a:cxn>
              <a:cxn ang="0">
                <a:pos x="T6" y="T7"/>
              </a:cxn>
              <a:cxn ang="0">
                <a:pos x="T8" y="T9"/>
              </a:cxn>
            </a:cxnLst>
            <a:rect l="0" t="0" r="r" b="b"/>
            <a:pathLst>
              <a:path w="1484" h="2193">
                <a:moveTo>
                  <a:pt x="47" y="2193"/>
                </a:moveTo>
                <a:cubicBezTo>
                  <a:pt x="1411" y="382"/>
                  <a:pt x="1411" y="382"/>
                  <a:pt x="1411" y="382"/>
                </a:cubicBezTo>
                <a:cubicBezTo>
                  <a:pt x="1484" y="285"/>
                  <a:pt x="1465" y="147"/>
                  <a:pt x="1368" y="74"/>
                </a:cubicBezTo>
                <a:cubicBezTo>
                  <a:pt x="1271" y="0"/>
                  <a:pt x="1133" y="20"/>
                  <a:pt x="1059" y="117"/>
                </a:cubicBezTo>
                <a:cubicBezTo>
                  <a:pt x="0" y="1523"/>
                  <a:pt x="0" y="1523"/>
                  <a:pt x="0" y="1523"/>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41">
            <a:extLst>
              <a:ext uri="{FF2B5EF4-FFF2-40B4-BE49-F238E27FC236}">
                <a16:creationId xmlns:a16="http://schemas.microsoft.com/office/drawing/2014/main" id="{A0EE2445-BF7C-0B44-B7E6-AAEF312C8C35}"/>
              </a:ext>
            </a:extLst>
          </p:cNvPr>
          <p:cNvSpPr>
            <a:spLocks/>
          </p:cNvSpPr>
          <p:nvPr/>
        </p:nvSpPr>
        <p:spPr bwMode="auto">
          <a:xfrm>
            <a:off x="9496391" y="3273393"/>
            <a:ext cx="311622" cy="431077"/>
          </a:xfrm>
          <a:custGeom>
            <a:avLst/>
            <a:gdLst>
              <a:gd name="T0" fmla="*/ 769 w 816"/>
              <a:gd name="T1" fmla="*/ 458 h 1128"/>
              <a:gd name="T2" fmla="*/ 398 w 816"/>
              <a:gd name="T3" fmla="*/ 86 h 1128"/>
              <a:gd name="T4" fmla="*/ 86 w 816"/>
              <a:gd name="T5" fmla="*/ 86 h 1128"/>
              <a:gd name="T6" fmla="*/ 86 w 816"/>
              <a:gd name="T7" fmla="*/ 398 h 1128"/>
              <a:gd name="T8" fmla="*/ 816 w 816"/>
              <a:gd name="T9" fmla="*/ 1128 h 1128"/>
            </a:gdLst>
            <a:ahLst/>
            <a:cxnLst>
              <a:cxn ang="0">
                <a:pos x="T0" y="T1"/>
              </a:cxn>
              <a:cxn ang="0">
                <a:pos x="T2" y="T3"/>
              </a:cxn>
              <a:cxn ang="0">
                <a:pos x="T4" y="T5"/>
              </a:cxn>
              <a:cxn ang="0">
                <a:pos x="T6" y="T7"/>
              </a:cxn>
              <a:cxn ang="0">
                <a:pos x="T8" y="T9"/>
              </a:cxn>
            </a:cxnLst>
            <a:rect l="0" t="0" r="r" b="b"/>
            <a:pathLst>
              <a:path w="816" h="1128">
                <a:moveTo>
                  <a:pt x="769" y="458"/>
                </a:moveTo>
                <a:cubicBezTo>
                  <a:pt x="398" y="86"/>
                  <a:pt x="398" y="86"/>
                  <a:pt x="398" y="86"/>
                </a:cubicBezTo>
                <a:cubicBezTo>
                  <a:pt x="311" y="0"/>
                  <a:pt x="172" y="0"/>
                  <a:pt x="86" y="86"/>
                </a:cubicBezTo>
                <a:cubicBezTo>
                  <a:pt x="0" y="172"/>
                  <a:pt x="0" y="312"/>
                  <a:pt x="86" y="398"/>
                </a:cubicBezTo>
                <a:cubicBezTo>
                  <a:pt x="816" y="1128"/>
                  <a:pt x="816" y="1128"/>
                  <a:pt x="816" y="1128"/>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TextBox 48">
            <a:extLst>
              <a:ext uri="{FF2B5EF4-FFF2-40B4-BE49-F238E27FC236}">
                <a16:creationId xmlns:a16="http://schemas.microsoft.com/office/drawing/2014/main" id="{86ED8C8E-E1BE-F344-A915-13D0555F28EE}"/>
              </a:ext>
            </a:extLst>
          </p:cNvPr>
          <p:cNvSpPr txBox="1"/>
          <p:nvPr/>
        </p:nvSpPr>
        <p:spPr>
          <a:xfrm>
            <a:off x="1793360" y="3508631"/>
            <a:ext cx="988965"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venir Medium"/>
                <a:ea typeface="Meiryo Regular" charset="-128"/>
                <a:cs typeface="Meiryo Regular" charset="-128"/>
              </a:rPr>
              <a:t>200x</a:t>
            </a:r>
          </a:p>
        </p:txBody>
      </p:sp>
      <p:sp>
        <p:nvSpPr>
          <p:cNvPr id="50" name="TextBox 49">
            <a:extLst>
              <a:ext uri="{FF2B5EF4-FFF2-40B4-BE49-F238E27FC236}">
                <a16:creationId xmlns:a16="http://schemas.microsoft.com/office/drawing/2014/main" id="{2D1D2476-D0DD-7741-B418-86F3620BB3BB}"/>
              </a:ext>
            </a:extLst>
          </p:cNvPr>
          <p:cNvSpPr txBox="1"/>
          <p:nvPr/>
        </p:nvSpPr>
        <p:spPr>
          <a:xfrm>
            <a:off x="8412252" y="1709920"/>
            <a:ext cx="29048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effectLst/>
                <a:uLnTx/>
                <a:uFillTx/>
                <a:latin typeface="Arial" panose="020B0604020202020204" pitchFamily="34" charset="0"/>
                <a:ea typeface="Meiryo Regular" charset="-128"/>
                <a:cs typeface="Arial" panose="020B0604020202020204" pitchFamily="34" charset="0"/>
              </a:rPr>
              <a:t>Simplicity</a:t>
            </a:r>
          </a:p>
        </p:txBody>
      </p:sp>
      <p:sp>
        <p:nvSpPr>
          <p:cNvPr id="51" name="TextBox 50">
            <a:extLst>
              <a:ext uri="{FF2B5EF4-FFF2-40B4-BE49-F238E27FC236}">
                <a16:creationId xmlns:a16="http://schemas.microsoft.com/office/drawing/2014/main" id="{1E3BB0C6-98AF-2347-93B3-72CEDF235DA1}"/>
              </a:ext>
            </a:extLst>
          </p:cNvPr>
          <p:cNvSpPr txBox="1"/>
          <p:nvPr/>
        </p:nvSpPr>
        <p:spPr>
          <a:xfrm>
            <a:off x="871350" y="1709920"/>
            <a:ext cx="29048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effectLst/>
                <a:uLnTx/>
                <a:uFillTx/>
                <a:latin typeface="Arial" panose="020B0604020202020204" pitchFamily="34" charset="0"/>
                <a:ea typeface="Meiryo Regular" charset="-128"/>
                <a:cs typeface="Arial" panose="020B0604020202020204" pitchFamily="34" charset="0"/>
              </a:rPr>
              <a:t>Performance</a:t>
            </a:r>
          </a:p>
        </p:txBody>
      </p:sp>
      <p:grpSp>
        <p:nvGrpSpPr>
          <p:cNvPr id="54" name="Group 53">
            <a:extLst>
              <a:ext uri="{FF2B5EF4-FFF2-40B4-BE49-F238E27FC236}">
                <a16:creationId xmlns:a16="http://schemas.microsoft.com/office/drawing/2014/main" id="{0BE28EB6-843B-2146-85A7-4A5C4A83ECE6}"/>
              </a:ext>
            </a:extLst>
          </p:cNvPr>
          <p:cNvGrpSpPr/>
          <p:nvPr/>
        </p:nvGrpSpPr>
        <p:grpSpPr>
          <a:xfrm>
            <a:off x="1668201" y="3221303"/>
            <a:ext cx="1256542" cy="271769"/>
            <a:chOff x="1586897" y="3474617"/>
            <a:chExt cx="1256542" cy="271769"/>
          </a:xfrm>
        </p:grpSpPr>
        <p:sp>
          <p:nvSpPr>
            <p:cNvPr id="55" name="Freeform 19">
              <a:extLst>
                <a:ext uri="{FF2B5EF4-FFF2-40B4-BE49-F238E27FC236}">
                  <a16:creationId xmlns:a16="http://schemas.microsoft.com/office/drawing/2014/main" id="{EB9B6B0E-7809-DC42-B159-AD3196752281}"/>
                </a:ext>
              </a:extLst>
            </p:cNvPr>
            <p:cNvSpPr>
              <a:spLocks/>
            </p:cNvSpPr>
            <p:nvPr/>
          </p:nvSpPr>
          <p:spPr bwMode="auto">
            <a:xfrm rot="16200000">
              <a:off x="1839253" y="3222261"/>
              <a:ext cx="271769" cy="776482"/>
            </a:xfrm>
            <a:custGeom>
              <a:avLst/>
              <a:gdLst>
                <a:gd name="T0" fmla="*/ 55 w 188"/>
                <a:gd name="T1" fmla="*/ 371 h 541"/>
                <a:gd name="T2" fmla="*/ 34 w 188"/>
                <a:gd name="T3" fmla="*/ 386 h 541"/>
                <a:gd name="T4" fmla="*/ 33 w 188"/>
                <a:gd name="T5" fmla="*/ 506 h 541"/>
                <a:gd name="T6" fmla="*/ 154 w 188"/>
                <a:gd name="T7" fmla="*/ 508 h 541"/>
                <a:gd name="T8" fmla="*/ 155 w 188"/>
                <a:gd name="T9" fmla="*/ 387 h 541"/>
                <a:gd name="T10" fmla="*/ 134 w 188"/>
                <a:gd name="T11" fmla="*/ 372 h 541"/>
                <a:gd name="T12" fmla="*/ 112 w 188"/>
                <a:gd name="T13" fmla="*/ 0 h 541"/>
                <a:gd name="T14" fmla="*/ 81 w 188"/>
                <a:gd name="T15" fmla="*/ 0 h 541"/>
                <a:gd name="T16" fmla="*/ 55 w 188"/>
                <a:gd name="T17" fmla="*/ 37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541">
                  <a:moveTo>
                    <a:pt x="55" y="371"/>
                  </a:moveTo>
                  <a:cubicBezTo>
                    <a:pt x="48" y="375"/>
                    <a:pt x="41" y="380"/>
                    <a:pt x="34" y="386"/>
                  </a:cubicBezTo>
                  <a:cubicBezTo>
                    <a:pt x="1" y="418"/>
                    <a:pt x="0" y="473"/>
                    <a:pt x="33" y="506"/>
                  </a:cubicBezTo>
                  <a:cubicBezTo>
                    <a:pt x="66" y="540"/>
                    <a:pt x="120" y="541"/>
                    <a:pt x="154" y="508"/>
                  </a:cubicBezTo>
                  <a:cubicBezTo>
                    <a:pt x="187" y="475"/>
                    <a:pt x="188" y="421"/>
                    <a:pt x="155" y="387"/>
                  </a:cubicBezTo>
                  <a:cubicBezTo>
                    <a:pt x="149" y="381"/>
                    <a:pt x="141" y="376"/>
                    <a:pt x="134" y="372"/>
                  </a:cubicBezTo>
                  <a:cubicBezTo>
                    <a:pt x="112" y="0"/>
                    <a:pt x="112" y="0"/>
                    <a:pt x="112" y="0"/>
                  </a:cubicBezTo>
                  <a:cubicBezTo>
                    <a:pt x="81" y="0"/>
                    <a:pt x="81" y="0"/>
                    <a:pt x="81" y="0"/>
                  </a:cubicBezTo>
                  <a:lnTo>
                    <a:pt x="55" y="37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56" name="Freeform 19">
              <a:extLst>
                <a:ext uri="{FF2B5EF4-FFF2-40B4-BE49-F238E27FC236}">
                  <a16:creationId xmlns:a16="http://schemas.microsoft.com/office/drawing/2014/main" id="{378034C2-2358-B14C-9AD5-E08001B9D280}"/>
                </a:ext>
              </a:extLst>
            </p:cNvPr>
            <p:cNvSpPr>
              <a:spLocks/>
            </p:cNvSpPr>
            <p:nvPr/>
          </p:nvSpPr>
          <p:spPr bwMode="auto">
            <a:xfrm rot="5400000" flipH="1">
              <a:off x="2319313" y="3222261"/>
              <a:ext cx="271769" cy="776482"/>
            </a:xfrm>
            <a:custGeom>
              <a:avLst/>
              <a:gdLst>
                <a:gd name="T0" fmla="*/ 55 w 188"/>
                <a:gd name="T1" fmla="*/ 371 h 541"/>
                <a:gd name="T2" fmla="*/ 34 w 188"/>
                <a:gd name="T3" fmla="*/ 386 h 541"/>
                <a:gd name="T4" fmla="*/ 33 w 188"/>
                <a:gd name="T5" fmla="*/ 506 h 541"/>
                <a:gd name="T6" fmla="*/ 154 w 188"/>
                <a:gd name="T7" fmla="*/ 508 h 541"/>
                <a:gd name="T8" fmla="*/ 155 w 188"/>
                <a:gd name="T9" fmla="*/ 387 h 541"/>
                <a:gd name="T10" fmla="*/ 134 w 188"/>
                <a:gd name="T11" fmla="*/ 372 h 541"/>
                <a:gd name="T12" fmla="*/ 112 w 188"/>
                <a:gd name="T13" fmla="*/ 0 h 541"/>
                <a:gd name="T14" fmla="*/ 81 w 188"/>
                <a:gd name="T15" fmla="*/ 0 h 541"/>
                <a:gd name="T16" fmla="*/ 55 w 188"/>
                <a:gd name="T17" fmla="*/ 37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541">
                  <a:moveTo>
                    <a:pt x="55" y="371"/>
                  </a:moveTo>
                  <a:cubicBezTo>
                    <a:pt x="48" y="375"/>
                    <a:pt x="41" y="380"/>
                    <a:pt x="34" y="386"/>
                  </a:cubicBezTo>
                  <a:cubicBezTo>
                    <a:pt x="1" y="418"/>
                    <a:pt x="0" y="473"/>
                    <a:pt x="33" y="506"/>
                  </a:cubicBezTo>
                  <a:cubicBezTo>
                    <a:pt x="66" y="540"/>
                    <a:pt x="120" y="541"/>
                    <a:pt x="154" y="508"/>
                  </a:cubicBezTo>
                  <a:cubicBezTo>
                    <a:pt x="187" y="475"/>
                    <a:pt x="188" y="421"/>
                    <a:pt x="155" y="387"/>
                  </a:cubicBezTo>
                  <a:cubicBezTo>
                    <a:pt x="149" y="381"/>
                    <a:pt x="141" y="376"/>
                    <a:pt x="134" y="372"/>
                  </a:cubicBezTo>
                  <a:cubicBezTo>
                    <a:pt x="112" y="0"/>
                    <a:pt x="112" y="0"/>
                    <a:pt x="112" y="0"/>
                  </a:cubicBezTo>
                  <a:cubicBezTo>
                    <a:pt x="81" y="0"/>
                    <a:pt x="81" y="0"/>
                    <a:pt x="81" y="0"/>
                  </a:cubicBezTo>
                  <a:lnTo>
                    <a:pt x="55" y="371"/>
                  </a:lnTo>
                  <a:close/>
                </a:path>
              </a:pathLst>
            </a:custGeom>
            <a:solidFill>
              <a:schemeClr val="accent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sp>
        <p:nvSpPr>
          <p:cNvPr id="57" name="Rectangle 56">
            <a:extLst>
              <a:ext uri="{FF2B5EF4-FFF2-40B4-BE49-F238E27FC236}">
                <a16:creationId xmlns:a16="http://schemas.microsoft.com/office/drawing/2014/main" id="{0D33800D-C1D1-0644-A49E-5F23690F56BE}"/>
              </a:ext>
            </a:extLst>
          </p:cNvPr>
          <p:cNvSpPr/>
          <p:nvPr/>
        </p:nvSpPr>
        <p:spPr>
          <a:xfrm>
            <a:off x="1244600" y="3937000"/>
            <a:ext cx="2108200" cy="74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58" name="Oval 57">
            <a:extLst>
              <a:ext uri="{FF2B5EF4-FFF2-40B4-BE49-F238E27FC236}">
                <a16:creationId xmlns:a16="http://schemas.microsoft.com/office/drawing/2014/main" id="{EDDF46C3-2BF4-C140-8DC4-9A1A9DD325FC}"/>
              </a:ext>
            </a:extLst>
          </p:cNvPr>
          <p:cNvSpPr/>
          <p:nvPr/>
        </p:nvSpPr>
        <p:spPr>
          <a:xfrm>
            <a:off x="1431413" y="2489825"/>
            <a:ext cx="1755042" cy="1755042"/>
          </a:xfrm>
          <a:prstGeom prst="ellipse">
            <a:avLst/>
          </a:prstGeom>
          <a:noFill/>
          <a:ln w="101600">
            <a:solidFill>
              <a:schemeClr val="accent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Avenir Medium"/>
              <a:ea typeface="Arial"/>
              <a:cs typeface="Arial"/>
              <a:sym typeface="Arial"/>
            </a:endParaRPr>
          </a:p>
        </p:txBody>
      </p:sp>
      <p:sp>
        <p:nvSpPr>
          <p:cNvPr id="59" name="TextBox 58">
            <a:extLst>
              <a:ext uri="{FF2B5EF4-FFF2-40B4-BE49-F238E27FC236}">
                <a16:creationId xmlns:a16="http://schemas.microsoft.com/office/drawing/2014/main" id="{E7225832-2203-2142-92C5-098C8FFE0DEE}"/>
              </a:ext>
            </a:extLst>
          </p:cNvPr>
          <p:cNvSpPr txBox="1"/>
          <p:nvPr/>
        </p:nvSpPr>
        <p:spPr>
          <a:xfrm>
            <a:off x="656020" y="4827513"/>
            <a:ext cx="3289043" cy="830997"/>
          </a:xfrm>
          <a:prstGeom prst="rect">
            <a:avLst/>
          </a:prstGeom>
          <a:noFill/>
        </p:spPr>
        <p:txBody>
          <a:bodyPr wrap="square" rtlCol="0">
            <a:spAutoFit/>
          </a:bodyPr>
          <a:lstStyle/>
          <a:p>
            <a:pPr marL="0" marR="0" lvl="0" indent="0" algn="ctr" defTabSz="914400" rtl="0" eaLnBrk="1" fontAlgn="auto" latinLnBrk="0" hangingPunct="1">
              <a:spcBef>
                <a:spcPts val="60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Multi petabyte-scale, </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up to 200x faster performance</a:t>
            </a:r>
            <a:b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br>
            <a:r>
              <a:rPr kumimoji="0" lang="en-US" sz="1600" b="0" i="0" u="none" strike="noStrike" kern="1200" cap="none" spc="0" normalizeH="0" baseline="0" noProof="0" dirty="0">
                <a:ln>
                  <a:noFill/>
                </a:ln>
                <a:solidFill>
                  <a:srgbClr val="44546A"/>
                </a:solidFill>
                <a:effectLst/>
                <a:uLnTx/>
                <a:uFillTx/>
                <a:latin typeface="Arial" panose="020B0604020202020204" pitchFamily="34" charset="0"/>
                <a:cs typeface="Arial" panose="020B0604020202020204" pitchFamily="34" charset="0"/>
              </a:rPr>
              <a:t>and 1/10th the cost.</a:t>
            </a:r>
          </a:p>
        </p:txBody>
      </p:sp>
      <p:cxnSp>
        <p:nvCxnSpPr>
          <p:cNvPr id="68" name="Straight Connector 67">
            <a:extLst>
              <a:ext uri="{FF2B5EF4-FFF2-40B4-BE49-F238E27FC236}">
                <a16:creationId xmlns:a16="http://schemas.microsoft.com/office/drawing/2014/main" id="{C5D43A48-3BB8-1547-B7D4-5BC9E5CC0BBE}"/>
              </a:ext>
            </a:extLst>
          </p:cNvPr>
          <p:cNvCxnSpPr/>
          <p:nvPr/>
        </p:nvCxnSpPr>
        <p:spPr>
          <a:xfrm>
            <a:off x="4200404" y="1685017"/>
            <a:ext cx="12629" cy="391314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0CD82BA-8FA8-6647-AAA7-6F337F27896E}"/>
              </a:ext>
            </a:extLst>
          </p:cNvPr>
          <p:cNvCxnSpPr/>
          <p:nvPr/>
        </p:nvCxnSpPr>
        <p:spPr>
          <a:xfrm>
            <a:off x="7987689" y="1674857"/>
            <a:ext cx="12629" cy="3913143"/>
          </a:xfrm>
          <a:prstGeom prst="line">
            <a:avLst/>
          </a:prstGeom>
          <a:ln w="19050">
            <a:solidFill>
              <a:schemeClr val="tx1">
                <a:lumMod val="10000"/>
                <a:lumOff val="9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23E06A8-4555-7C44-A191-9C41F52465BB}"/>
              </a:ext>
            </a:extLst>
          </p:cNvPr>
          <p:cNvSpPr/>
          <p:nvPr/>
        </p:nvSpPr>
        <p:spPr>
          <a:xfrm>
            <a:off x="4881093" y="0"/>
            <a:ext cx="2517820" cy="20541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Medium"/>
              <a:ea typeface="+mn-ea"/>
              <a:cs typeface="+mn-cs"/>
            </a:endParaRPr>
          </a:p>
        </p:txBody>
      </p:sp>
      <p:sp>
        <p:nvSpPr>
          <p:cNvPr id="2" name="Text Placeholder 1">
            <a:extLst>
              <a:ext uri="{FF2B5EF4-FFF2-40B4-BE49-F238E27FC236}">
                <a16:creationId xmlns:a16="http://schemas.microsoft.com/office/drawing/2014/main" id="{E2CCA984-4F32-8045-AFB2-A11D6F011D42}"/>
              </a:ext>
            </a:extLst>
          </p:cNvPr>
          <p:cNvSpPr>
            <a:spLocks noGrp="1"/>
          </p:cNvSpPr>
          <p:nvPr>
            <p:ph type="body" sz="quarter" idx="10"/>
          </p:nvPr>
        </p:nvSpPr>
        <p:spPr/>
        <p:txBody>
          <a:bodyPr/>
          <a:lstStyle/>
          <a:p>
            <a:r>
              <a:rPr lang="en-US"/>
              <a:t>What customers want</a:t>
            </a:r>
            <a:endParaRPr lang="en-US" dirty="0"/>
          </a:p>
        </p:txBody>
      </p:sp>
      <p:sp>
        <p:nvSpPr>
          <p:cNvPr id="62" name="TextBox 61">
            <a:extLst>
              <a:ext uri="{FF2B5EF4-FFF2-40B4-BE49-F238E27FC236}">
                <a16:creationId xmlns:a16="http://schemas.microsoft.com/office/drawing/2014/main" id="{AD66DE1E-5530-5F4F-B810-3143266202AD}"/>
              </a:ext>
            </a:extLst>
          </p:cNvPr>
          <p:cNvSpPr txBox="1"/>
          <p:nvPr/>
        </p:nvSpPr>
        <p:spPr>
          <a:xfrm>
            <a:off x="4669400" y="1709920"/>
            <a:ext cx="29048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effectLst/>
                <a:uLnTx/>
                <a:uFillTx/>
                <a:latin typeface="Arial" panose="020B0604020202020204" pitchFamily="34" charset="0"/>
                <a:ea typeface="Meiryo Regular" charset="-128"/>
                <a:cs typeface="Arial" panose="020B0604020202020204" pitchFamily="34" charset="0"/>
              </a:rPr>
              <a:t>Concurrency</a:t>
            </a:r>
          </a:p>
        </p:txBody>
      </p:sp>
    </p:spTree>
    <p:extLst>
      <p:ext uri="{BB962C8B-B14F-4D97-AF65-F5344CB8AC3E}">
        <p14:creationId xmlns:p14="http://schemas.microsoft.com/office/powerpoint/2010/main" val="28197266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10800000">
                                          <p:cBhvr>
                                            <p:cTn id="20" dur="400" fill="hold"/>
                                            <p:tgtEl>
                                              <p:spTgt spid="54"/>
                                            </p:tgtEl>
                                            <p:attrNameLst>
                                              <p:attrName>r</p:attrName>
                                            </p:attrNameLst>
                                          </p:cBhvr>
                                        </p:animRot>
                                      </p:childTnLst>
                                    </p:cTn>
                                  </p:par>
                                  <p:par>
                                    <p:cTn id="21" presetID="12" presetClass="entr" presetSubtype="4" fill="hold" grpId="0" nodeType="withEffect">
                                      <p:stCondLst>
                                        <p:cond delay="0"/>
                                      </p:stCondLst>
                                      <p:iterate type="lt">
                                        <p:tmPct val="10000"/>
                                      </p:iterate>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400"/>
                                            <p:tgtEl>
                                              <p:spTgt spid="49"/>
                                            </p:tgtEl>
                                            <p:attrNameLst>
                                              <p:attrName>ppt_y</p:attrName>
                                            </p:attrNameLst>
                                          </p:cBhvr>
                                          <p:tavLst>
                                            <p:tav tm="0">
                                              <p:val>
                                                <p:strVal val="#ppt_y+#ppt_h*1.125000"/>
                                              </p:val>
                                            </p:tav>
                                            <p:tav tm="100000">
                                              <p:val>
                                                <p:strVal val="#ppt_y"/>
                                              </p:val>
                                            </p:tav>
                                          </p:tavLst>
                                        </p:anim>
                                        <p:animEffect transition="in" filter="wipe(up)">
                                          <p:cBhvr>
                                            <p:cTn id="24" dur="4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4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14:presetBounceEnd="24000">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14:bounceEnd="24000">
                                          <p:cBhvr additive="base">
                                            <p:cTn id="32" dur="600" fill="hold"/>
                                            <p:tgtEl>
                                              <p:spTgt spid="5"/>
                                            </p:tgtEl>
                                            <p:attrNameLst>
                                              <p:attrName>ppt_x</p:attrName>
                                            </p:attrNameLst>
                                          </p:cBhvr>
                                          <p:tavLst>
                                            <p:tav tm="0">
                                              <p:val>
                                                <p:strVal val="#ppt_x"/>
                                              </p:val>
                                            </p:tav>
                                            <p:tav tm="100000">
                                              <p:val>
                                                <p:strVal val="#ppt_x"/>
                                              </p:val>
                                            </p:tav>
                                          </p:tavLst>
                                        </p:anim>
                                        <p:anim calcmode="lin" valueType="num" p14:bounceEnd="24000">
                                          <p:cBhvr additive="base">
                                            <p:cTn id="33" dur="600" fill="hold"/>
                                            <p:tgtEl>
                                              <p:spTgt spid="5"/>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14:presetBounceEnd="24000">
                                      <p:stCondLst>
                                        <p:cond delay="200"/>
                                      </p:stCondLst>
                                      <p:childTnLst>
                                        <p:set>
                                          <p:cBhvr>
                                            <p:cTn id="35" dur="1" fill="hold">
                                              <p:stCondLst>
                                                <p:cond delay="0"/>
                                              </p:stCondLst>
                                            </p:cTn>
                                            <p:tgtEl>
                                              <p:spTgt spid="23"/>
                                            </p:tgtEl>
                                            <p:attrNameLst>
                                              <p:attrName>style.visibility</p:attrName>
                                            </p:attrNameLst>
                                          </p:cBhvr>
                                          <p:to>
                                            <p:strVal val="visible"/>
                                          </p:to>
                                        </p:set>
                                        <p:anim calcmode="lin" valueType="num" p14:bounceEnd="24000">
                                          <p:cBhvr additive="base">
                                            <p:cTn id="36" dur="600" fill="hold"/>
                                            <p:tgtEl>
                                              <p:spTgt spid="23"/>
                                            </p:tgtEl>
                                            <p:attrNameLst>
                                              <p:attrName>ppt_x</p:attrName>
                                            </p:attrNameLst>
                                          </p:cBhvr>
                                          <p:tavLst>
                                            <p:tav tm="0">
                                              <p:val>
                                                <p:strVal val="#ppt_x"/>
                                              </p:val>
                                            </p:tav>
                                            <p:tav tm="100000">
                                              <p:val>
                                                <p:strVal val="#ppt_x"/>
                                              </p:val>
                                            </p:tav>
                                          </p:tavLst>
                                        </p:anim>
                                        <p:anim calcmode="lin" valueType="num" p14:bounceEnd="24000">
                                          <p:cBhvr additive="base">
                                            <p:cTn id="37" dur="6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14:presetBounceEnd="24000">
                                      <p:stCondLst>
                                        <p:cond delay="400"/>
                                      </p:stCondLst>
                                      <p:childTnLst>
                                        <p:set>
                                          <p:cBhvr>
                                            <p:cTn id="39" dur="1" fill="hold">
                                              <p:stCondLst>
                                                <p:cond delay="0"/>
                                              </p:stCondLst>
                                            </p:cTn>
                                            <p:tgtEl>
                                              <p:spTgt spid="26"/>
                                            </p:tgtEl>
                                            <p:attrNameLst>
                                              <p:attrName>style.visibility</p:attrName>
                                            </p:attrNameLst>
                                          </p:cBhvr>
                                          <p:to>
                                            <p:strVal val="visible"/>
                                          </p:to>
                                        </p:set>
                                        <p:anim calcmode="lin" valueType="num" p14:bounceEnd="24000">
                                          <p:cBhvr additive="base">
                                            <p:cTn id="40" dur="600" fill="hold"/>
                                            <p:tgtEl>
                                              <p:spTgt spid="26"/>
                                            </p:tgtEl>
                                            <p:attrNameLst>
                                              <p:attrName>ppt_x</p:attrName>
                                            </p:attrNameLst>
                                          </p:cBhvr>
                                          <p:tavLst>
                                            <p:tav tm="0">
                                              <p:val>
                                                <p:strVal val="#ppt_x"/>
                                              </p:val>
                                            </p:tav>
                                            <p:tav tm="100000">
                                              <p:val>
                                                <p:strVal val="#ppt_x"/>
                                              </p:val>
                                            </p:tav>
                                          </p:tavLst>
                                        </p:anim>
                                        <p:anim calcmode="lin" valueType="num" p14:bounceEnd="24000">
                                          <p:cBhvr additive="base">
                                            <p:cTn id="41" dur="600" fill="hold"/>
                                            <p:tgtEl>
                                              <p:spTgt spid="26"/>
                                            </p:tgtEl>
                                            <p:attrNameLst>
                                              <p:attrName>ppt_y</p:attrName>
                                            </p:attrNameLst>
                                          </p:cBhvr>
                                          <p:tavLst>
                                            <p:tav tm="0">
                                              <p:val>
                                                <p:strVal val="0-#ppt_h/2"/>
                                              </p:val>
                                            </p:tav>
                                            <p:tav tm="100000">
                                              <p:val>
                                                <p:strVal val="#ppt_y"/>
                                              </p:val>
                                            </p:tav>
                                          </p:tavLst>
                                        </p:anim>
                                      </p:childTnLst>
                                    </p:cTn>
                                  </p:par>
                                  <p:par>
                                    <p:cTn id="42" presetID="55" presetClass="entr" presetSubtype="0" fill="hold" nodeType="withEffect">
                                      <p:stCondLst>
                                        <p:cond delay="900"/>
                                      </p:stCondLst>
                                      <p:childTnLst>
                                        <p:set>
                                          <p:cBhvr>
                                            <p:cTn id="43" dur="1" fill="hold">
                                              <p:stCondLst>
                                                <p:cond delay="0"/>
                                              </p:stCondLst>
                                            </p:cTn>
                                            <p:tgtEl>
                                              <p:spTgt spid="29"/>
                                            </p:tgtEl>
                                            <p:attrNameLst>
                                              <p:attrName>style.visibility</p:attrName>
                                            </p:attrNameLst>
                                          </p:cBhvr>
                                          <p:to>
                                            <p:strVal val="visible"/>
                                          </p:to>
                                        </p:set>
                                        <p:anim calcmode="lin" valueType="num">
                                          <p:cBhvr>
                                            <p:cTn id="44" dur="400" fill="hold"/>
                                            <p:tgtEl>
                                              <p:spTgt spid="29"/>
                                            </p:tgtEl>
                                            <p:attrNameLst>
                                              <p:attrName>ppt_w</p:attrName>
                                            </p:attrNameLst>
                                          </p:cBhvr>
                                          <p:tavLst>
                                            <p:tav tm="0">
                                              <p:val>
                                                <p:strVal val="#ppt_w*0.70"/>
                                              </p:val>
                                            </p:tav>
                                            <p:tav tm="100000">
                                              <p:val>
                                                <p:strVal val="#ppt_w"/>
                                              </p:val>
                                            </p:tav>
                                          </p:tavLst>
                                        </p:anim>
                                        <p:anim calcmode="lin" valueType="num">
                                          <p:cBhvr>
                                            <p:cTn id="45" dur="400" fill="hold"/>
                                            <p:tgtEl>
                                              <p:spTgt spid="29"/>
                                            </p:tgtEl>
                                            <p:attrNameLst>
                                              <p:attrName>ppt_h</p:attrName>
                                            </p:attrNameLst>
                                          </p:cBhvr>
                                          <p:tavLst>
                                            <p:tav tm="0">
                                              <p:val>
                                                <p:strVal val="#ppt_h"/>
                                              </p:val>
                                            </p:tav>
                                            <p:tav tm="100000">
                                              <p:val>
                                                <p:strVal val="#ppt_h"/>
                                              </p:val>
                                            </p:tav>
                                          </p:tavLst>
                                        </p:anim>
                                        <p:animEffect transition="in" filter="fade">
                                          <p:cBhvr>
                                            <p:cTn id="46" dur="400"/>
                                            <p:tgtEl>
                                              <p:spTgt spid="29"/>
                                            </p:tgtEl>
                                          </p:cBhvr>
                                        </p:animEffect>
                                      </p:childTnLst>
                                    </p:cTn>
                                  </p:par>
                                  <p:par>
                                    <p:cTn id="47" presetID="10" presetClass="entr" presetSubtype="0" fill="hold" grpId="0" nodeType="withEffect">
                                      <p:stCondLst>
                                        <p:cond delay="9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8" presetClass="emph" presetSubtype="0" fill="hold" nodeType="withEffect">
                                      <p:stCondLst>
                                        <p:cond delay="0"/>
                                      </p:stCondLst>
                                      <p:childTnLst>
                                        <p:animRot by="10800000">
                                          <p:cBhvr>
                                            <p:cTn id="56" dur="500" fill="hold"/>
                                            <p:tgtEl>
                                              <p:spTgt spid="44"/>
                                            </p:tgtEl>
                                            <p:attrNameLst>
                                              <p:attrName>r</p:attrName>
                                            </p:attrNameLst>
                                          </p:cBhvr>
                                        </p:animRot>
                                      </p:childTnLst>
                                    </p:cTn>
                                  </p:par>
                                  <p:par>
                                    <p:cTn id="57" presetID="22" presetClass="entr" presetSubtype="8"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par>
                              <p:cTn id="60" fill="hold">
                                <p:stCondLst>
                                  <p:cond delay="500"/>
                                </p:stCondLst>
                                <p:childTnLst>
                                  <p:par>
                                    <p:cTn id="61" presetID="22" presetClass="entr" presetSubtype="4"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down)">
                                          <p:cBhvr>
                                            <p:cTn id="63" dur="500"/>
                                            <p:tgtEl>
                                              <p:spTgt spid="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7" grpId="0" animBg="1"/>
          <p:bldP spid="48" grpId="0" animBg="1"/>
          <p:bldP spid="49" grpId="0"/>
          <p:bldP spid="58" grpId="0" animBg="1"/>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10800000">
                                          <p:cBhvr>
                                            <p:cTn id="20" dur="400" fill="hold"/>
                                            <p:tgtEl>
                                              <p:spTgt spid="54"/>
                                            </p:tgtEl>
                                            <p:attrNameLst>
                                              <p:attrName>r</p:attrName>
                                            </p:attrNameLst>
                                          </p:cBhvr>
                                        </p:animRot>
                                      </p:childTnLst>
                                    </p:cTn>
                                  </p:par>
                                  <p:par>
                                    <p:cTn id="21" presetID="12" presetClass="entr" presetSubtype="4" fill="hold" grpId="0" nodeType="withEffect">
                                      <p:stCondLst>
                                        <p:cond delay="0"/>
                                      </p:stCondLst>
                                      <p:iterate type="lt">
                                        <p:tmPct val="10000"/>
                                      </p:iterate>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400"/>
                                            <p:tgtEl>
                                              <p:spTgt spid="49"/>
                                            </p:tgtEl>
                                            <p:attrNameLst>
                                              <p:attrName>ppt_y</p:attrName>
                                            </p:attrNameLst>
                                          </p:cBhvr>
                                          <p:tavLst>
                                            <p:tav tm="0">
                                              <p:val>
                                                <p:strVal val="#ppt_y+#ppt_h*1.125000"/>
                                              </p:val>
                                            </p:tav>
                                            <p:tav tm="100000">
                                              <p:val>
                                                <p:strVal val="#ppt_y"/>
                                              </p:val>
                                            </p:tav>
                                          </p:tavLst>
                                        </p:anim>
                                        <p:animEffect transition="in" filter="wipe(up)">
                                          <p:cBhvr>
                                            <p:cTn id="24" dur="4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4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600" fill="hold"/>
                                            <p:tgtEl>
                                              <p:spTgt spid="5"/>
                                            </p:tgtEl>
                                            <p:attrNameLst>
                                              <p:attrName>ppt_x</p:attrName>
                                            </p:attrNameLst>
                                          </p:cBhvr>
                                          <p:tavLst>
                                            <p:tav tm="0">
                                              <p:val>
                                                <p:strVal val="#ppt_x"/>
                                              </p:val>
                                            </p:tav>
                                            <p:tav tm="100000">
                                              <p:val>
                                                <p:strVal val="#ppt_x"/>
                                              </p:val>
                                            </p:tav>
                                          </p:tavLst>
                                        </p:anim>
                                        <p:anim calcmode="lin" valueType="num">
                                          <p:cBhvr additive="base">
                                            <p:cTn id="33" dur="600" fill="hold"/>
                                            <p:tgtEl>
                                              <p:spTgt spid="5"/>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2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600" fill="hold"/>
                                            <p:tgtEl>
                                              <p:spTgt spid="23"/>
                                            </p:tgtEl>
                                            <p:attrNameLst>
                                              <p:attrName>ppt_x</p:attrName>
                                            </p:attrNameLst>
                                          </p:cBhvr>
                                          <p:tavLst>
                                            <p:tav tm="0">
                                              <p:val>
                                                <p:strVal val="#ppt_x"/>
                                              </p:val>
                                            </p:tav>
                                            <p:tav tm="100000">
                                              <p:val>
                                                <p:strVal val="#ppt_x"/>
                                              </p:val>
                                            </p:tav>
                                          </p:tavLst>
                                        </p:anim>
                                        <p:anim calcmode="lin" valueType="num">
                                          <p:cBhvr additive="base">
                                            <p:cTn id="37" dur="6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stCondLst>
                                        <p:cond delay="40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600" fill="hold"/>
                                            <p:tgtEl>
                                              <p:spTgt spid="26"/>
                                            </p:tgtEl>
                                            <p:attrNameLst>
                                              <p:attrName>ppt_x</p:attrName>
                                            </p:attrNameLst>
                                          </p:cBhvr>
                                          <p:tavLst>
                                            <p:tav tm="0">
                                              <p:val>
                                                <p:strVal val="#ppt_x"/>
                                              </p:val>
                                            </p:tav>
                                            <p:tav tm="100000">
                                              <p:val>
                                                <p:strVal val="#ppt_x"/>
                                              </p:val>
                                            </p:tav>
                                          </p:tavLst>
                                        </p:anim>
                                        <p:anim calcmode="lin" valueType="num">
                                          <p:cBhvr additive="base">
                                            <p:cTn id="41" dur="600" fill="hold"/>
                                            <p:tgtEl>
                                              <p:spTgt spid="26"/>
                                            </p:tgtEl>
                                            <p:attrNameLst>
                                              <p:attrName>ppt_y</p:attrName>
                                            </p:attrNameLst>
                                          </p:cBhvr>
                                          <p:tavLst>
                                            <p:tav tm="0">
                                              <p:val>
                                                <p:strVal val="0-#ppt_h/2"/>
                                              </p:val>
                                            </p:tav>
                                            <p:tav tm="100000">
                                              <p:val>
                                                <p:strVal val="#ppt_y"/>
                                              </p:val>
                                            </p:tav>
                                          </p:tavLst>
                                        </p:anim>
                                      </p:childTnLst>
                                    </p:cTn>
                                  </p:par>
                                  <p:par>
                                    <p:cTn id="42" presetID="55" presetClass="entr" presetSubtype="0" fill="hold" nodeType="withEffect">
                                      <p:stCondLst>
                                        <p:cond delay="900"/>
                                      </p:stCondLst>
                                      <p:childTnLst>
                                        <p:set>
                                          <p:cBhvr>
                                            <p:cTn id="43" dur="1" fill="hold">
                                              <p:stCondLst>
                                                <p:cond delay="0"/>
                                              </p:stCondLst>
                                            </p:cTn>
                                            <p:tgtEl>
                                              <p:spTgt spid="29"/>
                                            </p:tgtEl>
                                            <p:attrNameLst>
                                              <p:attrName>style.visibility</p:attrName>
                                            </p:attrNameLst>
                                          </p:cBhvr>
                                          <p:to>
                                            <p:strVal val="visible"/>
                                          </p:to>
                                        </p:set>
                                        <p:anim calcmode="lin" valueType="num">
                                          <p:cBhvr>
                                            <p:cTn id="44" dur="400" fill="hold"/>
                                            <p:tgtEl>
                                              <p:spTgt spid="29"/>
                                            </p:tgtEl>
                                            <p:attrNameLst>
                                              <p:attrName>ppt_w</p:attrName>
                                            </p:attrNameLst>
                                          </p:cBhvr>
                                          <p:tavLst>
                                            <p:tav tm="0">
                                              <p:val>
                                                <p:strVal val="#ppt_w*0.70"/>
                                              </p:val>
                                            </p:tav>
                                            <p:tav tm="100000">
                                              <p:val>
                                                <p:strVal val="#ppt_w"/>
                                              </p:val>
                                            </p:tav>
                                          </p:tavLst>
                                        </p:anim>
                                        <p:anim calcmode="lin" valueType="num">
                                          <p:cBhvr>
                                            <p:cTn id="45" dur="400" fill="hold"/>
                                            <p:tgtEl>
                                              <p:spTgt spid="29"/>
                                            </p:tgtEl>
                                            <p:attrNameLst>
                                              <p:attrName>ppt_h</p:attrName>
                                            </p:attrNameLst>
                                          </p:cBhvr>
                                          <p:tavLst>
                                            <p:tav tm="0">
                                              <p:val>
                                                <p:strVal val="#ppt_h"/>
                                              </p:val>
                                            </p:tav>
                                            <p:tav tm="100000">
                                              <p:val>
                                                <p:strVal val="#ppt_h"/>
                                              </p:val>
                                            </p:tav>
                                          </p:tavLst>
                                        </p:anim>
                                        <p:animEffect transition="in" filter="fade">
                                          <p:cBhvr>
                                            <p:cTn id="46" dur="400"/>
                                            <p:tgtEl>
                                              <p:spTgt spid="29"/>
                                            </p:tgtEl>
                                          </p:cBhvr>
                                        </p:animEffect>
                                      </p:childTnLst>
                                    </p:cTn>
                                  </p:par>
                                  <p:par>
                                    <p:cTn id="47" presetID="10" presetClass="entr" presetSubtype="0" fill="hold" grpId="0" nodeType="withEffect">
                                      <p:stCondLst>
                                        <p:cond delay="9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8" presetClass="emph" presetSubtype="0" fill="hold" nodeType="withEffect">
                                      <p:stCondLst>
                                        <p:cond delay="0"/>
                                      </p:stCondLst>
                                      <p:childTnLst>
                                        <p:animRot by="10800000">
                                          <p:cBhvr>
                                            <p:cTn id="56" dur="500" fill="hold"/>
                                            <p:tgtEl>
                                              <p:spTgt spid="44"/>
                                            </p:tgtEl>
                                            <p:attrNameLst>
                                              <p:attrName>r</p:attrName>
                                            </p:attrNameLst>
                                          </p:cBhvr>
                                        </p:animRot>
                                      </p:childTnLst>
                                    </p:cTn>
                                  </p:par>
                                  <p:par>
                                    <p:cTn id="57" presetID="22" presetClass="entr" presetSubtype="8"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par>
                              <p:cTn id="60" fill="hold">
                                <p:stCondLst>
                                  <p:cond delay="500"/>
                                </p:stCondLst>
                                <p:childTnLst>
                                  <p:par>
                                    <p:cTn id="61" presetID="22" presetClass="entr" presetSubtype="4"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down)">
                                          <p:cBhvr>
                                            <p:cTn id="63" dur="500"/>
                                            <p:tgtEl>
                                              <p:spTgt spid="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7" grpId="0" animBg="1"/>
          <p:bldP spid="48" grpId="0" animBg="1"/>
          <p:bldP spid="49" grpId="0"/>
          <p:bldP spid="58" grpId="0" animBg="1"/>
          <p:bldP spid="59"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B4CDE-EE41-F149-AB4A-3279161BAC9E}"/>
              </a:ext>
            </a:extLst>
          </p:cNvPr>
          <p:cNvSpPr>
            <a:spLocks noGrp="1"/>
          </p:cNvSpPr>
          <p:nvPr>
            <p:ph type="body" sz="quarter" idx="10"/>
          </p:nvPr>
        </p:nvSpPr>
        <p:spPr>
          <a:xfrm>
            <a:off x="381000" y="512763"/>
            <a:ext cx="11430000" cy="723900"/>
          </a:xfrm>
        </p:spPr>
        <p:txBody>
          <a:bodyPr/>
          <a:lstStyle/>
          <a:p>
            <a:r>
              <a:rPr lang="en-US" dirty="0"/>
              <a:t>A new architecture for data warehousing</a:t>
            </a:r>
          </a:p>
        </p:txBody>
      </p:sp>
      <p:sp>
        <p:nvSpPr>
          <p:cNvPr id="3" name="Text Placeholder 2">
            <a:extLst>
              <a:ext uri="{FF2B5EF4-FFF2-40B4-BE49-F238E27FC236}">
                <a16:creationId xmlns:a16="http://schemas.microsoft.com/office/drawing/2014/main" id="{91F25A3D-7AD6-1F4B-8896-292E2A1F2F1B}"/>
              </a:ext>
            </a:extLst>
          </p:cNvPr>
          <p:cNvSpPr>
            <a:spLocks noGrp="1"/>
          </p:cNvSpPr>
          <p:nvPr>
            <p:ph type="body" sz="quarter" idx="11"/>
          </p:nvPr>
        </p:nvSpPr>
        <p:spPr>
          <a:xfrm>
            <a:off x="381000" y="1257618"/>
            <a:ext cx="11430000" cy="393382"/>
          </a:xfrm>
        </p:spPr>
        <p:txBody>
          <a:bodyPr/>
          <a:lstStyle/>
          <a:p>
            <a:r>
              <a:rPr lang="en-US" dirty="0"/>
              <a:t>Multi-cluster, shared data, in the cloud </a:t>
            </a:r>
          </a:p>
        </p:txBody>
      </p:sp>
      <p:sp>
        <p:nvSpPr>
          <p:cNvPr id="4" name="Slide Number Placeholder 3">
            <a:extLst>
              <a:ext uri="{FF2B5EF4-FFF2-40B4-BE49-F238E27FC236}">
                <a16:creationId xmlns:a16="http://schemas.microsoft.com/office/drawing/2014/main" id="{F4EA23FC-C8E3-A14B-A7C1-5F061FC51408}"/>
              </a:ext>
            </a:extLst>
          </p:cNvPr>
          <p:cNvSpPr>
            <a:spLocks noGrp="1"/>
          </p:cNvSpPr>
          <p:nvPr>
            <p:ph type="sldNum" sz="quarter" idx="4"/>
          </p:nvPr>
        </p:nvSpPr>
        <p:spPr/>
        <p:txBody>
          <a:bodyPr/>
          <a:lstStyle/>
          <a:p>
            <a:fld id="{9A68FE36-BDA6-4A87-8648-115964FC2835}" type="slidenum">
              <a:rPr lang="en-US" smtClean="0"/>
              <a:pPr/>
              <a:t>54</a:t>
            </a:fld>
            <a:endParaRPr lang="en-US" dirty="0"/>
          </a:p>
        </p:txBody>
      </p:sp>
      <p:sp>
        <p:nvSpPr>
          <p:cNvPr id="7" name="TextBox 6">
            <a:extLst>
              <a:ext uri="{FF2B5EF4-FFF2-40B4-BE49-F238E27FC236}">
                <a16:creationId xmlns:a16="http://schemas.microsoft.com/office/drawing/2014/main" id="{B04600D6-D0F0-F748-A0DE-703C75CBDE07}"/>
              </a:ext>
            </a:extLst>
          </p:cNvPr>
          <p:cNvSpPr txBox="1"/>
          <p:nvPr/>
        </p:nvSpPr>
        <p:spPr>
          <a:xfrm>
            <a:off x="1137394" y="2450711"/>
            <a:ext cx="45366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effectLst/>
                <a:uLnTx/>
                <a:uFillTx/>
                <a:latin typeface="Arial" panose="020B0604020202020204" pitchFamily="34" charset="0"/>
                <a:ea typeface="Meiryo Regular" charset="-128"/>
                <a:cs typeface="Arial" panose="020B0604020202020204" pitchFamily="34" charset="0"/>
              </a:rPr>
              <a:t>Traditional Architectures</a:t>
            </a:r>
          </a:p>
        </p:txBody>
      </p:sp>
      <p:sp>
        <p:nvSpPr>
          <p:cNvPr id="8" name="TextBox 7">
            <a:extLst>
              <a:ext uri="{FF2B5EF4-FFF2-40B4-BE49-F238E27FC236}">
                <a16:creationId xmlns:a16="http://schemas.microsoft.com/office/drawing/2014/main" id="{110C7A8A-7DDB-9C44-B12C-7FE4E7BBFF9F}"/>
              </a:ext>
            </a:extLst>
          </p:cNvPr>
          <p:cNvSpPr txBox="1"/>
          <p:nvPr/>
        </p:nvSpPr>
        <p:spPr>
          <a:xfrm>
            <a:off x="6575470" y="2450711"/>
            <a:ext cx="45366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chemeClr val="accent1"/>
                </a:solidFill>
                <a:effectLst/>
                <a:uLnTx/>
                <a:uFillTx/>
                <a:latin typeface="Arial" panose="020B0604020202020204" pitchFamily="34" charset="0"/>
                <a:ea typeface="Meiryo Regular" charset="-128"/>
                <a:cs typeface="Arial" panose="020B0604020202020204" pitchFamily="34" charset="0"/>
              </a:rPr>
              <a:t>Snowflake</a:t>
            </a:r>
          </a:p>
        </p:txBody>
      </p:sp>
      <p:sp>
        <p:nvSpPr>
          <p:cNvPr id="5" name="Rectangle 4">
            <a:extLst>
              <a:ext uri="{FF2B5EF4-FFF2-40B4-BE49-F238E27FC236}">
                <a16:creationId xmlns:a16="http://schemas.microsoft.com/office/drawing/2014/main" id="{B712A11D-E10E-3B4E-B071-EF56513FF740}"/>
              </a:ext>
            </a:extLst>
          </p:cNvPr>
          <p:cNvSpPr/>
          <p:nvPr/>
        </p:nvSpPr>
        <p:spPr>
          <a:xfrm>
            <a:off x="1057049" y="5275613"/>
            <a:ext cx="2065021" cy="473976"/>
          </a:xfrm>
          <a:prstGeom prst="rect">
            <a:avLst/>
          </a:prstGeom>
        </p:spPr>
        <p:txBody>
          <a:bodyPr wrap="square">
            <a:spAutoFit/>
          </a:bodyPr>
          <a:lstStyle/>
          <a:p>
            <a:pPr lvl="0" algn="ctr">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Shared storage</a:t>
            </a:r>
          </a:p>
          <a:p>
            <a:pPr lvl="0" algn="ctr">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Single cluster</a:t>
            </a:r>
          </a:p>
        </p:txBody>
      </p:sp>
      <p:sp>
        <p:nvSpPr>
          <p:cNvPr id="6" name="Rectangle 5">
            <a:extLst>
              <a:ext uri="{FF2B5EF4-FFF2-40B4-BE49-F238E27FC236}">
                <a16:creationId xmlns:a16="http://schemas.microsoft.com/office/drawing/2014/main" id="{A742E416-6200-C641-BA5E-C51282E1E302}"/>
              </a:ext>
            </a:extLst>
          </p:cNvPr>
          <p:cNvSpPr/>
          <p:nvPr/>
        </p:nvSpPr>
        <p:spPr>
          <a:xfrm>
            <a:off x="1381347" y="4749661"/>
            <a:ext cx="1416424" cy="307777"/>
          </a:xfrm>
          <a:prstGeom prst="rect">
            <a:avLst/>
          </a:prstGeom>
          <a:solidFill>
            <a:schemeClr val="bg1"/>
          </a:solidFill>
        </p:spPr>
        <p:txBody>
          <a:bodyPr wrap="square">
            <a:spAutoFit/>
          </a:bodyPr>
          <a:lstStyle/>
          <a:p>
            <a:pPr lvl="0" algn="ctr" defTabSz="457200">
              <a:defRPr/>
            </a:pPr>
            <a:r>
              <a:rPr lang="en-US" sz="1400" b="1" dirty="0"/>
              <a:t>Shared-disk</a:t>
            </a:r>
          </a:p>
        </p:txBody>
      </p:sp>
      <p:sp>
        <p:nvSpPr>
          <p:cNvPr id="10" name="Rectangle 9">
            <a:extLst>
              <a:ext uri="{FF2B5EF4-FFF2-40B4-BE49-F238E27FC236}">
                <a16:creationId xmlns:a16="http://schemas.microsoft.com/office/drawing/2014/main" id="{D6A9F8FD-F782-DD46-B6B5-159383D65543}"/>
              </a:ext>
            </a:extLst>
          </p:cNvPr>
          <p:cNvSpPr/>
          <p:nvPr/>
        </p:nvSpPr>
        <p:spPr>
          <a:xfrm>
            <a:off x="3412322" y="5275613"/>
            <a:ext cx="2065021" cy="473976"/>
          </a:xfrm>
          <a:prstGeom prst="rect">
            <a:avLst/>
          </a:prstGeom>
        </p:spPr>
        <p:txBody>
          <a:bodyPr wrap="square">
            <a:spAutoFit/>
          </a:bodyPr>
          <a:lstStyle/>
          <a:p>
            <a:pPr lvl="0" algn="ctr">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Decentralized, local storage</a:t>
            </a:r>
          </a:p>
          <a:p>
            <a:pPr lvl="0" algn="ctr">
              <a:lnSpc>
                <a:spcPct val="90000"/>
              </a:lnSpc>
              <a:spcBef>
                <a:spcPts val="600"/>
              </a:spcBef>
              <a:buClr>
                <a:srgbClr val="D966FF"/>
              </a:buClr>
              <a:buSzPct val="25000"/>
              <a:defRPr/>
            </a:pPr>
            <a:r>
              <a:rPr lang="en-US" sz="1100" kern="0" dirty="0">
                <a:solidFill>
                  <a:schemeClr val="tx1">
                    <a:lumMod val="75000"/>
                    <a:lumOff val="25000"/>
                  </a:schemeClr>
                </a:solidFill>
                <a:ea typeface="Avenir Book" charset="0"/>
                <a:cs typeface="Avenir Book" charset="0"/>
                <a:sym typeface="Tahoma"/>
              </a:rPr>
              <a:t>Single cluster</a:t>
            </a:r>
          </a:p>
        </p:txBody>
      </p:sp>
      <p:sp>
        <p:nvSpPr>
          <p:cNvPr id="11" name="Rectangle 10">
            <a:extLst>
              <a:ext uri="{FF2B5EF4-FFF2-40B4-BE49-F238E27FC236}">
                <a16:creationId xmlns:a16="http://schemas.microsoft.com/office/drawing/2014/main" id="{0C916871-EA95-5244-9699-C43430B27BBF}"/>
              </a:ext>
            </a:extLst>
          </p:cNvPr>
          <p:cNvSpPr/>
          <p:nvPr/>
        </p:nvSpPr>
        <p:spPr>
          <a:xfrm>
            <a:off x="3541810" y="4749661"/>
            <a:ext cx="1806044" cy="307777"/>
          </a:xfrm>
          <a:prstGeom prst="rect">
            <a:avLst/>
          </a:prstGeom>
          <a:solidFill>
            <a:schemeClr val="bg1"/>
          </a:solidFill>
        </p:spPr>
        <p:txBody>
          <a:bodyPr wrap="square">
            <a:spAutoFit/>
          </a:bodyPr>
          <a:lstStyle/>
          <a:p>
            <a:pPr lvl="0" algn="ctr" defTabSz="457200">
              <a:defRPr/>
            </a:pPr>
            <a:r>
              <a:rPr lang="en-US" sz="1400" b="1" dirty="0"/>
              <a:t>Shared-nothing</a:t>
            </a:r>
          </a:p>
        </p:txBody>
      </p:sp>
      <p:sp>
        <p:nvSpPr>
          <p:cNvPr id="14" name="Rectangle 13">
            <a:extLst>
              <a:ext uri="{FF2B5EF4-FFF2-40B4-BE49-F238E27FC236}">
                <a16:creationId xmlns:a16="http://schemas.microsoft.com/office/drawing/2014/main" id="{0BA4C2EE-C45E-D847-B61D-0A3AECDD5A7F}"/>
              </a:ext>
            </a:extLst>
          </p:cNvPr>
          <p:cNvSpPr/>
          <p:nvPr/>
        </p:nvSpPr>
        <p:spPr>
          <a:xfrm>
            <a:off x="7490691" y="4749661"/>
            <a:ext cx="2706254" cy="307777"/>
          </a:xfrm>
          <a:prstGeom prst="rect">
            <a:avLst/>
          </a:prstGeom>
          <a:solidFill>
            <a:schemeClr val="bg1"/>
          </a:solidFill>
        </p:spPr>
        <p:txBody>
          <a:bodyPr wrap="square">
            <a:spAutoFit/>
          </a:bodyPr>
          <a:lstStyle/>
          <a:p>
            <a:pPr lvl="0" algn="ctr" defTabSz="457200">
              <a:defRPr/>
            </a:pPr>
            <a:r>
              <a:rPr lang="en-US" sz="1400" b="1" dirty="0"/>
              <a:t>Multi-cluster, shared data </a:t>
            </a:r>
          </a:p>
        </p:txBody>
      </p:sp>
      <p:grpSp>
        <p:nvGrpSpPr>
          <p:cNvPr id="16" name="Group 15">
            <a:extLst>
              <a:ext uri="{FF2B5EF4-FFF2-40B4-BE49-F238E27FC236}">
                <a16:creationId xmlns:a16="http://schemas.microsoft.com/office/drawing/2014/main" id="{3701956C-C51C-D843-A557-33755FDF9C27}"/>
              </a:ext>
            </a:extLst>
          </p:cNvPr>
          <p:cNvGrpSpPr/>
          <p:nvPr/>
        </p:nvGrpSpPr>
        <p:grpSpPr>
          <a:xfrm>
            <a:off x="1183913" y="3390116"/>
            <a:ext cx="477730" cy="137876"/>
            <a:chOff x="8157082" y="3274354"/>
            <a:chExt cx="1130969" cy="284794"/>
          </a:xfrm>
        </p:grpSpPr>
        <p:sp>
          <p:nvSpPr>
            <p:cNvPr id="34" name="Oval 33">
              <a:extLst>
                <a:ext uri="{FF2B5EF4-FFF2-40B4-BE49-F238E27FC236}">
                  <a16:creationId xmlns:a16="http://schemas.microsoft.com/office/drawing/2014/main" id="{6E103A6A-01F6-A64D-BD97-1A2BF007AE2D}"/>
                </a:ext>
              </a:extLst>
            </p:cNvPr>
            <p:cNvSpPr/>
            <p:nvPr/>
          </p:nvSpPr>
          <p:spPr>
            <a:xfrm>
              <a:off x="9076071" y="3367638"/>
              <a:ext cx="98258" cy="98260"/>
            </a:xfrm>
            <a:prstGeom prst="ellipse">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sp>
          <p:nvSpPr>
            <p:cNvPr id="35" name="Line 79">
              <a:extLst>
                <a:ext uri="{FF2B5EF4-FFF2-40B4-BE49-F238E27FC236}">
                  <a16:creationId xmlns:a16="http://schemas.microsoft.com/office/drawing/2014/main" id="{70859104-F317-A341-BC5F-2D018C77C2F5}"/>
                </a:ext>
              </a:extLst>
            </p:cNvPr>
            <p:cNvSpPr>
              <a:spLocks noChangeShapeType="1"/>
            </p:cNvSpPr>
            <p:nvPr/>
          </p:nvSpPr>
          <p:spPr bwMode="auto">
            <a:xfrm flipH="1" flipV="1">
              <a:off x="8285124" y="3416768"/>
              <a:ext cx="525540"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33" name="Rounded Rectangle 32">
              <a:extLst>
                <a:ext uri="{FF2B5EF4-FFF2-40B4-BE49-F238E27FC236}">
                  <a16:creationId xmlns:a16="http://schemas.microsoft.com/office/drawing/2014/main" id="{4385FDBD-D79F-1445-AEA9-13B5DDF26AF9}"/>
                </a:ext>
              </a:extLst>
            </p:cNvPr>
            <p:cNvSpPr/>
            <p:nvPr/>
          </p:nvSpPr>
          <p:spPr>
            <a:xfrm>
              <a:off x="8157082" y="3274354"/>
              <a:ext cx="1130969" cy="284794"/>
            </a:xfrm>
            <a:prstGeom prst="roundRect">
              <a:avLst>
                <a:gd name="adj" fmla="val 9220"/>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grpSp>
      <p:grpSp>
        <p:nvGrpSpPr>
          <p:cNvPr id="18" name="Group 17">
            <a:extLst>
              <a:ext uri="{FF2B5EF4-FFF2-40B4-BE49-F238E27FC236}">
                <a16:creationId xmlns:a16="http://schemas.microsoft.com/office/drawing/2014/main" id="{B48BBE00-219B-C944-AACD-3B3ACF918E9F}"/>
              </a:ext>
            </a:extLst>
          </p:cNvPr>
          <p:cNvGrpSpPr/>
          <p:nvPr/>
        </p:nvGrpSpPr>
        <p:grpSpPr>
          <a:xfrm>
            <a:off x="1850694" y="3390116"/>
            <a:ext cx="477730" cy="137876"/>
            <a:chOff x="8157082" y="3274354"/>
            <a:chExt cx="1130969" cy="284794"/>
          </a:xfrm>
        </p:grpSpPr>
        <p:sp>
          <p:nvSpPr>
            <p:cNvPr id="26" name="Rounded Rectangle 25">
              <a:extLst>
                <a:ext uri="{FF2B5EF4-FFF2-40B4-BE49-F238E27FC236}">
                  <a16:creationId xmlns:a16="http://schemas.microsoft.com/office/drawing/2014/main" id="{95CA78CB-C209-1C44-B66C-AB369A7B6193}"/>
                </a:ext>
              </a:extLst>
            </p:cNvPr>
            <p:cNvSpPr/>
            <p:nvPr/>
          </p:nvSpPr>
          <p:spPr>
            <a:xfrm>
              <a:off x="8157082" y="3274354"/>
              <a:ext cx="1130969" cy="284794"/>
            </a:xfrm>
            <a:prstGeom prst="roundRect">
              <a:avLst>
                <a:gd name="adj" fmla="val 9220"/>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sp>
          <p:nvSpPr>
            <p:cNvPr id="27" name="Oval 26">
              <a:extLst>
                <a:ext uri="{FF2B5EF4-FFF2-40B4-BE49-F238E27FC236}">
                  <a16:creationId xmlns:a16="http://schemas.microsoft.com/office/drawing/2014/main" id="{6D725402-0DDD-C842-9D78-767C10ED924A}"/>
                </a:ext>
              </a:extLst>
            </p:cNvPr>
            <p:cNvSpPr/>
            <p:nvPr/>
          </p:nvSpPr>
          <p:spPr>
            <a:xfrm>
              <a:off x="9076071" y="3367621"/>
              <a:ext cx="98258" cy="98260"/>
            </a:xfrm>
            <a:prstGeom prst="ellipse">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sp>
          <p:nvSpPr>
            <p:cNvPr id="28" name="Line 79">
              <a:extLst>
                <a:ext uri="{FF2B5EF4-FFF2-40B4-BE49-F238E27FC236}">
                  <a16:creationId xmlns:a16="http://schemas.microsoft.com/office/drawing/2014/main" id="{92BF76BF-869F-EE4E-91A1-606D058681CB}"/>
                </a:ext>
              </a:extLst>
            </p:cNvPr>
            <p:cNvSpPr>
              <a:spLocks noChangeShapeType="1"/>
            </p:cNvSpPr>
            <p:nvPr/>
          </p:nvSpPr>
          <p:spPr bwMode="auto">
            <a:xfrm flipH="1" flipV="1">
              <a:off x="8285124" y="3416751"/>
              <a:ext cx="525540"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grpSp>
      <p:grpSp>
        <p:nvGrpSpPr>
          <p:cNvPr id="19" name="Group 18">
            <a:extLst>
              <a:ext uri="{FF2B5EF4-FFF2-40B4-BE49-F238E27FC236}">
                <a16:creationId xmlns:a16="http://schemas.microsoft.com/office/drawing/2014/main" id="{323AC0A5-8DCC-E142-935A-D1FF4F76C2C9}"/>
              </a:ext>
            </a:extLst>
          </p:cNvPr>
          <p:cNvGrpSpPr/>
          <p:nvPr/>
        </p:nvGrpSpPr>
        <p:grpSpPr>
          <a:xfrm>
            <a:off x="2517475" y="3390116"/>
            <a:ext cx="477730" cy="137876"/>
            <a:chOff x="8157082" y="3300586"/>
            <a:chExt cx="1130969" cy="284794"/>
          </a:xfrm>
        </p:grpSpPr>
        <p:sp>
          <p:nvSpPr>
            <p:cNvPr id="23" name="Rounded Rectangle 22">
              <a:extLst>
                <a:ext uri="{FF2B5EF4-FFF2-40B4-BE49-F238E27FC236}">
                  <a16:creationId xmlns:a16="http://schemas.microsoft.com/office/drawing/2014/main" id="{5900E935-A83D-2D4E-9284-C85AFEA9C984}"/>
                </a:ext>
              </a:extLst>
            </p:cNvPr>
            <p:cNvSpPr/>
            <p:nvPr/>
          </p:nvSpPr>
          <p:spPr>
            <a:xfrm>
              <a:off x="8157082" y="3300586"/>
              <a:ext cx="1130969" cy="284794"/>
            </a:xfrm>
            <a:prstGeom prst="roundRect">
              <a:avLst>
                <a:gd name="adj" fmla="val 9220"/>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sp>
          <p:nvSpPr>
            <p:cNvPr id="24" name="Oval 23">
              <a:extLst>
                <a:ext uri="{FF2B5EF4-FFF2-40B4-BE49-F238E27FC236}">
                  <a16:creationId xmlns:a16="http://schemas.microsoft.com/office/drawing/2014/main" id="{8BCAA15E-4ADD-3840-A71F-DF1CB1FAD094}"/>
                </a:ext>
              </a:extLst>
            </p:cNvPr>
            <p:cNvSpPr/>
            <p:nvPr/>
          </p:nvSpPr>
          <p:spPr>
            <a:xfrm>
              <a:off x="9076071" y="3393854"/>
              <a:ext cx="98259" cy="98259"/>
            </a:xfrm>
            <a:prstGeom prst="ellipse">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sp>
          <p:nvSpPr>
            <p:cNvPr id="25" name="Line 79">
              <a:extLst>
                <a:ext uri="{FF2B5EF4-FFF2-40B4-BE49-F238E27FC236}">
                  <a16:creationId xmlns:a16="http://schemas.microsoft.com/office/drawing/2014/main" id="{EF943AFF-FAF6-DA4C-A213-69A0C4C34B52}"/>
                </a:ext>
              </a:extLst>
            </p:cNvPr>
            <p:cNvSpPr>
              <a:spLocks noChangeShapeType="1"/>
            </p:cNvSpPr>
            <p:nvPr/>
          </p:nvSpPr>
          <p:spPr bwMode="auto">
            <a:xfrm flipH="1" flipV="1">
              <a:off x="8285124" y="3442983"/>
              <a:ext cx="525540"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grpSp>
      <p:cxnSp>
        <p:nvCxnSpPr>
          <p:cNvPr id="20" name="Straight Arrow Connector 19">
            <a:extLst>
              <a:ext uri="{FF2B5EF4-FFF2-40B4-BE49-F238E27FC236}">
                <a16:creationId xmlns:a16="http://schemas.microsoft.com/office/drawing/2014/main" id="{8DA0A275-EC79-4540-8766-1886349D2BBA}"/>
              </a:ext>
            </a:extLst>
          </p:cNvPr>
          <p:cNvCxnSpPr>
            <a:cxnSpLocks/>
            <a:endCxn id="32" idx="0"/>
          </p:cNvCxnSpPr>
          <p:nvPr/>
        </p:nvCxnSpPr>
        <p:spPr>
          <a:xfrm>
            <a:off x="2089559" y="3562350"/>
            <a:ext cx="0" cy="286713"/>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70" name="Straight Arrow Connector 69">
            <a:extLst>
              <a:ext uri="{FF2B5EF4-FFF2-40B4-BE49-F238E27FC236}">
                <a16:creationId xmlns:a16="http://schemas.microsoft.com/office/drawing/2014/main" id="{CA537AFC-987B-9B41-8388-B953F855FFEC}"/>
              </a:ext>
            </a:extLst>
          </p:cNvPr>
          <p:cNvCxnSpPr>
            <a:cxnSpLocks/>
          </p:cNvCxnSpPr>
          <p:nvPr/>
        </p:nvCxnSpPr>
        <p:spPr>
          <a:xfrm>
            <a:off x="1419634" y="3562350"/>
            <a:ext cx="0" cy="119829"/>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71" name="Straight Arrow Connector 70">
            <a:extLst>
              <a:ext uri="{FF2B5EF4-FFF2-40B4-BE49-F238E27FC236}">
                <a16:creationId xmlns:a16="http://schemas.microsoft.com/office/drawing/2014/main" id="{FF05D128-8A59-4C48-A1A1-AB50171A5A07}"/>
              </a:ext>
            </a:extLst>
          </p:cNvPr>
          <p:cNvCxnSpPr>
            <a:cxnSpLocks/>
          </p:cNvCxnSpPr>
          <p:nvPr/>
        </p:nvCxnSpPr>
        <p:spPr>
          <a:xfrm>
            <a:off x="2765834" y="3562350"/>
            <a:ext cx="0" cy="119829"/>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72" name="Straight Arrow Connector 71">
            <a:extLst>
              <a:ext uri="{FF2B5EF4-FFF2-40B4-BE49-F238E27FC236}">
                <a16:creationId xmlns:a16="http://schemas.microsoft.com/office/drawing/2014/main" id="{61A02F9F-BBCF-8C4B-B0F4-64A5CEC9F68B}"/>
              </a:ext>
            </a:extLst>
          </p:cNvPr>
          <p:cNvCxnSpPr>
            <a:cxnSpLocks/>
          </p:cNvCxnSpPr>
          <p:nvPr/>
        </p:nvCxnSpPr>
        <p:spPr>
          <a:xfrm flipH="1">
            <a:off x="1419634" y="3692525"/>
            <a:ext cx="1352550" cy="0"/>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grpSp>
        <p:nvGrpSpPr>
          <p:cNvPr id="62" name="Group 61">
            <a:extLst>
              <a:ext uri="{FF2B5EF4-FFF2-40B4-BE49-F238E27FC236}">
                <a16:creationId xmlns:a16="http://schemas.microsoft.com/office/drawing/2014/main" id="{E2135003-EB95-C248-9656-65DED3416CA5}"/>
              </a:ext>
            </a:extLst>
          </p:cNvPr>
          <p:cNvGrpSpPr/>
          <p:nvPr/>
        </p:nvGrpSpPr>
        <p:grpSpPr>
          <a:xfrm>
            <a:off x="3552985" y="3605256"/>
            <a:ext cx="1783694" cy="717949"/>
            <a:chOff x="6753774" y="2294287"/>
            <a:chExt cx="2725650" cy="1097093"/>
          </a:xfrm>
        </p:grpSpPr>
        <p:grpSp>
          <p:nvGrpSpPr>
            <p:cNvPr id="36" name="Group 35">
              <a:extLst>
                <a:ext uri="{FF2B5EF4-FFF2-40B4-BE49-F238E27FC236}">
                  <a16:creationId xmlns:a16="http://schemas.microsoft.com/office/drawing/2014/main" id="{7FBBA68C-BF5B-2C48-8169-E1043BFEBF22}"/>
                </a:ext>
              </a:extLst>
            </p:cNvPr>
            <p:cNvGrpSpPr>
              <a:grpSpLocks noChangeAspect="1"/>
            </p:cNvGrpSpPr>
            <p:nvPr/>
          </p:nvGrpSpPr>
          <p:grpSpPr>
            <a:xfrm>
              <a:off x="6781441" y="2612690"/>
              <a:ext cx="702349" cy="778690"/>
              <a:chOff x="8597900" y="1254126"/>
              <a:chExt cx="438150" cy="485774"/>
            </a:xfrm>
            <a:solidFill>
              <a:srgbClr val="FFFFFF"/>
            </a:solidFill>
          </p:grpSpPr>
          <p:sp>
            <p:nvSpPr>
              <p:cNvPr id="37" name="Freeform 374">
                <a:extLst>
                  <a:ext uri="{FF2B5EF4-FFF2-40B4-BE49-F238E27FC236}">
                    <a16:creationId xmlns:a16="http://schemas.microsoft.com/office/drawing/2014/main" id="{BE3FC4A9-D747-DD4C-806D-463D4238CBA8}"/>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38" name="Freeform 372">
                <a:extLst>
                  <a:ext uri="{FF2B5EF4-FFF2-40B4-BE49-F238E27FC236}">
                    <a16:creationId xmlns:a16="http://schemas.microsoft.com/office/drawing/2014/main" id="{78FF6233-6571-9341-9ED7-52FAA62047FF}"/>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39" name="Freeform 373">
                <a:extLst>
                  <a:ext uri="{FF2B5EF4-FFF2-40B4-BE49-F238E27FC236}">
                    <a16:creationId xmlns:a16="http://schemas.microsoft.com/office/drawing/2014/main" id="{66A24899-E96E-D941-ADD7-0C1F2B68AA3A}"/>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40" name="Oval 371">
                <a:extLst>
                  <a:ext uri="{FF2B5EF4-FFF2-40B4-BE49-F238E27FC236}">
                    <a16:creationId xmlns:a16="http://schemas.microsoft.com/office/drawing/2014/main" id="{A479628B-941D-3B49-9C5F-E89C55BFC168}"/>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grpSp>
        <p:grpSp>
          <p:nvGrpSpPr>
            <p:cNvPr id="41" name="Group 40">
              <a:extLst>
                <a:ext uri="{FF2B5EF4-FFF2-40B4-BE49-F238E27FC236}">
                  <a16:creationId xmlns:a16="http://schemas.microsoft.com/office/drawing/2014/main" id="{DF7A3B3F-3FB0-1F47-8892-B75F6062DE17}"/>
                </a:ext>
              </a:extLst>
            </p:cNvPr>
            <p:cNvGrpSpPr>
              <a:grpSpLocks noChangeAspect="1"/>
            </p:cNvGrpSpPr>
            <p:nvPr/>
          </p:nvGrpSpPr>
          <p:grpSpPr>
            <a:xfrm>
              <a:off x="7781502" y="2612690"/>
              <a:ext cx="702349" cy="778690"/>
              <a:chOff x="8597900" y="1254126"/>
              <a:chExt cx="438150" cy="485774"/>
            </a:xfrm>
            <a:solidFill>
              <a:srgbClr val="FFFFFF"/>
            </a:solidFill>
          </p:grpSpPr>
          <p:sp>
            <p:nvSpPr>
              <p:cNvPr id="42" name="Freeform 374">
                <a:extLst>
                  <a:ext uri="{FF2B5EF4-FFF2-40B4-BE49-F238E27FC236}">
                    <a16:creationId xmlns:a16="http://schemas.microsoft.com/office/drawing/2014/main" id="{3D127E23-0506-8C48-ACD6-236058D35D27}"/>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43" name="Freeform 372">
                <a:extLst>
                  <a:ext uri="{FF2B5EF4-FFF2-40B4-BE49-F238E27FC236}">
                    <a16:creationId xmlns:a16="http://schemas.microsoft.com/office/drawing/2014/main" id="{B5760C76-EA46-C54C-AC14-7BB05A738862}"/>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44" name="Freeform 373">
                <a:extLst>
                  <a:ext uri="{FF2B5EF4-FFF2-40B4-BE49-F238E27FC236}">
                    <a16:creationId xmlns:a16="http://schemas.microsoft.com/office/drawing/2014/main" id="{28A33B50-2B81-1341-B3F6-A20020DE48E2}"/>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45" name="Oval 371">
                <a:extLst>
                  <a:ext uri="{FF2B5EF4-FFF2-40B4-BE49-F238E27FC236}">
                    <a16:creationId xmlns:a16="http://schemas.microsoft.com/office/drawing/2014/main" id="{B5E35AB4-0063-834C-BEFD-161841817BCB}"/>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grpSp>
        <p:grpSp>
          <p:nvGrpSpPr>
            <p:cNvPr id="46" name="Group 45">
              <a:extLst>
                <a:ext uri="{FF2B5EF4-FFF2-40B4-BE49-F238E27FC236}">
                  <a16:creationId xmlns:a16="http://schemas.microsoft.com/office/drawing/2014/main" id="{6F25DBE8-A030-DB4F-8DCF-94EEC7BD1430}"/>
                </a:ext>
              </a:extLst>
            </p:cNvPr>
            <p:cNvGrpSpPr>
              <a:grpSpLocks noChangeAspect="1"/>
            </p:cNvGrpSpPr>
            <p:nvPr/>
          </p:nvGrpSpPr>
          <p:grpSpPr>
            <a:xfrm>
              <a:off x="8775547" y="2612690"/>
              <a:ext cx="702349" cy="778690"/>
              <a:chOff x="8597900" y="1254126"/>
              <a:chExt cx="438150" cy="485774"/>
            </a:xfrm>
            <a:solidFill>
              <a:srgbClr val="FFFFFF"/>
            </a:solidFill>
          </p:grpSpPr>
          <p:sp>
            <p:nvSpPr>
              <p:cNvPr id="47" name="Freeform 374">
                <a:extLst>
                  <a:ext uri="{FF2B5EF4-FFF2-40B4-BE49-F238E27FC236}">
                    <a16:creationId xmlns:a16="http://schemas.microsoft.com/office/drawing/2014/main" id="{46BBD959-DD11-DC48-9748-84C855874306}"/>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48" name="Freeform 372">
                <a:extLst>
                  <a:ext uri="{FF2B5EF4-FFF2-40B4-BE49-F238E27FC236}">
                    <a16:creationId xmlns:a16="http://schemas.microsoft.com/office/drawing/2014/main" id="{0494E2C2-020A-0B44-8757-CA5DE95A5609}"/>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49" name="Freeform 373">
                <a:extLst>
                  <a:ext uri="{FF2B5EF4-FFF2-40B4-BE49-F238E27FC236}">
                    <a16:creationId xmlns:a16="http://schemas.microsoft.com/office/drawing/2014/main" id="{AB3A274C-13B8-3545-A1E4-A6DB5C4693A9}"/>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50" name="Oval 371">
                <a:extLst>
                  <a:ext uri="{FF2B5EF4-FFF2-40B4-BE49-F238E27FC236}">
                    <a16:creationId xmlns:a16="http://schemas.microsoft.com/office/drawing/2014/main" id="{4FAC4CA9-3E77-D54A-9EFF-A0DC010A8CCA}"/>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grpSp>
        <p:sp>
          <p:nvSpPr>
            <p:cNvPr id="51" name="Rounded Rectangle 50">
              <a:extLst>
                <a:ext uri="{FF2B5EF4-FFF2-40B4-BE49-F238E27FC236}">
                  <a16:creationId xmlns:a16="http://schemas.microsoft.com/office/drawing/2014/main" id="{E86B9CB6-167F-DE46-8BB9-62685927A307}"/>
                </a:ext>
              </a:extLst>
            </p:cNvPr>
            <p:cNvSpPr/>
            <p:nvPr/>
          </p:nvSpPr>
          <p:spPr>
            <a:xfrm>
              <a:off x="6753774" y="2294287"/>
              <a:ext cx="730016" cy="210688"/>
            </a:xfrm>
            <a:prstGeom prst="roundRect">
              <a:avLst>
                <a:gd name="adj" fmla="val 9220"/>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sp>
          <p:nvSpPr>
            <p:cNvPr id="52" name="Oval 51">
              <a:extLst>
                <a:ext uri="{FF2B5EF4-FFF2-40B4-BE49-F238E27FC236}">
                  <a16:creationId xmlns:a16="http://schemas.microsoft.com/office/drawing/2014/main" id="{CB132204-2B87-144B-8547-AF6255AE38D0}"/>
                </a:ext>
              </a:extLst>
            </p:cNvPr>
            <p:cNvSpPr/>
            <p:nvPr/>
          </p:nvSpPr>
          <p:spPr>
            <a:xfrm>
              <a:off x="7346962" y="2363286"/>
              <a:ext cx="63424" cy="72691"/>
            </a:xfrm>
            <a:prstGeom prst="ellipse">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sp>
          <p:nvSpPr>
            <p:cNvPr id="53" name="Line 79">
              <a:extLst>
                <a:ext uri="{FF2B5EF4-FFF2-40B4-BE49-F238E27FC236}">
                  <a16:creationId xmlns:a16="http://schemas.microsoft.com/office/drawing/2014/main" id="{85B241C8-11DB-3D41-988C-3E9881C56A7A}"/>
                </a:ext>
              </a:extLst>
            </p:cNvPr>
            <p:cNvSpPr>
              <a:spLocks noChangeShapeType="1"/>
            </p:cNvSpPr>
            <p:nvPr/>
          </p:nvSpPr>
          <p:spPr bwMode="auto">
            <a:xfrm flipH="1" flipV="1">
              <a:off x="6836422" y="2399631"/>
              <a:ext cx="339225"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54" name="Rounded Rectangle 53">
              <a:extLst>
                <a:ext uri="{FF2B5EF4-FFF2-40B4-BE49-F238E27FC236}">
                  <a16:creationId xmlns:a16="http://schemas.microsoft.com/office/drawing/2014/main" id="{0E7F9D07-A4DC-F640-A017-CA7C98DD8FC3}"/>
                </a:ext>
              </a:extLst>
            </p:cNvPr>
            <p:cNvSpPr/>
            <p:nvPr/>
          </p:nvSpPr>
          <p:spPr>
            <a:xfrm>
              <a:off x="7751022" y="2294287"/>
              <a:ext cx="730016" cy="210688"/>
            </a:xfrm>
            <a:prstGeom prst="roundRect">
              <a:avLst>
                <a:gd name="adj" fmla="val 9220"/>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sp>
          <p:nvSpPr>
            <p:cNvPr id="55" name="Oval 54">
              <a:extLst>
                <a:ext uri="{FF2B5EF4-FFF2-40B4-BE49-F238E27FC236}">
                  <a16:creationId xmlns:a16="http://schemas.microsoft.com/office/drawing/2014/main" id="{BF5ACBE2-18E8-F444-AE4C-197736179867}"/>
                </a:ext>
              </a:extLst>
            </p:cNvPr>
            <p:cNvSpPr/>
            <p:nvPr/>
          </p:nvSpPr>
          <p:spPr>
            <a:xfrm>
              <a:off x="8344210" y="2363286"/>
              <a:ext cx="63424" cy="72691"/>
            </a:xfrm>
            <a:prstGeom prst="ellipse">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sp>
          <p:nvSpPr>
            <p:cNvPr id="56" name="Line 79">
              <a:extLst>
                <a:ext uri="{FF2B5EF4-FFF2-40B4-BE49-F238E27FC236}">
                  <a16:creationId xmlns:a16="http://schemas.microsoft.com/office/drawing/2014/main" id="{BD4798B4-EFD5-3E4B-9327-AA30A643FBFA}"/>
                </a:ext>
              </a:extLst>
            </p:cNvPr>
            <p:cNvSpPr>
              <a:spLocks noChangeShapeType="1"/>
            </p:cNvSpPr>
            <p:nvPr/>
          </p:nvSpPr>
          <p:spPr bwMode="auto">
            <a:xfrm flipH="1" flipV="1">
              <a:off x="7833670" y="2399631"/>
              <a:ext cx="339225"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sp>
          <p:nvSpPr>
            <p:cNvPr id="57" name="Rounded Rectangle 56">
              <a:extLst>
                <a:ext uri="{FF2B5EF4-FFF2-40B4-BE49-F238E27FC236}">
                  <a16:creationId xmlns:a16="http://schemas.microsoft.com/office/drawing/2014/main" id="{128F5420-5245-004A-B793-9D118B64C01B}"/>
                </a:ext>
              </a:extLst>
            </p:cNvPr>
            <p:cNvSpPr/>
            <p:nvPr/>
          </p:nvSpPr>
          <p:spPr>
            <a:xfrm>
              <a:off x="8749408" y="2294287"/>
              <a:ext cx="730016" cy="210688"/>
            </a:xfrm>
            <a:prstGeom prst="roundRect">
              <a:avLst>
                <a:gd name="adj" fmla="val 9220"/>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sp>
          <p:nvSpPr>
            <p:cNvPr id="58" name="Oval 57">
              <a:extLst>
                <a:ext uri="{FF2B5EF4-FFF2-40B4-BE49-F238E27FC236}">
                  <a16:creationId xmlns:a16="http://schemas.microsoft.com/office/drawing/2014/main" id="{AAE6957F-A451-E64B-BEE2-8387C09532DD}"/>
                </a:ext>
              </a:extLst>
            </p:cNvPr>
            <p:cNvSpPr/>
            <p:nvPr/>
          </p:nvSpPr>
          <p:spPr>
            <a:xfrm>
              <a:off x="9342596" y="2363286"/>
              <a:ext cx="63424" cy="72691"/>
            </a:xfrm>
            <a:prstGeom prst="ellipse">
              <a:avLst/>
            </a:prstGeom>
            <a:noFill/>
            <a:ln w="25400" cap="flat" cmpd="sng" algn="ctr">
              <a:solidFill>
                <a:srgbClr val="666666"/>
              </a:solidFill>
              <a:prstDash val="solid"/>
              <a:miter lim="800000"/>
            </a:ln>
            <a:effectLst/>
          </p:spPr>
          <p:txBody>
            <a:bodyPr rtlCol="0" anchor="ctr"/>
            <a:lstStyle/>
            <a:p>
              <a:pPr algn="ctr">
                <a:defRPr/>
              </a:pPr>
              <a:endParaRPr lang="en-US" kern="0">
                <a:solidFill>
                  <a:srgbClr val="FFFFFF"/>
                </a:solidFill>
              </a:endParaRPr>
            </a:p>
          </p:txBody>
        </p:sp>
        <p:sp>
          <p:nvSpPr>
            <p:cNvPr id="59" name="Line 79">
              <a:extLst>
                <a:ext uri="{FF2B5EF4-FFF2-40B4-BE49-F238E27FC236}">
                  <a16:creationId xmlns:a16="http://schemas.microsoft.com/office/drawing/2014/main" id="{A0227A65-E838-894E-82A5-B341AB0DC7AD}"/>
                </a:ext>
              </a:extLst>
            </p:cNvPr>
            <p:cNvSpPr>
              <a:spLocks noChangeShapeType="1"/>
            </p:cNvSpPr>
            <p:nvPr/>
          </p:nvSpPr>
          <p:spPr bwMode="auto">
            <a:xfrm flipH="1" flipV="1">
              <a:off x="8832056" y="2399631"/>
              <a:ext cx="339225" cy="0"/>
            </a:xfrm>
            <a:prstGeom prst="line">
              <a:avLst/>
            </a:prstGeom>
            <a:noFill/>
            <a:ln w="25400" cap="rnd">
              <a:solidFill>
                <a:srgbClr val="6666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kern="0">
                <a:solidFill>
                  <a:srgbClr val="000000"/>
                </a:solidFill>
              </a:endParaRPr>
            </a:p>
          </p:txBody>
        </p:sp>
      </p:grpSp>
      <p:cxnSp>
        <p:nvCxnSpPr>
          <p:cNvPr id="63" name="Straight Connector 62">
            <a:extLst>
              <a:ext uri="{FF2B5EF4-FFF2-40B4-BE49-F238E27FC236}">
                <a16:creationId xmlns:a16="http://schemas.microsoft.com/office/drawing/2014/main" id="{A09DFE2A-7E35-0148-BBD2-41D7F64C690C}"/>
              </a:ext>
            </a:extLst>
          </p:cNvPr>
          <p:cNvCxnSpPr/>
          <p:nvPr/>
        </p:nvCxnSpPr>
        <p:spPr>
          <a:xfrm>
            <a:off x="6501126" y="2272143"/>
            <a:ext cx="12629" cy="391314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B702FE7-3F06-4644-B4A9-20E883F8E2BE}"/>
              </a:ext>
            </a:extLst>
          </p:cNvPr>
          <p:cNvGrpSpPr/>
          <p:nvPr/>
        </p:nvGrpSpPr>
        <p:grpSpPr>
          <a:xfrm>
            <a:off x="1899883" y="3849063"/>
            <a:ext cx="379351" cy="482037"/>
            <a:chOff x="8597900" y="1254126"/>
            <a:chExt cx="438150" cy="485774"/>
          </a:xfrm>
          <a:solidFill>
            <a:srgbClr val="FFFFFF"/>
          </a:solidFill>
        </p:grpSpPr>
        <p:sp>
          <p:nvSpPr>
            <p:cNvPr id="29" name="Freeform 374">
              <a:extLst>
                <a:ext uri="{FF2B5EF4-FFF2-40B4-BE49-F238E27FC236}">
                  <a16:creationId xmlns:a16="http://schemas.microsoft.com/office/drawing/2014/main" id="{8DF3FD39-8CBA-A542-8D03-4114D39344A3}"/>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30" name="Freeform 372">
              <a:extLst>
                <a:ext uri="{FF2B5EF4-FFF2-40B4-BE49-F238E27FC236}">
                  <a16:creationId xmlns:a16="http://schemas.microsoft.com/office/drawing/2014/main" id="{CDFA7977-6240-D04C-9960-B15345556DA0}"/>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31" name="Freeform 373">
              <a:extLst>
                <a:ext uri="{FF2B5EF4-FFF2-40B4-BE49-F238E27FC236}">
                  <a16:creationId xmlns:a16="http://schemas.microsoft.com/office/drawing/2014/main" id="{EB4A65B3-F99E-D044-96D7-7706DFB3AE2E}"/>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sp>
          <p:nvSpPr>
            <p:cNvPr id="32" name="Oval 371">
              <a:extLst>
                <a:ext uri="{FF2B5EF4-FFF2-40B4-BE49-F238E27FC236}">
                  <a16:creationId xmlns:a16="http://schemas.microsoft.com/office/drawing/2014/main" id="{C184B264-EF9E-EE44-9072-1ED169F2CF5E}"/>
                </a:ext>
              </a:extLst>
            </p:cNvPr>
            <p:cNvSpPr>
              <a:spLocks noChangeArrowheads="1"/>
            </p:cNvSpPr>
            <p:nvPr/>
          </p:nvSpPr>
          <p:spPr bwMode="auto">
            <a:xfrm>
              <a:off x="8597900" y="1254126"/>
              <a:ext cx="438150" cy="185737"/>
            </a:xfrm>
            <a:prstGeom prst="ellipse">
              <a:avLst/>
            </a:prstGeom>
            <a:grpFill/>
            <a:ln w="25400" cap="rnd">
              <a:solidFill>
                <a:srgbClr val="666666"/>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endParaRPr>
            </a:p>
          </p:txBody>
        </p:sp>
      </p:grpSp>
      <p:cxnSp>
        <p:nvCxnSpPr>
          <p:cNvPr id="78" name="Straight Arrow Connector 77">
            <a:extLst>
              <a:ext uri="{FF2B5EF4-FFF2-40B4-BE49-F238E27FC236}">
                <a16:creationId xmlns:a16="http://schemas.microsoft.com/office/drawing/2014/main" id="{0BEA3119-51E1-A442-AAAE-117DC3E5962A}"/>
              </a:ext>
            </a:extLst>
          </p:cNvPr>
          <p:cNvCxnSpPr>
            <a:cxnSpLocks/>
            <a:stCxn id="54" idx="1"/>
            <a:endCxn id="51" idx="3"/>
          </p:cNvCxnSpPr>
          <p:nvPr/>
        </p:nvCxnSpPr>
        <p:spPr>
          <a:xfrm flipH="1">
            <a:off x="4030715" y="3674194"/>
            <a:ext cx="174880" cy="0"/>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cxnSp>
        <p:nvCxnSpPr>
          <p:cNvPr id="81" name="Straight Arrow Connector 80">
            <a:extLst>
              <a:ext uri="{FF2B5EF4-FFF2-40B4-BE49-F238E27FC236}">
                <a16:creationId xmlns:a16="http://schemas.microsoft.com/office/drawing/2014/main" id="{C8E99A62-DE00-D245-B37D-3A1F5DE5826A}"/>
              </a:ext>
            </a:extLst>
          </p:cNvPr>
          <p:cNvCxnSpPr>
            <a:cxnSpLocks/>
            <a:stCxn id="57" idx="1"/>
            <a:endCxn id="54" idx="3"/>
          </p:cNvCxnSpPr>
          <p:nvPr/>
        </p:nvCxnSpPr>
        <p:spPr>
          <a:xfrm flipH="1">
            <a:off x="4683325" y="3674194"/>
            <a:ext cx="175624" cy="0"/>
          </a:xfrm>
          <a:prstGeom prst="straightConnector1">
            <a:avLst/>
          </a:prstGeom>
          <a:noFill/>
          <a:ln w="12700" cap="flat" cmpd="sng" algn="ctr">
            <a:solidFill>
              <a:schemeClr val="bg1">
                <a:lumMod val="75000"/>
              </a:schemeClr>
            </a:solidFill>
            <a:prstDash val="sysDot"/>
            <a:miter lim="800000"/>
            <a:headEnd type="none" w="sm" len="sm"/>
            <a:tailEnd type="none" w="sm" len="sm"/>
          </a:ln>
          <a:effectLst/>
        </p:spPr>
      </p:cxnSp>
      <p:sp>
        <p:nvSpPr>
          <p:cNvPr id="84" name="Freeform 19">
            <a:extLst>
              <a:ext uri="{FF2B5EF4-FFF2-40B4-BE49-F238E27FC236}">
                <a16:creationId xmlns:a16="http://schemas.microsoft.com/office/drawing/2014/main" id="{E2F51D4F-83AE-004E-A007-441677EE5F8A}"/>
              </a:ext>
            </a:extLst>
          </p:cNvPr>
          <p:cNvSpPr>
            <a:spLocks/>
          </p:cNvSpPr>
          <p:nvPr/>
        </p:nvSpPr>
        <p:spPr bwMode="auto">
          <a:xfrm>
            <a:off x="7736323" y="3435269"/>
            <a:ext cx="2204118" cy="1095490"/>
          </a:xfrm>
          <a:custGeom>
            <a:avLst/>
            <a:gdLst>
              <a:gd name="T0" fmla="*/ 1203 w 1203"/>
              <a:gd name="T1" fmla="*/ 607 h 607"/>
              <a:gd name="T2" fmla="*/ 603 w 1203"/>
              <a:gd name="T3" fmla="*/ 1 h 607"/>
              <a:gd name="T4" fmla="*/ 0 w 1203"/>
              <a:gd name="T5" fmla="*/ 607 h 607"/>
              <a:gd name="T6" fmla="*/ 1203 w 1203"/>
              <a:gd name="T7" fmla="*/ 607 h 607"/>
            </a:gdLst>
            <a:ahLst/>
            <a:cxnLst>
              <a:cxn ang="0">
                <a:pos x="T0" y="T1"/>
              </a:cxn>
              <a:cxn ang="0">
                <a:pos x="T2" y="T3"/>
              </a:cxn>
              <a:cxn ang="0">
                <a:pos x="T4" y="T5"/>
              </a:cxn>
              <a:cxn ang="0">
                <a:pos x="T6" y="T7"/>
              </a:cxn>
            </a:cxnLst>
            <a:rect l="0" t="0" r="r" b="b"/>
            <a:pathLst>
              <a:path w="1203" h="607">
                <a:moveTo>
                  <a:pt x="1203" y="607"/>
                </a:moveTo>
                <a:cubicBezTo>
                  <a:pt x="1198" y="271"/>
                  <a:pt x="931" y="2"/>
                  <a:pt x="603" y="1"/>
                </a:cubicBezTo>
                <a:cubicBezTo>
                  <a:pt x="274" y="0"/>
                  <a:pt x="5" y="271"/>
                  <a:pt x="0" y="607"/>
                </a:cubicBezTo>
                <a:lnTo>
                  <a:pt x="1203" y="6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85" name="Group 84">
            <a:extLst>
              <a:ext uri="{FF2B5EF4-FFF2-40B4-BE49-F238E27FC236}">
                <a16:creationId xmlns:a16="http://schemas.microsoft.com/office/drawing/2014/main" id="{8FE9EA9F-DFEF-E54D-82B6-D750ACC92C1E}"/>
              </a:ext>
            </a:extLst>
          </p:cNvPr>
          <p:cNvGrpSpPr/>
          <p:nvPr/>
        </p:nvGrpSpPr>
        <p:grpSpPr>
          <a:xfrm>
            <a:off x="8200488" y="3843343"/>
            <a:ext cx="520732" cy="577332"/>
            <a:chOff x="10361827" y="4476434"/>
            <a:chExt cx="953526" cy="1057169"/>
          </a:xfrm>
        </p:grpSpPr>
        <p:grpSp>
          <p:nvGrpSpPr>
            <p:cNvPr id="86" name="Group 85">
              <a:extLst>
                <a:ext uri="{FF2B5EF4-FFF2-40B4-BE49-F238E27FC236}">
                  <a16:creationId xmlns:a16="http://schemas.microsoft.com/office/drawing/2014/main" id="{6E8AFC9A-1F90-6D4D-9E83-23F516B69EC6}"/>
                </a:ext>
              </a:extLst>
            </p:cNvPr>
            <p:cNvGrpSpPr/>
            <p:nvPr/>
          </p:nvGrpSpPr>
          <p:grpSpPr>
            <a:xfrm>
              <a:off x="10361827" y="4476434"/>
              <a:ext cx="953526" cy="1057169"/>
              <a:chOff x="10361827" y="4476434"/>
              <a:chExt cx="953526" cy="1057169"/>
            </a:xfrm>
          </p:grpSpPr>
          <p:sp>
            <p:nvSpPr>
              <p:cNvPr id="100" name="Freeform 374">
                <a:extLst>
                  <a:ext uri="{FF2B5EF4-FFF2-40B4-BE49-F238E27FC236}">
                    <a16:creationId xmlns:a16="http://schemas.microsoft.com/office/drawing/2014/main" id="{4EF67C38-A38B-2F4D-B41B-976BCA64EEEB}"/>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Freeform 372">
                <a:extLst>
                  <a:ext uri="{FF2B5EF4-FFF2-40B4-BE49-F238E27FC236}">
                    <a16:creationId xmlns:a16="http://schemas.microsoft.com/office/drawing/2014/main" id="{F2AEC7AC-D197-6743-AC05-73183EB3A837}"/>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Freeform 373">
                <a:extLst>
                  <a:ext uri="{FF2B5EF4-FFF2-40B4-BE49-F238E27FC236}">
                    <a16:creationId xmlns:a16="http://schemas.microsoft.com/office/drawing/2014/main" id="{CB48136C-5A4F-9A4B-933E-5BDC641FC0C1}"/>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Oval 371">
                <a:extLst>
                  <a:ext uri="{FF2B5EF4-FFF2-40B4-BE49-F238E27FC236}">
                    <a16:creationId xmlns:a16="http://schemas.microsoft.com/office/drawing/2014/main" id="{9DCFA8FA-E19F-3445-B784-DF99CB3B3936}"/>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7" name="Freeform 88">
              <a:extLst>
                <a:ext uri="{FF2B5EF4-FFF2-40B4-BE49-F238E27FC236}">
                  <a16:creationId xmlns:a16="http://schemas.microsoft.com/office/drawing/2014/main" id="{D4B79F1B-BA81-7143-BB35-AF8175144E54}"/>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8" name="Freeform 89">
              <a:extLst>
                <a:ext uri="{FF2B5EF4-FFF2-40B4-BE49-F238E27FC236}">
                  <a16:creationId xmlns:a16="http://schemas.microsoft.com/office/drawing/2014/main" id="{6E2B51BE-8EA2-BB44-B01F-BF61E44B133A}"/>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89" name="Freeform 90">
              <a:extLst>
                <a:ext uri="{FF2B5EF4-FFF2-40B4-BE49-F238E27FC236}">
                  <a16:creationId xmlns:a16="http://schemas.microsoft.com/office/drawing/2014/main" id="{5C3628B2-CE10-354D-AF8D-9A509C6DFFFC}"/>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0" name="Freeform 91">
              <a:extLst>
                <a:ext uri="{FF2B5EF4-FFF2-40B4-BE49-F238E27FC236}">
                  <a16:creationId xmlns:a16="http://schemas.microsoft.com/office/drawing/2014/main" id="{209C0164-2C96-C543-96CA-9E8E9444FC99}"/>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1" name="Freeform 92">
              <a:extLst>
                <a:ext uri="{FF2B5EF4-FFF2-40B4-BE49-F238E27FC236}">
                  <a16:creationId xmlns:a16="http://schemas.microsoft.com/office/drawing/2014/main" id="{37E9976A-AED1-6943-9A41-B50B2B15D48F}"/>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2" name="Freeform 93">
              <a:extLst>
                <a:ext uri="{FF2B5EF4-FFF2-40B4-BE49-F238E27FC236}">
                  <a16:creationId xmlns:a16="http://schemas.microsoft.com/office/drawing/2014/main" id="{0AA65614-2B07-DF43-A1C0-13DFF4868C4C}"/>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3" name="Freeform 94">
              <a:extLst>
                <a:ext uri="{FF2B5EF4-FFF2-40B4-BE49-F238E27FC236}">
                  <a16:creationId xmlns:a16="http://schemas.microsoft.com/office/drawing/2014/main" id="{3DEF199D-A9C7-7246-9458-D6B77E12109F}"/>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4" name="Freeform 95">
              <a:extLst>
                <a:ext uri="{FF2B5EF4-FFF2-40B4-BE49-F238E27FC236}">
                  <a16:creationId xmlns:a16="http://schemas.microsoft.com/office/drawing/2014/main" id="{3AED08AE-D65C-4540-AB76-2A19AAC4AB91}"/>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5" name="Freeform 96">
              <a:extLst>
                <a:ext uri="{FF2B5EF4-FFF2-40B4-BE49-F238E27FC236}">
                  <a16:creationId xmlns:a16="http://schemas.microsoft.com/office/drawing/2014/main" id="{3CE2E8EE-B6C1-E548-8C5A-E52F34C1F0A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6" name="Freeform 97">
              <a:extLst>
                <a:ext uri="{FF2B5EF4-FFF2-40B4-BE49-F238E27FC236}">
                  <a16:creationId xmlns:a16="http://schemas.microsoft.com/office/drawing/2014/main" id="{F2EB96F8-5662-6145-BC08-2D5591C26EFE}"/>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7" name="Freeform 98">
              <a:extLst>
                <a:ext uri="{FF2B5EF4-FFF2-40B4-BE49-F238E27FC236}">
                  <a16:creationId xmlns:a16="http://schemas.microsoft.com/office/drawing/2014/main" id="{97BC1890-A965-B04B-B3FA-0BE9FB70D098}"/>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8" name="Freeform 99">
              <a:extLst>
                <a:ext uri="{FF2B5EF4-FFF2-40B4-BE49-F238E27FC236}">
                  <a16:creationId xmlns:a16="http://schemas.microsoft.com/office/drawing/2014/main" id="{C354F8C2-59BC-7743-863E-F772B8A3D4D6}"/>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99" name="Freeform 100">
              <a:extLst>
                <a:ext uri="{FF2B5EF4-FFF2-40B4-BE49-F238E27FC236}">
                  <a16:creationId xmlns:a16="http://schemas.microsoft.com/office/drawing/2014/main" id="{B8C9C3F5-9B89-4C41-9CD2-B5A9A5CEFC36}"/>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04" name="Group 103">
            <a:extLst>
              <a:ext uri="{FF2B5EF4-FFF2-40B4-BE49-F238E27FC236}">
                <a16:creationId xmlns:a16="http://schemas.microsoft.com/office/drawing/2014/main" id="{B0716077-39E3-1947-8D57-9FCBC58AF408}"/>
              </a:ext>
            </a:extLst>
          </p:cNvPr>
          <p:cNvGrpSpPr/>
          <p:nvPr/>
        </p:nvGrpSpPr>
        <p:grpSpPr>
          <a:xfrm>
            <a:off x="8955542" y="3843343"/>
            <a:ext cx="520732" cy="577332"/>
            <a:chOff x="10361827" y="4476434"/>
            <a:chExt cx="953526" cy="1057169"/>
          </a:xfrm>
        </p:grpSpPr>
        <p:grpSp>
          <p:nvGrpSpPr>
            <p:cNvPr id="105" name="Group 104">
              <a:extLst>
                <a:ext uri="{FF2B5EF4-FFF2-40B4-BE49-F238E27FC236}">
                  <a16:creationId xmlns:a16="http://schemas.microsoft.com/office/drawing/2014/main" id="{1A75D1B5-6F6A-2347-BC88-B163E4871AD8}"/>
                </a:ext>
              </a:extLst>
            </p:cNvPr>
            <p:cNvGrpSpPr/>
            <p:nvPr/>
          </p:nvGrpSpPr>
          <p:grpSpPr>
            <a:xfrm>
              <a:off x="10361827" y="4476434"/>
              <a:ext cx="953526" cy="1057169"/>
              <a:chOff x="10361827" y="4476434"/>
              <a:chExt cx="953526" cy="1057169"/>
            </a:xfrm>
          </p:grpSpPr>
          <p:sp>
            <p:nvSpPr>
              <p:cNvPr id="119" name="Freeform 374">
                <a:extLst>
                  <a:ext uri="{FF2B5EF4-FFF2-40B4-BE49-F238E27FC236}">
                    <a16:creationId xmlns:a16="http://schemas.microsoft.com/office/drawing/2014/main" id="{F5146873-05B0-8040-BBB5-24F27EA411C9}"/>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Freeform 372">
                <a:extLst>
                  <a:ext uri="{FF2B5EF4-FFF2-40B4-BE49-F238E27FC236}">
                    <a16:creationId xmlns:a16="http://schemas.microsoft.com/office/drawing/2014/main" id="{D8059B83-F331-344A-B05E-F4212605D011}"/>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Freeform 373">
                <a:extLst>
                  <a:ext uri="{FF2B5EF4-FFF2-40B4-BE49-F238E27FC236}">
                    <a16:creationId xmlns:a16="http://schemas.microsoft.com/office/drawing/2014/main" id="{353573BC-441E-B34D-BE2E-B6AD5C6CF0AE}"/>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Oval 371">
                <a:extLst>
                  <a:ext uri="{FF2B5EF4-FFF2-40B4-BE49-F238E27FC236}">
                    <a16:creationId xmlns:a16="http://schemas.microsoft.com/office/drawing/2014/main" id="{81F244F7-DF78-E443-81C2-6EBAEFA5DD9E}"/>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06" name="Freeform 88">
              <a:extLst>
                <a:ext uri="{FF2B5EF4-FFF2-40B4-BE49-F238E27FC236}">
                  <a16:creationId xmlns:a16="http://schemas.microsoft.com/office/drawing/2014/main" id="{18D8077B-6AB4-9C44-A6C5-7EE0A969FD03}"/>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7" name="Freeform 89">
              <a:extLst>
                <a:ext uri="{FF2B5EF4-FFF2-40B4-BE49-F238E27FC236}">
                  <a16:creationId xmlns:a16="http://schemas.microsoft.com/office/drawing/2014/main" id="{8F51389A-92A5-5348-984C-3063E1801AC1}"/>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8" name="Freeform 90">
              <a:extLst>
                <a:ext uri="{FF2B5EF4-FFF2-40B4-BE49-F238E27FC236}">
                  <a16:creationId xmlns:a16="http://schemas.microsoft.com/office/drawing/2014/main" id="{E3D80CF5-A997-994C-B69B-85C1ACA910E3}"/>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09" name="Freeform 91">
              <a:extLst>
                <a:ext uri="{FF2B5EF4-FFF2-40B4-BE49-F238E27FC236}">
                  <a16:creationId xmlns:a16="http://schemas.microsoft.com/office/drawing/2014/main" id="{6B7B651C-3B6A-4045-BF39-39A0AE346F95}"/>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0" name="Freeform 92">
              <a:extLst>
                <a:ext uri="{FF2B5EF4-FFF2-40B4-BE49-F238E27FC236}">
                  <a16:creationId xmlns:a16="http://schemas.microsoft.com/office/drawing/2014/main" id="{A83ACBB7-9CB1-FB4A-9D9A-797C6B504658}"/>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1" name="Freeform 93">
              <a:extLst>
                <a:ext uri="{FF2B5EF4-FFF2-40B4-BE49-F238E27FC236}">
                  <a16:creationId xmlns:a16="http://schemas.microsoft.com/office/drawing/2014/main" id="{7CAC26AF-1644-AE49-9273-E8BD7253A13F}"/>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2" name="Freeform 94">
              <a:extLst>
                <a:ext uri="{FF2B5EF4-FFF2-40B4-BE49-F238E27FC236}">
                  <a16:creationId xmlns:a16="http://schemas.microsoft.com/office/drawing/2014/main" id="{55EABA69-DB32-EE46-A1D5-A59E92E04DD3}"/>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3" name="Freeform 95">
              <a:extLst>
                <a:ext uri="{FF2B5EF4-FFF2-40B4-BE49-F238E27FC236}">
                  <a16:creationId xmlns:a16="http://schemas.microsoft.com/office/drawing/2014/main" id="{5E151100-92D3-B647-AD6E-BE899C208FB8}"/>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4" name="Freeform 96">
              <a:extLst>
                <a:ext uri="{FF2B5EF4-FFF2-40B4-BE49-F238E27FC236}">
                  <a16:creationId xmlns:a16="http://schemas.microsoft.com/office/drawing/2014/main" id="{306C9032-17B2-684A-B907-0A832751DCF9}"/>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5" name="Freeform 97">
              <a:extLst>
                <a:ext uri="{FF2B5EF4-FFF2-40B4-BE49-F238E27FC236}">
                  <a16:creationId xmlns:a16="http://schemas.microsoft.com/office/drawing/2014/main" id="{0BFB6B19-927A-BF45-AFC9-3106FF29A246}"/>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6" name="Freeform 98">
              <a:extLst>
                <a:ext uri="{FF2B5EF4-FFF2-40B4-BE49-F238E27FC236}">
                  <a16:creationId xmlns:a16="http://schemas.microsoft.com/office/drawing/2014/main" id="{FB1C3524-3630-0743-A2BB-8948C119C548}"/>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7" name="Freeform 99">
              <a:extLst>
                <a:ext uri="{FF2B5EF4-FFF2-40B4-BE49-F238E27FC236}">
                  <a16:creationId xmlns:a16="http://schemas.microsoft.com/office/drawing/2014/main" id="{7CB4FF40-7823-7E49-968E-225CC27D8FEB}"/>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18" name="Freeform 100">
              <a:extLst>
                <a:ext uri="{FF2B5EF4-FFF2-40B4-BE49-F238E27FC236}">
                  <a16:creationId xmlns:a16="http://schemas.microsoft.com/office/drawing/2014/main" id="{5D7BD049-C3F1-044B-8208-8E75755D3953}"/>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7CC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23" name="Group 122">
            <a:extLst>
              <a:ext uri="{FF2B5EF4-FFF2-40B4-BE49-F238E27FC236}">
                <a16:creationId xmlns:a16="http://schemas.microsoft.com/office/drawing/2014/main" id="{F858182D-2A3E-1540-ABB0-47ED4EA354B2}"/>
              </a:ext>
            </a:extLst>
          </p:cNvPr>
          <p:cNvGrpSpPr/>
          <p:nvPr/>
        </p:nvGrpSpPr>
        <p:grpSpPr>
          <a:xfrm>
            <a:off x="8490595" y="3854417"/>
            <a:ext cx="696073" cy="771732"/>
            <a:chOff x="10361827" y="4476434"/>
            <a:chExt cx="953526" cy="1057169"/>
          </a:xfrm>
        </p:grpSpPr>
        <p:grpSp>
          <p:nvGrpSpPr>
            <p:cNvPr id="124" name="Group 123">
              <a:extLst>
                <a:ext uri="{FF2B5EF4-FFF2-40B4-BE49-F238E27FC236}">
                  <a16:creationId xmlns:a16="http://schemas.microsoft.com/office/drawing/2014/main" id="{20CB5128-EF5E-1E4E-937D-8F7250D7677B}"/>
                </a:ext>
              </a:extLst>
            </p:cNvPr>
            <p:cNvGrpSpPr/>
            <p:nvPr/>
          </p:nvGrpSpPr>
          <p:grpSpPr>
            <a:xfrm>
              <a:off x="10361827" y="4476434"/>
              <a:ext cx="953526" cy="1057169"/>
              <a:chOff x="10361827" y="4476434"/>
              <a:chExt cx="953526" cy="1057169"/>
            </a:xfrm>
          </p:grpSpPr>
          <p:sp>
            <p:nvSpPr>
              <p:cNvPr id="138" name="Freeform 374">
                <a:extLst>
                  <a:ext uri="{FF2B5EF4-FFF2-40B4-BE49-F238E27FC236}">
                    <a16:creationId xmlns:a16="http://schemas.microsoft.com/office/drawing/2014/main" id="{1B4125E7-2E45-8642-B206-1D1B9EC231E1}"/>
                  </a:ext>
                </a:extLst>
              </p:cNvPr>
              <p:cNvSpPr>
                <a:spLocks/>
              </p:cNvSpPr>
              <p:nvPr/>
            </p:nvSpPr>
            <p:spPr bwMode="auto">
              <a:xfrm>
                <a:off x="10361827" y="4680267"/>
                <a:ext cx="953526" cy="853336"/>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Freeform 373">
                <a:extLst>
                  <a:ext uri="{FF2B5EF4-FFF2-40B4-BE49-F238E27FC236}">
                    <a16:creationId xmlns:a16="http://schemas.microsoft.com/office/drawing/2014/main" id="{55D5ED5D-01E7-964A-AF2F-188465DFD625}"/>
                  </a:ext>
                </a:extLst>
              </p:cNvPr>
              <p:cNvSpPr>
                <a:spLocks/>
              </p:cNvSpPr>
              <p:nvPr/>
            </p:nvSpPr>
            <p:spPr bwMode="auto">
              <a:xfrm>
                <a:off x="10361827" y="5105209"/>
                <a:ext cx="953526" cy="203833"/>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Oval 371">
                <a:extLst>
                  <a:ext uri="{FF2B5EF4-FFF2-40B4-BE49-F238E27FC236}">
                    <a16:creationId xmlns:a16="http://schemas.microsoft.com/office/drawing/2014/main" id="{B06278E2-DAB0-0C40-8E81-86FA9C05A710}"/>
                  </a:ext>
                </a:extLst>
              </p:cNvPr>
              <p:cNvSpPr>
                <a:spLocks noChangeArrowheads="1"/>
              </p:cNvSpPr>
              <p:nvPr/>
            </p:nvSpPr>
            <p:spPr bwMode="auto">
              <a:xfrm>
                <a:off x="10361827" y="4476434"/>
                <a:ext cx="953526" cy="404211"/>
              </a:xfrm>
              <a:prstGeom prst="ellipse">
                <a:avLst/>
              </a:prstGeom>
              <a:solidFill>
                <a:schemeClr val="bg1"/>
              </a:solid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Freeform 372">
                <a:extLst>
                  <a:ext uri="{FF2B5EF4-FFF2-40B4-BE49-F238E27FC236}">
                    <a16:creationId xmlns:a16="http://schemas.microsoft.com/office/drawing/2014/main" id="{EEBE85C3-E0CE-E14B-89F2-DCFB4E2C800A}"/>
                  </a:ext>
                </a:extLst>
              </p:cNvPr>
              <p:cNvSpPr>
                <a:spLocks/>
              </p:cNvSpPr>
              <p:nvPr/>
            </p:nvSpPr>
            <p:spPr bwMode="auto">
              <a:xfrm>
                <a:off x="10361827" y="4880645"/>
                <a:ext cx="953526" cy="200379"/>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25" name="Freeform 88">
              <a:extLst>
                <a:ext uri="{FF2B5EF4-FFF2-40B4-BE49-F238E27FC236}">
                  <a16:creationId xmlns:a16="http://schemas.microsoft.com/office/drawing/2014/main" id="{8C69022F-A3C9-CF4E-8952-A51B35DEE44B}"/>
                </a:ext>
              </a:extLst>
            </p:cNvPr>
            <p:cNvSpPr>
              <a:spLocks/>
            </p:cNvSpPr>
            <p:nvPr/>
          </p:nvSpPr>
          <p:spPr bwMode="auto">
            <a:xfrm>
              <a:off x="10862218" y="4581079"/>
              <a:ext cx="190748" cy="71516"/>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6" name="Freeform 89">
              <a:extLst>
                <a:ext uri="{FF2B5EF4-FFF2-40B4-BE49-F238E27FC236}">
                  <a16:creationId xmlns:a16="http://schemas.microsoft.com/office/drawing/2014/main" id="{076EAE43-C302-FA43-8A3C-578A2CC3259B}"/>
                </a:ext>
              </a:extLst>
            </p:cNvPr>
            <p:cNvSpPr>
              <a:spLocks/>
            </p:cNvSpPr>
            <p:nvPr/>
          </p:nvSpPr>
          <p:spPr bwMode="auto">
            <a:xfrm>
              <a:off x="10866208" y="4549516"/>
              <a:ext cx="67839" cy="100282"/>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7" name="Freeform 90">
              <a:extLst>
                <a:ext uri="{FF2B5EF4-FFF2-40B4-BE49-F238E27FC236}">
                  <a16:creationId xmlns:a16="http://schemas.microsoft.com/office/drawing/2014/main" id="{27DA77DD-7D8E-6F4E-A00F-C5B0ADB5D1F1}"/>
                </a:ext>
              </a:extLst>
            </p:cNvPr>
            <p:cNvSpPr>
              <a:spLocks/>
            </p:cNvSpPr>
            <p:nvPr/>
          </p:nvSpPr>
          <p:spPr bwMode="auto">
            <a:xfrm>
              <a:off x="10919682" y="4666179"/>
              <a:ext cx="190748" cy="72714"/>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8" name="Freeform 91">
              <a:extLst>
                <a:ext uri="{FF2B5EF4-FFF2-40B4-BE49-F238E27FC236}">
                  <a16:creationId xmlns:a16="http://schemas.microsoft.com/office/drawing/2014/main" id="{BA9DD8DA-2FC1-9041-863B-F0C028D66AFD}"/>
                </a:ext>
              </a:extLst>
            </p:cNvPr>
            <p:cNvSpPr>
              <a:spLocks/>
            </p:cNvSpPr>
            <p:nvPr/>
          </p:nvSpPr>
          <p:spPr bwMode="auto">
            <a:xfrm>
              <a:off x="10921278" y="4633018"/>
              <a:ext cx="190748" cy="7231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29" name="Freeform 92">
              <a:extLst>
                <a:ext uri="{FF2B5EF4-FFF2-40B4-BE49-F238E27FC236}">
                  <a16:creationId xmlns:a16="http://schemas.microsoft.com/office/drawing/2014/main" id="{95424A50-83E9-4942-A902-7831399C4920}"/>
                </a:ext>
              </a:extLst>
            </p:cNvPr>
            <p:cNvSpPr>
              <a:spLocks/>
            </p:cNvSpPr>
            <p:nvPr/>
          </p:nvSpPr>
          <p:spPr bwMode="auto">
            <a:xfrm>
              <a:off x="10865410" y="4721713"/>
              <a:ext cx="68637" cy="994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0" name="Freeform 93">
              <a:extLst>
                <a:ext uri="{FF2B5EF4-FFF2-40B4-BE49-F238E27FC236}">
                  <a16:creationId xmlns:a16="http://schemas.microsoft.com/office/drawing/2014/main" id="{CC1D54E7-05A3-E34E-870F-A83535B4C599}"/>
                </a:ext>
              </a:extLst>
            </p:cNvPr>
            <p:cNvSpPr>
              <a:spLocks/>
            </p:cNvSpPr>
            <p:nvPr/>
          </p:nvSpPr>
          <p:spPr bwMode="auto">
            <a:xfrm>
              <a:off x="10863815" y="4718916"/>
              <a:ext cx="189950" cy="7231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1" name="Freeform 94">
              <a:extLst>
                <a:ext uri="{FF2B5EF4-FFF2-40B4-BE49-F238E27FC236}">
                  <a16:creationId xmlns:a16="http://schemas.microsoft.com/office/drawing/2014/main" id="{8DA41BAC-0AE1-DE4E-B20C-F573088FC6C4}"/>
                </a:ext>
              </a:extLst>
            </p:cNvPr>
            <p:cNvSpPr>
              <a:spLocks/>
            </p:cNvSpPr>
            <p:nvPr/>
          </p:nvSpPr>
          <p:spPr bwMode="auto">
            <a:xfrm>
              <a:off x="10621190" y="4718118"/>
              <a:ext cx="189950" cy="71915"/>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2" name="Freeform 95">
              <a:extLst>
                <a:ext uri="{FF2B5EF4-FFF2-40B4-BE49-F238E27FC236}">
                  <a16:creationId xmlns:a16="http://schemas.microsoft.com/office/drawing/2014/main" id="{34416814-6B27-A54A-82A1-C51910ABAD59}"/>
                </a:ext>
              </a:extLst>
            </p:cNvPr>
            <p:cNvSpPr>
              <a:spLocks/>
            </p:cNvSpPr>
            <p:nvPr/>
          </p:nvSpPr>
          <p:spPr bwMode="auto">
            <a:xfrm>
              <a:off x="10739310" y="4721713"/>
              <a:ext cx="67839" cy="994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3" name="Freeform 96">
              <a:extLst>
                <a:ext uri="{FF2B5EF4-FFF2-40B4-BE49-F238E27FC236}">
                  <a16:creationId xmlns:a16="http://schemas.microsoft.com/office/drawing/2014/main" id="{71EE5819-F352-3843-9C37-EDD7032D6E85}"/>
                </a:ext>
              </a:extLst>
            </p:cNvPr>
            <p:cNvSpPr>
              <a:spLocks/>
            </p:cNvSpPr>
            <p:nvPr/>
          </p:nvSpPr>
          <p:spPr bwMode="auto">
            <a:xfrm>
              <a:off x="10563726" y="4633018"/>
              <a:ext cx="189950" cy="71516"/>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4" name="Freeform 97">
              <a:extLst>
                <a:ext uri="{FF2B5EF4-FFF2-40B4-BE49-F238E27FC236}">
                  <a16:creationId xmlns:a16="http://schemas.microsoft.com/office/drawing/2014/main" id="{0992BF4E-E460-214F-BAB7-928E7CD1151E}"/>
                </a:ext>
              </a:extLst>
            </p:cNvPr>
            <p:cNvSpPr>
              <a:spLocks/>
            </p:cNvSpPr>
            <p:nvPr/>
          </p:nvSpPr>
          <p:spPr bwMode="auto">
            <a:xfrm>
              <a:off x="10562130" y="4666179"/>
              <a:ext cx="189950" cy="71915"/>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5" name="Freeform 98">
              <a:extLst>
                <a:ext uri="{FF2B5EF4-FFF2-40B4-BE49-F238E27FC236}">
                  <a16:creationId xmlns:a16="http://schemas.microsoft.com/office/drawing/2014/main" id="{508248F5-9F07-C94B-A856-2162A65EB0FC}"/>
                </a:ext>
              </a:extLst>
            </p:cNvPr>
            <p:cNvSpPr>
              <a:spLocks/>
            </p:cNvSpPr>
            <p:nvPr/>
          </p:nvSpPr>
          <p:spPr bwMode="auto">
            <a:xfrm>
              <a:off x="10739310" y="4549516"/>
              <a:ext cx="69435" cy="100282"/>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6" name="Freeform 99">
              <a:extLst>
                <a:ext uri="{FF2B5EF4-FFF2-40B4-BE49-F238E27FC236}">
                  <a16:creationId xmlns:a16="http://schemas.microsoft.com/office/drawing/2014/main" id="{033A44D2-7D04-CB4D-B0C6-91FEFB6A97F8}"/>
                </a:ext>
              </a:extLst>
            </p:cNvPr>
            <p:cNvSpPr>
              <a:spLocks/>
            </p:cNvSpPr>
            <p:nvPr/>
          </p:nvSpPr>
          <p:spPr bwMode="auto">
            <a:xfrm>
              <a:off x="10619594" y="4579481"/>
              <a:ext cx="190748" cy="73114"/>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7" name="Freeform 100">
              <a:extLst>
                <a:ext uri="{FF2B5EF4-FFF2-40B4-BE49-F238E27FC236}">
                  <a16:creationId xmlns:a16="http://schemas.microsoft.com/office/drawing/2014/main" id="{D172E8ED-0751-7146-859F-F568FB11E2EF}"/>
                </a:ext>
              </a:extLst>
            </p:cNvPr>
            <p:cNvSpPr>
              <a:spLocks noEditPoints="1"/>
            </p:cNvSpPr>
            <p:nvPr/>
          </p:nvSpPr>
          <p:spPr bwMode="auto">
            <a:xfrm>
              <a:off x="10773628" y="4653394"/>
              <a:ext cx="126899" cy="6472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42" name="Group 141">
            <a:extLst>
              <a:ext uri="{FF2B5EF4-FFF2-40B4-BE49-F238E27FC236}">
                <a16:creationId xmlns:a16="http://schemas.microsoft.com/office/drawing/2014/main" id="{60E850AA-D005-F04E-AA91-5D6B00C85DB5}"/>
              </a:ext>
            </a:extLst>
          </p:cNvPr>
          <p:cNvGrpSpPr/>
          <p:nvPr/>
        </p:nvGrpSpPr>
        <p:grpSpPr>
          <a:xfrm>
            <a:off x="7628203" y="3472147"/>
            <a:ext cx="301594" cy="307504"/>
            <a:chOff x="1609970" y="2307466"/>
            <a:chExt cx="454890" cy="463804"/>
          </a:xfrm>
        </p:grpSpPr>
        <p:sp>
          <p:nvSpPr>
            <p:cNvPr id="143" name="Freeform 10">
              <a:extLst>
                <a:ext uri="{FF2B5EF4-FFF2-40B4-BE49-F238E27FC236}">
                  <a16:creationId xmlns:a16="http://schemas.microsoft.com/office/drawing/2014/main" id="{38A15D8D-EF19-8447-88F1-D50D1EB33753}"/>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44" name="Freeform 12">
              <a:extLst>
                <a:ext uri="{FF2B5EF4-FFF2-40B4-BE49-F238E27FC236}">
                  <a16:creationId xmlns:a16="http://schemas.microsoft.com/office/drawing/2014/main" id="{771B3A39-32A0-F247-8A63-44962161C748}"/>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5" name="Group 144">
            <a:extLst>
              <a:ext uri="{FF2B5EF4-FFF2-40B4-BE49-F238E27FC236}">
                <a16:creationId xmlns:a16="http://schemas.microsoft.com/office/drawing/2014/main" id="{DC6DDA1C-DD05-ED48-83B4-DEFCCEAE77E6}"/>
              </a:ext>
            </a:extLst>
          </p:cNvPr>
          <p:cNvGrpSpPr/>
          <p:nvPr/>
        </p:nvGrpSpPr>
        <p:grpSpPr>
          <a:xfrm>
            <a:off x="8665858" y="2982775"/>
            <a:ext cx="301594" cy="307504"/>
            <a:chOff x="1609970" y="2307466"/>
            <a:chExt cx="454890" cy="463804"/>
          </a:xfrm>
        </p:grpSpPr>
        <p:sp>
          <p:nvSpPr>
            <p:cNvPr id="146" name="Freeform 10">
              <a:extLst>
                <a:ext uri="{FF2B5EF4-FFF2-40B4-BE49-F238E27FC236}">
                  <a16:creationId xmlns:a16="http://schemas.microsoft.com/office/drawing/2014/main" id="{5DA77C91-00BE-7F4C-990F-549CBE0C2EFA}"/>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47" name="Freeform 12">
              <a:extLst>
                <a:ext uri="{FF2B5EF4-FFF2-40B4-BE49-F238E27FC236}">
                  <a16:creationId xmlns:a16="http://schemas.microsoft.com/office/drawing/2014/main" id="{80F567F0-0F7B-3E4E-AF46-99D9909EC499}"/>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48" name="Group 147">
            <a:extLst>
              <a:ext uri="{FF2B5EF4-FFF2-40B4-BE49-F238E27FC236}">
                <a16:creationId xmlns:a16="http://schemas.microsoft.com/office/drawing/2014/main" id="{6ED3B946-E855-8349-AF19-DAB61290218C}"/>
              </a:ext>
            </a:extLst>
          </p:cNvPr>
          <p:cNvGrpSpPr/>
          <p:nvPr/>
        </p:nvGrpSpPr>
        <p:grpSpPr>
          <a:xfrm>
            <a:off x="9718082" y="3472147"/>
            <a:ext cx="301594" cy="307504"/>
            <a:chOff x="1609970" y="2307466"/>
            <a:chExt cx="454890" cy="463804"/>
          </a:xfrm>
        </p:grpSpPr>
        <p:sp>
          <p:nvSpPr>
            <p:cNvPr id="149" name="Freeform 10">
              <a:extLst>
                <a:ext uri="{FF2B5EF4-FFF2-40B4-BE49-F238E27FC236}">
                  <a16:creationId xmlns:a16="http://schemas.microsoft.com/office/drawing/2014/main" id="{C861FF0D-2BA3-7142-9E94-3D5FC296A6EE}"/>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50" name="Freeform 12">
              <a:extLst>
                <a:ext uri="{FF2B5EF4-FFF2-40B4-BE49-F238E27FC236}">
                  <a16:creationId xmlns:a16="http://schemas.microsoft.com/office/drawing/2014/main" id="{4D784D88-B486-244D-A33F-C4386788AC97}"/>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51" name="Group 150">
            <a:extLst>
              <a:ext uri="{FF2B5EF4-FFF2-40B4-BE49-F238E27FC236}">
                <a16:creationId xmlns:a16="http://schemas.microsoft.com/office/drawing/2014/main" id="{7166AC99-E26A-8744-B388-0FDAAA27E9C0}"/>
              </a:ext>
            </a:extLst>
          </p:cNvPr>
          <p:cNvGrpSpPr/>
          <p:nvPr/>
        </p:nvGrpSpPr>
        <p:grpSpPr>
          <a:xfrm>
            <a:off x="9566352" y="3192704"/>
            <a:ext cx="244870" cy="249668"/>
            <a:chOff x="1609970" y="2307466"/>
            <a:chExt cx="454890" cy="463804"/>
          </a:xfrm>
        </p:grpSpPr>
        <p:sp>
          <p:nvSpPr>
            <p:cNvPr id="152" name="Freeform 10">
              <a:extLst>
                <a:ext uri="{FF2B5EF4-FFF2-40B4-BE49-F238E27FC236}">
                  <a16:creationId xmlns:a16="http://schemas.microsoft.com/office/drawing/2014/main" id="{29FF161E-7999-3645-AFD5-AF48823B600F}"/>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53" name="Freeform 12">
              <a:extLst>
                <a:ext uri="{FF2B5EF4-FFF2-40B4-BE49-F238E27FC236}">
                  <a16:creationId xmlns:a16="http://schemas.microsoft.com/office/drawing/2014/main" id="{F922EC22-E40C-CA46-8CCF-82E33E57D3D1}"/>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4"/>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54" name="Group 153">
            <a:extLst>
              <a:ext uri="{FF2B5EF4-FFF2-40B4-BE49-F238E27FC236}">
                <a16:creationId xmlns:a16="http://schemas.microsoft.com/office/drawing/2014/main" id="{CA311AA2-FB30-C54D-9916-638B812AB01B}"/>
              </a:ext>
            </a:extLst>
          </p:cNvPr>
          <p:cNvGrpSpPr/>
          <p:nvPr/>
        </p:nvGrpSpPr>
        <p:grpSpPr>
          <a:xfrm>
            <a:off x="7894949" y="3192704"/>
            <a:ext cx="244870" cy="249668"/>
            <a:chOff x="1609970" y="2307466"/>
            <a:chExt cx="454890" cy="463804"/>
          </a:xfrm>
        </p:grpSpPr>
        <p:sp>
          <p:nvSpPr>
            <p:cNvPr id="155" name="Freeform 10">
              <a:extLst>
                <a:ext uri="{FF2B5EF4-FFF2-40B4-BE49-F238E27FC236}">
                  <a16:creationId xmlns:a16="http://schemas.microsoft.com/office/drawing/2014/main" id="{B5B7D9BF-F22E-C943-AACE-F5A312F517B7}"/>
                </a:ext>
              </a:extLst>
            </p:cNvPr>
            <p:cNvSpPr>
              <a:spLocks noChangeArrowheads="1"/>
            </p:cNvSpPr>
            <p:nvPr/>
          </p:nvSpPr>
          <p:spPr bwMode="auto">
            <a:xfrm flipH="1">
              <a:off x="1609970" y="2307466"/>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156" name="Freeform 12">
              <a:extLst>
                <a:ext uri="{FF2B5EF4-FFF2-40B4-BE49-F238E27FC236}">
                  <a16:creationId xmlns:a16="http://schemas.microsoft.com/office/drawing/2014/main" id="{4038818E-4183-3E4D-9459-AA41E29F264E}"/>
                </a:ext>
              </a:extLst>
            </p:cNvPr>
            <p:cNvSpPr>
              <a:spLocks noChangeArrowheads="1"/>
            </p:cNvSpPr>
            <p:nvPr/>
          </p:nvSpPr>
          <p:spPr bwMode="auto">
            <a:xfrm flipH="1">
              <a:off x="1750452" y="2450176"/>
              <a:ext cx="173927" cy="17392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a:solidFill>
                <a:schemeClr val="accent6"/>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168" name="Group 167">
            <a:extLst>
              <a:ext uri="{FF2B5EF4-FFF2-40B4-BE49-F238E27FC236}">
                <a16:creationId xmlns:a16="http://schemas.microsoft.com/office/drawing/2014/main" id="{63DB75D1-8C68-5E48-9CBE-D21B7EBC5A23}"/>
              </a:ext>
            </a:extLst>
          </p:cNvPr>
          <p:cNvGrpSpPr/>
          <p:nvPr/>
        </p:nvGrpSpPr>
        <p:grpSpPr>
          <a:xfrm>
            <a:off x="8029575" y="3482839"/>
            <a:ext cx="276226" cy="294682"/>
            <a:chOff x="8029575" y="3482839"/>
            <a:chExt cx="276226" cy="294682"/>
          </a:xfrm>
        </p:grpSpPr>
        <p:cxnSp>
          <p:nvCxnSpPr>
            <p:cNvPr id="158" name="Straight Arrow Connector 157">
              <a:extLst>
                <a:ext uri="{FF2B5EF4-FFF2-40B4-BE49-F238E27FC236}">
                  <a16:creationId xmlns:a16="http://schemas.microsoft.com/office/drawing/2014/main" id="{0DA1947C-C50C-114E-AF24-492D3D4A9393}"/>
                </a:ext>
              </a:extLst>
            </p:cNvPr>
            <p:cNvCxnSpPr>
              <a:cxnSpLocks/>
            </p:cNvCxnSpPr>
            <p:nvPr/>
          </p:nvCxnSpPr>
          <p:spPr>
            <a:xfrm>
              <a:off x="8029575" y="3578225"/>
              <a:ext cx="222510" cy="19929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CF5EA3F8-1756-DD4E-ABD9-50281A3038F2}"/>
                </a:ext>
              </a:extLst>
            </p:cNvPr>
            <p:cNvCxnSpPr>
              <a:cxnSpLocks/>
            </p:cNvCxnSpPr>
            <p:nvPr/>
          </p:nvCxnSpPr>
          <p:spPr>
            <a:xfrm flipH="1" flipV="1">
              <a:off x="8064197" y="3482839"/>
              <a:ext cx="241604" cy="21603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8A40C8B-18FF-934D-B460-EB093433C444}"/>
              </a:ext>
            </a:extLst>
          </p:cNvPr>
          <p:cNvGrpSpPr/>
          <p:nvPr/>
        </p:nvGrpSpPr>
        <p:grpSpPr>
          <a:xfrm rot="2874015">
            <a:off x="8711475" y="3354126"/>
            <a:ext cx="276226" cy="294682"/>
            <a:chOff x="8658225" y="3362189"/>
            <a:chExt cx="276226" cy="294682"/>
          </a:xfrm>
        </p:grpSpPr>
        <p:cxnSp>
          <p:nvCxnSpPr>
            <p:cNvPr id="165" name="Straight Arrow Connector 164">
              <a:extLst>
                <a:ext uri="{FF2B5EF4-FFF2-40B4-BE49-F238E27FC236}">
                  <a16:creationId xmlns:a16="http://schemas.microsoft.com/office/drawing/2014/main" id="{4402B2CC-9B2D-504E-A1D2-448AC8CEBD6D}"/>
                </a:ext>
              </a:extLst>
            </p:cNvPr>
            <p:cNvCxnSpPr>
              <a:cxnSpLocks/>
            </p:cNvCxnSpPr>
            <p:nvPr/>
          </p:nvCxnSpPr>
          <p:spPr>
            <a:xfrm>
              <a:off x="8658225" y="3457575"/>
              <a:ext cx="222510" cy="19929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21F1D0A9-EA53-F741-A072-B52667EC2FE5}"/>
                </a:ext>
              </a:extLst>
            </p:cNvPr>
            <p:cNvCxnSpPr>
              <a:cxnSpLocks/>
            </p:cNvCxnSpPr>
            <p:nvPr/>
          </p:nvCxnSpPr>
          <p:spPr>
            <a:xfrm flipH="1" flipV="1">
              <a:off x="8692847" y="3362189"/>
              <a:ext cx="241604" cy="216036"/>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EF0AA123-A378-F644-9B23-403D3C5BAD48}"/>
              </a:ext>
            </a:extLst>
          </p:cNvPr>
          <p:cNvGrpSpPr/>
          <p:nvPr/>
        </p:nvGrpSpPr>
        <p:grpSpPr>
          <a:xfrm rot="5400000">
            <a:off x="9380894" y="3536020"/>
            <a:ext cx="276226" cy="294682"/>
            <a:chOff x="8029575" y="3482839"/>
            <a:chExt cx="276226" cy="294682"/>
          </a:xfrm>
        </p:grpSpPr>
        <p:cxnSp>
          <p:nvCxnSpPr>
            <p:cNvPr id="170" name="Straight Arrow Connector 169">
              <a:extLst>
                <a:ext uri="{FF2B5EF4-FFF2-40B4-BE49-F238E27FC236}">
                  <a16:creationId xmlns:a16="http://schemas.microsoft.com/office/drawing/2014/main" id="{E51AFC98-3585-964E-819A-BC1FC661CBD7}"/>
                </a:ext>
              </a:extLst>
            </p:cNvPr>
            <p:cNvCxnSpPr>
              <a:cxnSpLocks/>
            </p:cNvCxnSpPr>
            <p:nvPr/>
          </p:nvCxnSpPr>
          <p:spPr>
            <a:xfrm>
              <a:off x="8029575" y="3578225"/>
              <a:ext cx="222510" cy="19929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146A470-F26C-164F-8452-B7133EE3AA2A}"/>
                </a:ext>
              </a:extLst>
            </p:cNvPr>
            <p:cNvCxnSpPr>
              <a:cxnSpLocks/>
            </p:cNvCxnSpPr>
            <p:nvPr/>
          </p:nvCxnSpPr>
          <p:spPr>
            <a:xfrm flipH="1" flipV="1">
              <a:off x="8064197" y="3482839"/>
              <a:ext cx="241604" cy="21603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156">
            <a:extLst>
              <a:ext uri="{FF2B5EF4-FFF2-40B4-BE49-F238E27FC236}">
                <a16:creationId xmlns:a16="http://schemas.microsoft.com/office/drawing/2014/main" id="{2B6195C9-61D6-9441-99E3-4CB53EFA3F5C}"/>
              </a:ext>
            </a:extLst>
          </p:cNvPr>
          <p:cNvSpPr/>
          <p:nvPr/>
        </p:nvSpPr>
        <p:spPr>
          <a:xfrm>
            <a:off x="7404025" y="5275613"/>
            <a:ext cx="2867003" cy="430887"/>
          </a:xfrm>
          <a:prstGeom prst="rect">
            <a:avLst/>
          </a:prstGeom>
          <a:noFill/>
        </p:spPr>
        <p:txBody>
          <a:bodyPr wrap="square" rtlCol="0">
            <a:spAutoFit/>
          </a:bodyPr>
          <a:lstStyle/>
          <a:p>
            <a:pPr marL="228600" indent="-228600">
              <a:buBlip>
                <a:blip r:embed="rId2"/>
              </a:buBlip>
            </a:pPr>
            <a:r>
              <a:rPr lang="en-US" sz="1100" dirty="0">
                <a:solidFill>
                  <a:schemeClr val="tx1">
                    <a:lumMod val="75000"/>
                    <a:lumOff val="25000"/>
                  </a:schemeClr>
                </a:solidFill>
                <a:sym typeface="Tahoma"/>
              </a:rPr>
              <a:t>Centralized, scale-out storage</a:t>
            </a:r>
          </a:p>
          <a:p>
            <a:pPr marL="228600" indent="-228600">
              <a:buBlip>
                <a:blip r:embed="rId2"/>
              </a:buBlip>
            </a:pPr>
            <a:r>
              <a:rPr lang="en-US" sz="1100" dirty="0">
                <a:solidFill>
                  <a:schemeClr val="tx1">
                    <a:lumMod val="75000"/>
                    <a:lumOff val="25000"/>
                  </a:schemeClr>
                </a:solidFill>
                <a:sym typeface="Tahoma"/>
              </a:rPr>
              <a:t>Multiple, independent compute clusters</a:t>
            </a:r>
          </a:p>
        </p:txBody>
      </p:sp>
    </p:spTree>
    <p:extLst>
      <p:ext uri="{BB962C8B-B14F-4D97-AF65-F5344CB8AC3E}">
        <p14:creationId xmlns:p14="http://schemas.microsoft.com/office/powerpoint/2010/main" val="2750780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535CF0-7378-CA47-A8AB-C234E6291C6D}"/>
              </a:ext>
            </a:extLst>
          </p:cNvPr>
          <p:cNvSpPr>
            <a:spLocks noGrp="1"/>
          </p:cNvSpPr>
          <p:nvPr>
            <p:ph type="body" sz="quarter" idx="10"/>
          </p:nvPr>
        </p:nvSpPr>
        <p:spPr>
          <a:xfrm>
            <a:off x="381000" y="512763"/>
            <a:ext cx="11430000" cy="723900"/>
          </a:xfrm>
        </p:spPr>
        <p:txBody>
          <a:bodyPr/>
          <a:lstStyle/>
          <a:p>
            <a:r>
              <a:rPr lang="en-US" dirty="0"/>
              <a:t>SECURE BY DESIGN</a:t>
            </a:r>
          </a:p>
        </p:txBody>
      </p:sp>
      <p:sp>
        <p:nvSpPr>
          <p:cNvPr id="6" name="TextBox 5">
            <a:extLst>
              <a:ext uri="{FF2B5EF4-FFF2-40B4-BE49-F238E27FC236}">
                <a16:creationId xmlns:a16="http://schemas.microsoft.com/office/drawing/2014/main" id="{5F07BD64-BDD3-D74C-A5FD-499A2CEE4575}"/>
              </a:ext>
            </a:extLst>
          </p:cNvPr>
          <p:cNvSpPr txBox="1"/>
          <p:nvPr/>
        </p:nvSpPr>
        <p:spPr>
          <a:xfrm>
            <a:off x="631583" y="1867185"/>
            <a:ext cx="2412468" cy="400110"/>
          </a:xfrm>
          <a:prstGeom prst="rect">
            <a:avLst/>
          </a:prstGeom>
          <a:noFill/>
        </p:spPr>
        <p:txBody>
          <a:bodyPr wrap="square" rtlCol="0">
            <a:spAutoFit/>
          </a:bodyPr>
          <a:lstStyle>
            <a:defPPr>
              <a:defRPr lang="en-US"/>
            </a:defPPr>
            <a:lvl1pPr algn="ctr">
              <a:defRPr sz="2600">
                <a:solidFill>
                  <a:schemeClr val="tx1">
                    <a:lumMod val="75000"/>
                    <a:lumOff val="25000"/>
                  </a:schemeClr>
                </a:solidFill>
                <a:latin typeface="Avenir Medium" charset="0"/>
                <a:ea typeface="Avenir Medium" charset="0"/>
                <a:cs typeface="Avenir Medium"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chemeClr val="tx1"/>
                </a:solidFill>
                <a:effectLst/>
                <a:uLnTx/>
                <a:uFillTx/>
                <a:latin typeface="Arial" panose="020B0604020202020204" pitchFamily="34" charset="0"/>
                <a:ea typeface="Meiryo Regular" charset="-128"/>
                <a:cs typeface="Arial" panose="020B0604020202020204" pitchFamily="34" charset="0"/>
              </a:rPr>
              <a:t>Authentication</a:t>
            </a:r>
          </a:p>
        </p:txBody>
      </p:sp>
      <p:grpSp>
        <p:nvGrpSpPr>
          <p:cNvPr id="153" name="Group 152">
            <a:extLst>
              <a:ext uri="{FF2B5EF4-FFF2-40B4-BE49-F238E27FC236}">
                <a16:creationId xmlns:a16="http://schemas.microsoft.com/office/drawing/2014/main" id="{6AA88CBD-CC12-DC4D-9627-B389ECD88032}"/>
              </a:ext>
            </a:extLst>
          </p:cNvPr>
          <p:cNvGrpSpPr/>
          <p:nvPr/>
        </p:nvGrpSpPr>
        <p:grpSpPr>
          <a:xfrm>
            <a:off x="3174271" y="1674857"/>
            <a:ext cx="5578058" cy="3913143"/>
            <a:chOff x="3174271" y="1674857"/>
            <a:chExt cx="5578058" cy="4173793"/>
          </a:xfrm>
        </p:grpSpPr>
        <p:cxnSp>
          <p:nvCxnSpPr>
            <p:cNvPr id="8" name="Straight Connector 7">
              <a:extLst>
                <a:ext uri="{FF2B5EF4-FFF2-40B4-BE49-F238E27FC236}">
                  <a16:creationId xmlns:a16="http://schemas.microsoft.com/office/drawing/2014/main" id="{BB8D9EF3-AA1E-E647-B160-E63AA574E07A}"/>
                </a:ext>
              </a:extLst>
            </p:cNvPr>
            <p:cNvCxnSpPr/>
            <p:nvPr/>
          </p:nvCxnSpPr>
          <p:spPr>
            <a:xfrm>
              <a:off x="3174271" y="1674857"/>
              <a:ext cx="12629" cy="417379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6DD0A-E8E9-834C-9271-2EC6D3AB3714}"/>
                </a:ext>
              </a:extLst>
            </p:cNvPr>
            <p:cNvCxnSpPr/>
            <p:nvPr/>
          </p:nvCxnSpPr>
          <p:spPr>
            <a:xfrm>
              <a:off x="6007450" y="1674857"/>
              <a:ext cx="12629" cy="417379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793125-1A86-5645-9A08-7F01A9A33119}"/>
                </a:ext>
              </a:extLst>
            </p:cNvPr>
            <p:cNvCxnSpPr/>
            <p:nvPr/>
          </p:nvCxnSpPr>
          <p:spPr>
            <a:xfrm>
              <a:off x="8739700" y="1674857"/>
              <a:ext cx="12629" cy="4173793"/>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A8D01BFF-C1A6-0240-AD99-9B4AE1C93A65}"/>
              </a:ext>
            </a:extLst>
          </p:cNvPr>
          <p:cNvSpPr txBox="1"/>
          <p:nvPr/>
        </p:nvSpPr>
        <p:spPr>
          <a:xfrm>
            <a:off x="3395291" y="1867185"/>
            <a:ext cx="2412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effectLst/>
                <a:uLnTx/>
                <a:uFillTx/>
                <a:latin typeface="Arial" panose="020B0604020202020204" pitchFamily="34" charset="0"/>
                <a:ea typeface="Meiryo Regular" charset="-128"/>
                <a:cs typeface="Arial" panose="020B0604020202020204" pitchFamily="34" charset="0"/>
              </a:rPr>
              <a:t>Access control</a:t>
            </a:r>
          </a:p>
        </p:txBody>
      </p:sp>
      <p:sp>
        <p:nvSpPr>
          <p:cNvPr id="13" name="TextBox 12">
            <a:extLst>
              <a:ext uri="{FF2B5EF4-FFF2-40B4-BE49-F238E27FC236}">
                <a16:creationId xmlns:a16="http://schemas.microsoft.com/office/drawing/2014/main" id="{338BE272-1A42-814A-A475-F9D1CAC1C150}"/>
              </a:ext>
            </a:extLst>
          </p:cNvPr>
          <p:cNvSpPr txBox="1"/>
          <p:nvPr/>
        </p:nvSpPr>
        <p:spPr>
          <a:xfrm>
            <a:off x="6219770" y="1867185"/>
            <a:ext cx="2412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effectLst/>
                <a:uLnTx/>
                <a:uFillTx/>
                <a:latin typeface="Arial" panose="020B0604020202020204" pitchFamily="34" charset="0"/>
                <a:ea typeface="Meiryo Regular" charset="-128"/>
                <a:cs typeface="Arial" panose="020B0604020202020204" pitchFamily="34" charset="0"/>
              </a:rPr>
              <a:t>Data encryption</a:t>
            </a:r>
          </a:p>
        </p:txBody>
      </p:sp>
      <p:sp>
        <p:nvSpPr>
          <p:cNvPr id="15" name="TextBox 14">
            <a:extLst>
              <a:ext uri="{FF2B5EF4-FFF2-40B4-BE49-F238E27FC236}">
                <a16:creationId xmlns:a16="http://schemas.microsoft.com/office/drawing/2014/main" id="{862ACF59-4C6C-C849-8C9B-9552BB2FFF05}"/>
              </a:ext>
            </a:extLst>
          </p:cNvPr>
          <p:cNvSpPr txBox="1"/>
          <p:nvPr/>
        </p:nvSpPr>
        <p:spPr>
          <a:xfrm>
            <a:off x="8922705" y="1867185"/>
            <a:ext cx="26555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effectLst/>
                <a:uLnTx/>
                <a:uFillTx/>
                <a:latin typeface="Arial" panose="020B0604020202020204" pitchFamily="34" charset="0"/>
                <a:ea typeface="Meiryo Regular" charset="-128"/>
                <a:cs typeface="Arial" panose="020B0604020202020204" pitchFamily="34" charset="0"/>
              </a:rPr>
              <a:t>External validation</a:t>
            </a:r>
          </a:p>
        </p:txBody>
      </p:sp>
      <p:grpSp>
        <p:nvGrpSpPr>
          <p:cNvPr id="17" name="Group 16">
            <a:extLst>
              <a:ext uri="{FF2B5EF4-FFF2-40B4-BE49-F238E27FC236}">
                <a16:creationId xmlns:a16="http://schemas.microsoft.com/office/drawing/2014/main" id="{316B2575-8A06-8441-BCF1-DF9C45FF69E9}"/>
              </a:ext>
            </a:extLst>
          </p:cNvPr>
          <p:cNvGrpSpPr/>
          <p:nvPr/>
        </p:nvGrpSpPr>
        <p:grpSpPr>
          <a:xfrm>
            <a:off x="9182724" y="2830177"/>
            <a:ext cx="2135516" cy="913746"/>
            <a:chOff x="9226372" y="2830667"/>
            <a:chExt cx="2201154" cy="941832"/>
          </a:xfrm>
        </p:grpSpPr>
        <p:pic>
          <p:nvPicPr>
            <p:cNvPr id="18" name="Picture 17">
              <a:extLst>
                <a:ext uri="{FF2B5EF4-FFF2-40B4-BE49-F238E27FC236}">
                  <a16:creationId xmlns:a16="http://schemas.microsoft.com/office/drawing/2014/main" id="{4ACDE79F-1691-1846-9C89-BC51C8FC4DA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226372" y="2832352"/>
              <a:ext cx="938463" cy="938463"/>
            </a:xfrm>
            <a:prstGeom prst="rect">
              <a:avLst/>
            </a:prstGeom>
          </p:spPr>
        </p:pic>
        <p:pic>
          <p:nvPicPr>
            <p:cNvPr id="19" name="Picture 18">
              <a:extLst>
                <a:ext uri="{FF2B5EF4-FFF2-40B4-BE49-F238E27FC236}">
                  <a16:creationId xmlns:a16="http://schemas.microsoft.com/office/drawing/2014/main" id="{D205953D-18F2-9748-A7B0-4C4401766066}"/>
                </a:ext>
              </a:extLst>
            </p:cNvPr>
            <p:cNvPicPr>
              <a:picLocks noChangeAspect="1"/>
            </p:cNvPicPr>
            <p:nvPr/>
          </p:nvPicPr>
          <p:blipFill>
            <a:blip r:embed="rId4"/>
            <a:stretch>
              <a:fillRect/>
            </a:stretch>
          </p:blipFill>
          <p:spPr>
            <a:xfrm>
              <a:off x="10251407" y="2830667"/>
              <a:ext cx="1176119" cy="941832"/>
            </a:xfrm>
            <a:prstGeom prst="rect">
              <a:avLst/>
            </a:prstGeom>
          </p:spPr>
        </p:pic>
      </p:grpSp>
      <p:sp>
        <p:nvSpPr>
          <p:cNvPr id="147" name="TextBox 146">
            <a:extLst>
              <a:ext uri="{FF2B5EF4-FFF2-40B4-BE49-F238E27FC236}">
                <a16:creationId xmlns:a16="http://schemas.microsoft.com/office/drawing/2014/main" id="{E90CD74C-FE1E-214C-9427-B32BF2B91738}"/>
              </a:ext>
            </a:extLst>
          </p:cNvPr>
          <p:cNvSpPr txBox="1"/>
          <p:nvPr/>
        </p:nvSpPr>
        <p:spPr>
          <a:xfrm>
            <a:off x="668464" y="4120589"/>
            <a:ext cx="2338707" cy="1169551"/>
          </a:xfrm>
          <a:prstGeom prst="rect">
            <a:avLst/>
          </a:prstGeom>
          <a:noFill/>
        </p:spPr>
        <p:txBody>
          <a:bodyPr wrap="square" rtlCol="0">
            <a:spAutoFit/>
          </a:bodyPr>
          <a:lstStyle/>
          <a:p>
            <a:pPr marL="285750" indent="-285750">
              <a:buBlip>
                <a:blip r:embed="rId5"/>
              </a:buBlip>
            </a:pPr>
            <a:r>
              <a:rPr lang="en-US" sz="1400" dirty="0">
                <a:solidFill>
                  <a:schemeClr val="tx1">
                    <a:lumMod val="75000"/>
                    <a:lumOff val="25000"/>
                  </a:schemeClr>
                </a:solidFill>
              </a:rPr>
              <a:t>Embedded multi-factor authentication</a:t>
            </a:r>
          </a:p>
          <a:p>
            <a:pPr marL="285750" indent="-285750">
              <a:buBlip>
                <a:blip r:embed="rId5"/>
              </a:buBlip>
            </a:pPr>
            <a:endParaRPr lang="en-US" sz="1400" dirty="0">
              <a:solidFill>
                <a:schemeClr val="tx1">
                  <a:lumMod val="75000"/>
                  <a:lumOff val="25000"/>
                </a:schemeClr>
              </a:solidFill>
            </a:endParaRPr>
          </a:p>
          <a:p>
            <a:pPr marL="285750" indent="-285750">
              <a:buBlip>
                <a:blip r:embed="rId5"/>
              </a:buBlip>
            </a:pPr>
            <a:r>
              <a:rPr lang="en-US" sz="1400" dirty="0">
                <a:solidFill>
                  <a:schemeClr val="tx1">
                    <a:lumMod val="75000"/>
                    <a:lumOff val="25000"/>
                  </a:schemeClr>
                </a:solidFill>
              </a:rPr>
              <a:t>Federated authentication available</a:t>
            </a:r>
          </a:p>
        </p:txBody>
      </p:sp>
      <p:sp>
        <p:nvSpPr>
          <p:cNvPr id="148" name="TextBox 147">
            <a:extLst>
              <a:ext uri="{FF2B5EF4-FFF2-40B4-BE49-F238E27FC236}">
                <a16:creationId xmlns:a16="http://schemas.microsoft.com/office/drawing/2014/main" id="{9BBBC996-8BC4-5F4C-BEE1-4E2A909F78FB}"/>
              </a:ext>
            </a:extLst>
          </p:cNvPr>
          <p:cNvSpPr txBox="1"/>
          <p:nvPr/>
        </p:nvSpPr>
        <p:spPr>
          <a:xfrm>
            <a:off x="3432172" y="4120589"/>
            <a:ext cx="2338707" cy="1169551"/>
          </a:xfrm>
          <a:prstGeom prst="rect">
            <a:avLst/>
          </a:prstGeom>
          <a:noFill/>
        </p:spPr>
        <p:txBody>
          <a:bodyPr wrap="square" rtlCol="0">
            <a:spAutoFit/>
          </a:bodyPr>
          <a:lstStyle/>
          <a:p>
            <a:pPr marL="285750" indent="-285750">
              <a:buBlip>
                <a:blip r:embed="rId5"/>
              </a:buBlip>
            </a:pPr>
            <a:r>
              <a:rPr lang="en-US" sz="1400" dirty="0">
                <a:solidFill>
                  <a:schemeClr val="tx1">
                    <a:lumMod val="75000"/>
                    <a:lumOff val="25000"/>
                  </a:schemeClr>
                </a:solidFill>
              </a:rPr>
              <a:t>Role-based access </a:t>
            </a:r>
            <a:br>
              <a:rPr lang="en-US" sz="1400" dirty="0">
                <a:solidFill>
                  <a:schemeClr val="tx1">
                    <a:lumMod val="75000"/>
                    <a:lumOff val="25000"/>
                  </a:schemeClr>
                </a:solidFill>
              </a:rPr>
            </a:br>
            <a:r>
              <a:rPr lang="en-US" sz="1400" dirty="0">
                <a:solidFill>
                  <a:schemeClr val="tx1">
                    <a:lumMod val="75000"/>
                    <a:lumOff val="25000"/>
                  </a:schemeClr>
                </a:solidFill>
              </a:rPr>
              <a:t>control model</a:t>
            </a:r>
          </a:p>
          <a:p>
            <a:pPr marL="285750" indent="-285750">
              <a:buBlip>
                <a:blip r:embed="rId5"/>
              </a:buBlip>
            </a:pPr>
            <a:endParaRPr lang="en-US" sz="1400" dirty="0">
              <a:solidFill>
                <a:schemeClr val="tx1">
                  <a:lumMod val="75000"/>
                  <a:lumOff val="25000"/>
                </a:schemeClr>
              </a:solidFill>
            </a:endParaRPr>
          </a:p>
          <a:p>
            <a:pPr marL="285750" indent="-285750">
              <a:buBlip>
                <a:blip r:embed="rId5"/>
              </a:buBlip>
            </a:pPr>
            <a:r>
              <a:rPr lang="en-US" sz="1400" dirty="0">
                <a:solidFill>
                  <a:schemeClr val="tx1">
                    <a:lumMod val="75000"/>
                    <a:lumOff val="25000"/>
                  </a:schemeClr>
                </a:solidFill>
              </a:rPr>
              <a:t>Granular privileges on all objects &amp; actions</a:t>
            </a:r>
          </a:p>
        </p:txBody>
      </p:sp>
      <p:sp>
        <p:nvSpPr>
          <p:cNvPr id="149" name="TextBox 148">
            <a:extLst>
              <a:ext uri="{FF2B5EF4-FFF2-40B4-BE49-F238E27FC236}">
                <a16:creationId xmlns:a16="http://schemas.microsoft.com/office/drawing/2014/main" id="{06647F18-8493-EC42-8FAA-03268FCBEE38}"/>
              </a:ext>
            </a:extLst>
          </p:cNvPr>
          <p:cNvSpPr txBox="1"/>
          <p:nvPr/>
        </p:nvSpPr>
        <p:spPr>
          <a:xfrm>
            <a:off x="6256651" y="4120589"/>
            <a:ext cx="2338707" cy="1169551"/>
          </a:xfrm>
          <a:prstGeom prst="rect">
            <a:avLst/>
          </a:prstGeom>
          <a:noFill/>
        </p:spPr>
        <p:txBody>
          <a:bodyPr wrap="square" rtlCol="0">
            <a:spAutoFit/>
          </a:bodyPr>
          <a:lstStyle/>
          <a:p>
            <a:pPr marL="285750" indent="-285750">
              <a:buBlip>
                <a:blip r:embed="rId5"/>
              </a:buBlip>
            </a:pPr>
            <a:r>
              <a:rPr lang="en-US" sz="1400" dirty="0">
                <a:solidFill>
                  <a:schemeClr val="tx1">
                    <a:lumMod val="75000"/>
                    <a:lumOff val="25000"/>
                  </a:schemeClr>
                </a:solidFill>
              </a:rPr>
              <a:t>All data encrypted, always, end-to-end</a:t>
            </a:r>
          </a:p>
          <a:p>
            <a:endParaRPr lang="en-US" sz="1400" dirty="0">
              <a:solidFill>
                <a:schemeClr val="tx1">
                  <a:lumMod val="75000"/>
                  <a:lumOff val="25000"/>
                </a:schemeClr>
              </a:solidFill>
            </a:endParaRPr>
          </a:p>
          <a:p>
            <a:pPr marL="285750" indent="-285750">
              <a:buBlip>
                <a:blip r:embed="rId5"/>
              </a:buBlip>
            </a:pPr>
            <a:r>
              <a:rPr lang="en-US" sz="1400" dirty="0">
                <a:solidFill>
                  <a:schemeClr val="tx1">
                    <a:lumMod val="75000"/>
                    <a:lumOff val="25000"/>
                  </a:schemeClr>
                </a:solidFill>
              </a:rPr>
              <a:t>Encryption keys managed automatically</a:t>
            </a:r>
          </a:p>
        </p:txBody>
      </p:sp>
      <p:sp>
        <p:nvSpPr>
          <p:cNvPr id="150" name="TextBox 149">
            <a:extLst>
              <a:ext uri="{FF2B5EF4-FFF2-40B4-BE49-F238E27FC236}">
                <a16:creationId xmlns:a16="http://schemas.microsoft.com/office/drawing/2014/main" id="{03DBD7DD-2CD2-3B45-B0B6-053515E08C04}"/>
              </a:ext>
            </a:extLst>
          </p:cNvPr>
          <p:cNvSpPr txBox="1"/>
          <p:nvPr/>
        </p:nvSpPr>
        <p:spPr>
          <a:xfrm>
            <a:off x="9081129" y="4120589"/>
            <a:ext cx="2338707" cy="738664"/>
          </a:xfrm>
          <a:prstGeom prst="rect">
            <a:avLst/>
          </a:prstGeom>
          <a:noFill/>
        </p:spPr>
        <p:txBody>
          <a:bodyPr wrap="square" rtlCol="0">
            <a:spAutoFit/>
          </a:bodyPr>
          <a:lstStyle/>
          <a:p>
            <a:pPr marL="285750" indent="-285750">
              <a:buBlip>
                <a:blip r:embed="rId5"/>
              </a:buBlip>
            </a:pPr>
            <a:r>
              <a:rPr lang="en-US" sz="1400" dirty="0">
                <a:solidFill>
                  <a:schemeClr val="tx1">
                    <a:lumMod val="75000"/>
                    <a:lumOff val="25000"/>
                  </a:schemeClr>
                </a:solidFill>
              </a:rPr>
              <a:t>Certified against enterprise-class requirements </a:t>
            </a:r>
          </a:p>
        </p:txBody>
      </p:sp>
      <p:grpSp>
        <p:nvGrpSpPr>
          <p:cNvPr id="93" name="Group 92">
            <a:extLst>
              <a:ext uri="{FF2B5EF4-FFF2-40B4-BE49-F238E27FC236}">
                <a16:creationId xmlns:a16="http://schemas.microsoft.com/office/drawing/2014/main" id="{BD485289-7F5F-0E4F-86FB-0ABC971A6BDA}"/>
              </a:ext>
            </a:extLst>
          </p:cNvPr>
          <p:cNvGrpSpPr/>
          <p:nvPr/>
        </p:nvGrpSpPr>
        <p:grpSpPr>
          <a:xfrm>
            <a:off x="6921612" y="2592449"/>
            <a:ext cx="1008785" cy="1348111"/>
            <a:chOff x="7062090" y="2553732"/>
            <a:chExt cx="1008785" cy="1348111"/>
          </a:xfrm>
        </p:grpSpPr>
        <p:grpSp>
          <p:nvGrpSpPr>
            <p:cNvPr id="94" name="Group 93">
              <a:extLst>
                <a:ext uri="{FF2B5EF4-FFF2-40B4-BE49-F238E27FC236}">
                  <a16:creationId xmlns:a16="http://schemas.microsoft.com/office/drawing/2014/main" id="{A3247818-1189-9E45-9CAE-9E3B195303E2}"/>
                </a:ext>
              </a:extLst>
            </p:cNvPr>
            <p:cNvGrpSpPr/>
            <p:nvPr/>
          </p:nvGrpSpPr>
          <p:grpSpPr>
            <a:xfrm>
              <a:off x="7062090" y="2553732"/>
              <a:ext cx="834942" cy="1061817"/>
              <a:chOff x="7045615" y="2265831"/>
              <a:chExt cx="942015" cy="1197984"/>
            </a:xfrm>
          </p:grpSpPr>
          <p:sp>
            <p:nvSpPr>
              <p:cNvPr id="110" name="Freeform 109">
                <a:extLst>
                  <a:ext uri="{FF2B5EF4-FFF2-40B4-BE49-F238E27FC236}">
                    <a16:creationId xmlns:a16="http://schemas.microsoft.com/office/drawing/2014/main" id="{55003D53-289C-264A-9043-8A7BFA271348}"/>
                  </a:ext>
                </a:extLst>
              </p:cNvPr>
              <p:cNvSpPr/>
              <p:nvPr/>
            </p:nvSpPr>
            <p:spPr>
              <a:xfrm>
                <a:off x="7196460" y="2265831"/>
                <a:ext cx="640325" cy="486105"/>
              </a:xfrm>
              <a:custGeom>
                <a:avLst/>
                <a:gdLst>
                  <a:gd name="connsiteX0" fmla="*/ 456943 w 913886"/>
                  <a:gd name="connsiteY0" fmla="*/ 0 h 693779"/>
                  <a:gd name="connsiteX1" fmla="*/ 913886 w 913886"/>
                  <a:gd name="connsiteY1" fmla="*/ 456943 h 693779"/>
                  <a:gd name="connsiteX2" fmla="*/ 913886 w 913886"/>
                  <a:gd name="connsiteY2" fmla="*/ 693779 h 693779"/>
                  <a:gd name="connsiteX3" fmla="*/ 838133 w 913886"/>
                  <a:gd name="connsiteY3" fmla="*/ 693779 h 693779"/>
                  <a:gd name="connsiteX4" fmla="*/ 838133 w 913886"/>
                  <a:gd name="connsiteY4" fmla="*/ 467045 h 693779"/>
                  <a:gd name="connsiteX5" fmla="*/ 460298 w 913886"/>
                  <a:gd name="connsiteY5" fmla="*/ 89210 h 693779"/>
                  <a:gd name="connsiteX6" fmla="*/ 82463 w 913886"/>
                  <a:gd name="connsiteY6" fmla="*/ 467045 h 693779"/>
                  <a:gd name="connsiteX7" fmla="*/ 82463 w 913886"/>
                  <a:gd name="connsiteY7" fmla="*/ 693779 h 693779"/>
                  <a:gd name="connsiteX8" fmla="*/ 0 w 913886"/>
                  <a:gd name="connsiteY8" fmla="*/ 693779 h 693779"/>
                  <a:gd name="connsiteX9" fmla="*/ 0 w 913886"/>
                  <a:gd name="connsiteY9" fmla="*/ 456943 h 693779"/>
                  <a:gd name="connsiteX10" fmla="*/ 456943 w 913886"/>
                  <a:gd name="connsiteY10" fmla="*/ 0 h 69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3886" h="693779">
                    <a:moveTo>
                      <a:pt x="456943" y="0"/>
                    </a:moveTo>
                    <a:cubicBezTo>
                      <a:pt x="709306" y="0"/>
                      <a:pt x="913886" y="204580"/>
                      <a:pt x="913886" y="456943"/>
                    </a:cubicBezTo>
                    <a:lnTo>
                      <a:pt x="913886" y="693779"/>
                    </a:lnTo>
                    <a:lnTo>
                      <a:pt x="838133" y="693779"/>
                    </a:lnTo>
                    <a:lnTo>
                      <a:pt x="838133" y="467045"/>
                    </a:lnTo>
                    <a:cubicBezTo>
                      <a:pt x="838133" y="258372"/>
                      <a:pt x="668971" y="89210"/>
                      <a:pt x="460298" y="89210"/>
                    </a:cubicBezTo>
                    <a:cubicBezTo>
                      <a:pt x="251625" y="89210"/>
                      <a:pt x="82463" y="258372"/>
                      <a:pt x="82463" y="467045"/>
                    </a:cubicBezTo>
                    <a:lnTo>
                      <a:pt x="82463" y="693779"/>
                    </a:lnTo>
                    <a:lnTo>
                      <a:pt x="0" y="693779"/>
                    </a:lnTo>
                    <a:lnTo>
                      <a:pt x="0" y="456943"/>
                    </a:lnTo>
                    <a:cubicBezTo>
                      <a:pt x="0" y="204580"/>
                      <a:pt x="204580" y="0"/>
                      <a:pt x="456943" y="0"/>
                    </a:cubicBezTo>
                    <a:close/>
                  </a:path>
                </a:pathLst>
              </a:cu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1" name="Rounded Rectangle 110">
                <a:extLst>
                  <a:ext uri="{FF2B5EF4-FFF2-40B4-BE49-F238E27FC236}">
                    <a16:creationId xmlns:a16="http://schemas.microsoft.com/office/drawing/2014/main" id="{2DB9BAED-DBF4-2248-B15D-37679070A076}"/>
                  </a:ext>
                </a:extLst>
              </p:cNvPr>
              <p:cNvSpPr/>
              <p:nvPr/>
            </p:nvSpPr>
            <p:spPr>
              <a:xfrm>
                <a:off x="7045615" y="2751984"/>
                <a:ext cx="942015" cy="237213"/>
              </a:xfrm>
              <a:prstGeom prst="roundRect">
                <a:avLst>
                  <a:gd name="adj" fmla="val 9220"/>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2" name="Oval 111">
                <a:extLst>
                  <a:ext uri="{FF2B5EF4-FFF2-40B4-BE49-F238E27FC236}">
                    <a16:creationId xmlns:a16="http://schemas.microsoft.com/office/drawing/2014/main" id="{4C254B13-E0EF-2049-82AC-428053330D09}"/>
                  </a:ext>
                </a:extLst>
              </p:cNvPr>
              <p:cNvSpPr/>
              <p:nvPr/>
            </p:nvSpPr>
            <p:spPr>
              <a:xfrm>
                <a:off x="7811066" y="2829669"/>
                <a:ext cx="81843" cy="81843"/>
              </a:xfrm>
              <a:prstGeom prst="ellipse">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grpSp>
            <p:nvGrpSpPr>
              <p:cNvPr id="113" name="Group 112">
                <a:extLst>
                  <a:ext uri="{FF2B5EF4-FFF2-40B4-BE49-F238E27FC236}">
                    <a16:creationId xmlns:a16="http://schemas.microsoft.com/office/drawing/2014/main" id="{0F30A19E-177F-6941-B04D-FA37A4C74001}"/>
                  </a:ext>
                </a:extLst>
              </p:cNvPr>
              <p:cNvGrpSpPr/>
              <p:nvPr/>
            </p:nvGrpSpPr>
            <p:grpSpPr>
              <a:xfrm>
                <a:off x="7045615" y="2989293"/>
                <a:ext cx="942015" cy="237213"/>
                <a:chOff x="7155407" y="4383458"/>
                <a:chExt cx="1130969" cy="284794"/>
              </a:xfrm>
            </p:grpSpPr>
            <p:sp>
              <p:nvSpPr>
                <p:cNvPr id="119" name="Rounded Rectangle 118">
                  <a:extLst>
                    <a:ext uri="{FF2B5EF4-FFF2-40B4-BE49-F238E27FC236}">
                      <a16:creationId xmlns:a16="http://schemas.microsoft.com/office/drawing/2014/main" id="{76BE0FBF-DF74-8340-9B72-C2991F76422C}"/>
                    </a:ext>
                  </a:extLst>
                </p:cNvPr>
                <p:cNvSpPr/>
                <p:nvPr/>
              </p:nvSpPr>
              <p:spPr>
                <a:xfrm>
                  <a:off x="7155407" y="4383458"/>
                  <a:ext cx="1130969" cy="284794"/>
                </a:xfrm>
                <a:prstGeom prst="roundRect">
                  <a:avLst>
                    <a:gd name="adj" fmla="val 9220"/>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20" name="Oval 119">
                  <a:extLst>
                    <a:ext uri="{FF2B5EF4-FFF2-40B4-BE49-F238E27FC236}">
                      <a16:creationId xmlns:a16="http://schemas.microsoft.com/office/drawing/2014/main" id="{F7C87CE9-EB58-7045-B931-3E1042D53119}"/>
                    </a:ext>
                  </a:extLst>
                </p:cNvPr>
                <p:cNvSpPr/>
                <p:nvPr/>
              </p:nvSpPr>
              <p:spPr>
                <a:xfrm>
                  <a:off x="8074396" y="4476726"/>
                  <a:ext cx="98259" cy="98259"/>
                </a:xfrm>
                <a:prstGeom prst="ellipse">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21" name="Line 79">
                  <a:extLst>
                    <a:ext uri="{FF2B5EF4-FFF2-40B4-BE49-F238E27FC236}">
                      <a16:creationId xmlns:a16="http://schemas.microsoft.com/office/drawing/2014/main" id="{68164EA2-93BC-B840-97AF-D6DDA5F43FF2}"/>
                    </a:ext>
                  </a:extLst>
                </p:cNvPr>
                <p:cNvSpPr>
                  <a:spLocks noChangeShapeType="1"/>
                </p:cNvSpPr>
                <p:nvPr/>
              </p:nvSpPr>
              <p:spPr bwMode="auto">
                <a:xfrm flipH="1" flipV="1">
                  <a:off x="7283449" y="4525855"/>
                  <a:ext cx="525540" cy="0"/>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grpSp>
            <p:nvGrpSpPr>
              <p:cNvPr id="114" name="Group 113">
                <a:extLst>
                  <a:ext uri="{FF2B5EF4-FFF2-40B4-BE49-F238E27FC236}">
                    <a16:creationId xmlns:a16="http://schemas.microsoft.com/office/drawing/2014/main" id="{991F8FF5-1F7A-1147-BB5C-9ADAD2819E31}"/>
                  </a:ext>
                </a:extLst>
              </p:cNvPr>
              <p:cNvGrpSpPr/>
              <p:nvPr/>
            </p:nvGrpSpPr>
            <p:grpSpPr>
              <a:xfrm>
                <a:off x="7045615" y="3226602"/>
                <a:ext cx="942015" cy="237213"/>
                <a:chOff x="7155407" y="4383458"/>
                <a:chExt cx="1130969" cy="284794"/>
              </a:xfrm>
            </p:grpSpPr>
            <p:sp>
              <p:nvSpPr>
                <p:cNvPr id="116" name="Rounded Rectangle 115">
                  <a:extLst>
                    <a:ext uri="{FF2B5EF4-FFF2-40B4-BE49-F238E27FC236}">
                      <a16:creationId xmlns:a16="http://schemas.microsoft.com/office/drawing/2014/main" id="{5696936A-E397-8742-952D-A037C01FA225}"/>
                    </a:ext>
                  </a:extLst>
                </p:cNvPr>
                <p:cNvSpPr/>
                <p:nvPr/>
              </p:nvSpPr>
              <p:spPr>
                <a:xfrm>
                  <a:off x="7155407" y="4383458"/>
                  <a:ext cx="1130969" cy="284794"/>
                </a:xfrm>
                <a:prstGeom prst="roundRect">
                  <a:avLst>
                    <a:gd name="adj" fmla="val 9220"/>
                  </a:avLst>
                </a:prstGeom>
                <a:noFill/>
                <a:ln w="25400">
                  <a:solidFill>
                    <a:srgbClr val="148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7" name="Oval 116">
                  <a:extLst>
                    <a:ext uri="{FF2B5EF4-FFF2-40B4-BE49-F238E27FC236}">
                      <a16:creationId xmlns:a16="http://schemas.microsoft.com/office/drawing/2014/main" id="{9E860028-E354-0A4C-8A5D-79310AF19443}"/>
                    </a:ext>
                  </a:extLst>
                </p:cNvPr>
                <p:cNvSpPr/>
                <p:nvPr/>
              </p:nvSpPr>
              <p:spPr>
                <a:xfrm>
                  <a:off x="8074396" y="4476726"/>
                  <a:ext cx="98259" cy="9825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sp>
              <p:nvSpPr>
                <p:cNvPr id="118" name="Line 79">
                  <a:extLst>
                    <a:ext uri="{FF2B5EF4-FFF2-40B4-BE49-F238E27FC236}">
                      <a16:creationId xmlns:a16="http://schemas.microsoft.com/office/drawing/2014/main" id="{BA0274ED-EB41-6241-AB06-70D415C88A8A}"/>
                    </a:ext>
                  </a:extLst>
                </p:cNvPr>
                <p:cNvSpPr>
                  <a:spLocks noChangeShapeType="1"/>
                </p:cNvSpPr>
                <p:nvPr/>
              </p:nvSpPr>
              <p:spPr bwMode="auto">
                <a:xfrm flipH="1" flipV="1">
                  <a:off x="7283449" y="4525855"/>
                  <a:ext cx="525540" cy="0"/>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sp>
            <p:nvSpPr>
              <p:cNvPr id="115" name="Line 79">
                <a:extLst>
                  <a:ext uri="{FF2B5EF4-FFF2-40B4-BE49-F238E27FC236}">
                    <a16:creationId xmlns:a16="http://schemas.microsoft.com/office/drawing/2014/main" id="{1CD4E642-111B-1A47-80FA-D169D915FD94}"/>
                  </a:ext>
                </a:extLst>
              </p:cNvPr>
              <p:cNvSpPr>
                <a:spLocks noChangeShapeType="1"/>
              </p:cNvSpPr>
              <p:nvPr/>
            </p:nvSpPr>
            <p:spPr bwMode="auto">
              <a:xfrm flipH="1" flipV="1">
                <a:off x="7152265" y="2870590"/>
                <a:ext cx="437737" cy="0"/>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sp>
          <p:nvSpPr>
            <p:cNvPr id="95" name="Oval 94">
              <a:extLst>
                <a:ext uri="{FF2B5EF4-FFF2-40B4-BE49-F238E27FC236}">
                  <a16:creationId xmlns:a16="http://schemas.microsoft.com/office/drawing/2014/main" id="{11406F17-AD8D-1A42-A65B-9746D140A628}"/>
                </a:ext>
              </a:extLst>
            </p:cNvPr>
            <p:cNvSpPr/>
            <p:nvPr/>
          </p:nvSpPr>
          <p:spPr>
            <a:xfrm>
              <a:off x="7536202" y="3367169"/>
              <a:ext cx="534673" cy="534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Medium"/>
                <a:ea typeface="+mn-ea"/>
                <a:cs typeface="+mn-cs"/>
              </a:endParaRPr>
            </a:p>
          </p:txBody>
        </p:sp>
        <p:grpSp>
          <p:nvGrpSpPr>
            <p:cNvPr id="96" name="Group 95">
              <a:extLst>
                <a:ext uri="{FF2B5EF4-FFF2-40B4-BE49-F238E27FC236}">
                  <a16:creationId xmlns:a16="http://schemas.microsoft.com/office/drawing/2014/main" id="{149D0AC9-A4AF-7E48-90B9-66ADF893632B}"/>
                </a:ext>
              </a:extLst>
            </p:cNvPr>
            <p:cNvGrpSpPr/>
            <p:nvPr/>
          </p:nvGrpSpPr>
          <p:grpSpPr>
            <a:xfrm>
              <a:off x="7598760" y="3422297"/>
              <a:ext cx="361595" cy="356870"/>
              <a:chOff x="7354909" y="3167109"/>
              <a:chExt cx="323425" cy="319199"/>
            </a:xfrm>
            <a:solidFill>
              <a:schemeClr val="accent1"/>
            </a:solidFill>
          </p:grpSpPr>
          <p:sp>
            <p:nvSpPr>
              <p:cNvPr id="97" name="Freeform 96">
                <a:extLst>
                  <a:ext uri="{FF2B5EF4-FFF2-40B4-BE49-F238E27FC236}">
                    <a16:creationId xmlns:a16="http://schemas.microsoft.com/office/drawing/2014/main" id="{DDDA9CDC-247F-994D-BA3F-2BEE66AB772C}"/>
                  </a:ext>
                </a:extLst>
              </p:cNvPr>
              <p:cNvSpPr>
                <a:spLocks/>
              </p:cNvSpPr>
              <p:nvPr userDrawn="1"/>
            </p:nvSpPr>
            <p:spPr bwMode="auto">
              <a:xfrm>
                <a:off x="7531408" y="3204192"/>
                <a:ext cx="112189" cy="84025"/>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98" name="Freeform 97">
                <a:extLst>
                  <a:ext uri="{FF2B5EF4-FFF2-40B4-BE49-F238E27FC236}">
                    <a16:creationId xmlns:a16="http://schemas.microsoft.com/office/drawing/2014/main" id="{F17F38EA-BD11-4F46-9C23-7AEA7551A4ED}"/>
                  </a:ext>
                </a:extLst>
              </p:cNvPr>
              <p:cNvSpPr>
                <a:spLocks/>
              </p:cNvSpPr>
              <p:nvPr userDrawn="1"/>
            </p:nvSpPr>
            <p:spPr bwMode="auto">
              <a:xfrm>
                <a:off x="7533755" y="3167109"/>
                <a:ext cx="39900" cy="117823"/>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99" name="Freeform 98">
                <a:extLst>
                  <a:ext uri="{FF2B5EF4-FFF2-40B4-BE49-F238E27FC236}">
                    <a16:creationId xmlns:a16="http://schemas.microsoft.com/office/drawing/2014/main" id="{66318506-F48D-8D4F-A40F-710689171B8B}"/>
                  </a:ext>
                </a:extLst>
              </p:cNvPr>
              <p:cNvSpPr>
                <a:spLocks/>
              </p:cNvSpPr>
              <p:nvPr userDrawn="1"/>
            </p:nvSpPr>
            <p:spPr bwMode="auto">
              <a:xfrm>
                <a:off x="7565206" y="3304177"/>
                <a:ext cx="112189" cy="8543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0" name="Freeform 99">
                <a:extLst>
                  <a:ext uri="{FF2B5EF4-FFF2-40B4-BE49-F238E27FC236}">
                    <a16:creationId xmlns:a16="http://schemas.microsoft.com/office/drawing/2014/main" id="{447C21F0-344E-4D47-8F87-95C54C460472}"/>
                  </a:ext>
                </a:extLst>
              </p:cNvPr>
              <p:cNvSpPr>
                <a:spLocks/>
              </p:cNvSpPr>
              <p:nvPr userDrawn="1"/>
            </p:nvSpPr>
            <p:spPr bwMode="auto">
              <a:xfrm>
                <a:off x="7566145" y="3265216"/>
                <a:ext cx="112189" cy="84964"/>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1" name="Freeform 100">
                <a:extLst>
                  <a:ext uri="{FF2B5EF4-FFF2-40B4-BE49-F238E27FC236}">
                    <a16:creationId xmlns:a16="http://schemas.microsoft.com/office/drawing/2014/main" id="{7CC23E2C-D3BA-A747-A1F7-985C17FA656D}"/>
                  </a:ext>
                </a:extLst>
              </p:cNvPr>
              <p:cNvSpPr>
                <a:spLocks/>
              </p:cNvSpPr>
              <p:nvPr userDrawn="1"/>
            </p:nvSpPr>
            <p:spPr bwMode="auto">
              <a:xfrm>
                <a:off x="7533286" y="3369425"/>
                <a:ext cx="40369" cy="116883"/>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2" name="Freeform 101">
                <a:extLst>
                  <a:ext uri="{FF2B5EF4-FFF2-40B4-BE49-F238E27FC236}">
                    <a16:creationId xmlns:a16="http://schemas.microsoft.com/office/drawing/2014/main" id="{AA93487A-7003-2E40-A314-FEE9FA1736FA}"/>
                  </a:ext>
                </a:extLst>
              </p:cNvPr>
              <p:cNvSpPr>
                <a:spLocks/>
              </p:cNvSpPr>
              <p:nvPr userDrawn="1"/>
            </p:nvSpPr>
            <p:spPr bwMode="auto">
              <a:xfrm>
                <a:off x="7532347" y="3366138"/>
                <a:ext cx="111720" cy="84964"/>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3" name="Freeform 102">
                <a:extLst>
                  <a:ext uri="{FF2B5EF4-FFF2-40B4-BE49-F238E27FC236}">
                    <a16:creationId xmlns:a16="http://schemas.microsoft.com/office/drawing/2014/main" id="{5C728A41-D298-4B4A-A836-1C6FAF701991}"/>
                  </a:ext>
                </a:extLst>
              </p:cNvPr>
              <p:cNvSpPr>
                <a:spLocks/>
              </p:cNvSpPr>
              <p:nvPr userDrawn="1"/>
            </p:nvSpPr>
            <p:spPr bwMode="auto">
              <a:xfrm>
                <a:off x="7389646" y="3365201"/>
                <a:ext cx="111720" cy="84494"/>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4" name="Freeform 103">
                <a:extLst>
                  <a:ext uri="{FF2B5EF4-FFF2-40B4-BE49-F238E27FC236}">
                    <a16:creationId xmlns:a16="http://schemas.microsoft.com/office/drawing/2014/main" id="{C669E895-F402-9040-AF28-454F9B4FDA60}"/>
                  </a:ext>
                </a:extLst>
              </p:cNvPr>
              <p:cNvSpPr>
                <a:spLocks/>
              </p:cNvSpPr>
              <p:nvPr userDrawn="1"/>
            </p:nvSpPr>
            <p:spPr bwMode="auto">
              <a:xfrm>
                <a:off x="7459118" y="3369425"/>
                <a:ext cx="39900" cy="116883"/>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5" name="Freeform 104">
                <a:extLst>
                  <a:ext uri="{FF2B5EF4-FFF2-40B4-BE49-F238E27FC236}">
                    <a16:creationId xmlns:a16="http://schemas.microsoft.com/office/drawing/2014/main" id="{54417682-C352-BF48-A471-69D54F9DA82E}"/>
                  </a:ext>
                </a:extLst>
              </p:cNvPr>
              <p:cNvSpPr>
                <a:spLocks/>
              </p:cNvSpPr>
              <p:nvPr userDrawn="1"/>
            </p:nvSpPr>
            <p:spPr bwMode="auto">
              <a:xfrm>
                <a:off x="7355848" y="3265216"/>
                <a:ext cx="111720" cy="84025"/>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6" name="Freeform 105">
                <a:extLst>
                  <a:ext uri="{FF2B5EF4-FFF2-40B4-BE49-F238E27FC236}">
                    <a16:creationId xmlns:a16="http://schemas.microsoft.com/office/drawing/2014/main" id="{FFADA32D-04A1-0040-838A-88508F36895D}"/>
                  </a:ext>
                </a:extLst>
              </p:cNvPr>
              <p:cNvSpPr>
                <a:spLocks/>
              </p:cNvSpPr>
              <p:nvPr userDrawn="1"/>
            </p:nvSpPr>
            <p:spPr bwMode="auto">
              <a:xfrm>
                <a:off x="7354909" y="3304177"/>
                <a:ext cx="111720" cy="84494"/>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7" name="Freeform 106">
                <a:extLst>
                  <a:ext uri="{FF2B5EF4-FFF2-40B4-BE49-F238E27FC236}">
                    <a16:creationId xmlns:a16="http://schemas.microsoft.com/office/drawing/2014/main" id="{18557335-0481-DA4C-A49D-071859E3D294}"/>
                  </a:ext>
                </a:extLst>
              </p:cNvPr>
              <p:cNvSpPr>
                <a:spLocks/>
              </p:cNvSpPr>
              <p:nvPr userDrawn="1"/>
            </p:nvSpPr>
            <p:spPr bwMode="auto">
              <a:xfrm>
                <a:off x="7459118" y="3167109"/>
                <a:ext cx="40839" cy="117823"/>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8" name="Freeform 107">
                <a:extLst>
                  <a:ext uri="{FF2B5EF4-FFF2-40B4-BE49-F238E27FC236}">
                    <a16:creationId xmlns:a16="http://schemas.microsoft.com/office/drawing/2014/main" id="{ECB63737-2D46-654B-A243-85EBD811C2CF}"/>
                  </a:ext>
                </a:extLst>
              </p:cNvPr>
              <p:cNvSpPr>
                <a:spLocks/>
              </p:cNvSpPr>
              <p:nvPr userDrawn="1"/>
            </p:nvSpPr>
            <p:spPr bwMode="auto">
              <a:xfrm>
                <a:off x="7388707" y="3202315"/>
                <a:ext cx="112189" cy="85902"/>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09" name="Freeform 108">
                <a:extLst>
                  <a:ext uri="{FF2B5EF4-FFF2-40B4-BE49-F238E27FC236}">
                    <a16:creationId xmlns:a16="http://schemas.microsoft.com/office/drawing/2014/main" id="{4388D4D9-A676-D541-A62D-5341152C3291}"/>
                  </a:ext>
                </a:extLst>
              </p:cNvPr>
              <p:cNvSpPr>
                <a:spLocks noEditPoints="1"/>
              </p:cNvSpPr>
              <p:nvPr userDrawn="1"/>
            </p:nvSpPr>
            <p:spPr bwMode="auto">
              <a:xfrm>
                <a:off x="7479304" y="3289155"/>
                <a:ext cx="74637" cy="76045"/>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rgbClr val="148B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grpSp>
      <p:grpSp>
        <p:nvGrpSpPr>
          <p:cNvPr id="122" name="Group 121">
            <a:extLst>
              <a:ext uri="{FF2B5EF4-FFF2-40B4-BE49-F238E27FC236}">
                <a16:creationId xmlns:a16="http://schemas.microsoft.com/office/drawing/2014/main" id="{A8293439-60DB-CD49-9A9A-55221E4DD989}"/>
              </a:ext>
            </a:extLst>
          </p:cNvPr>
          <p:cNvGrpSpPr/>
          <p:nvPr/>
        </p:nvGrpSpPr>
        <p:grpSpPr>
          <a:xfrm>
            <a:off x="3567058" y="2507474"/>
            <a:ext cx="2068934" cy="1297818"/>
            <a:chOff x="3556735" y="2468757"/>
            <a:chExt cx="2068934" cy="1297818"/>
          </a:xfrm>
        </p:grpSpPr>
        <p:grpSp>
          <p:nvGrpSpPr>
            <p:cNvPr id="123" name="Group 122">
              <a:extLst>
                <a:ext uri="{FF2B5EF4-FFF2-40B4-BE49-F238E27FC236}">
                  <a16:creationId xmlns:a16="http://schemas.microsoft.com/office/drawing/2014/main" id="{C84291B4-729B-7842-A4AE-76886D860C25}"/>
                </a:ext>
              </a:extLst>
            </p:cNvPr>
            <p:cNvGrpSpPr/>
            <p:nvPr/>
          </p:nvGrpSpPr>
          <p:grpSpPr>
            <a:xfrm>
              <a:off x="4320372" y="2468757"/>
              <a:ext cx="557246" cy="560665"/>
              <a:chOff x="4413520" y="2941693"/>
              <a:chExt cx="557246" cy="560665"/>
            </a:xfrm>
          </p:grpSpPr>
          <p:sp>
            <p:nvSpPr>
              <p:cNvPr id="127" name="Freeform 126">
                <a:extLst>
                  <a:ext uri="{FF2B5EF4-FFF2-40B4-BE49-F238E27FC236}">
                    <a16:creationId xmlns:a16="http://schemas.microsoft.com/office/drawing/2014/main" id="{48DCC06E-2032-5444-849E-181193870368}"/>
                  </a:ext>
                </a:extLst>
              </p:cNvPr>
              <p:cNvSpPr>
                <a:spLocks/>
              </p:cNvSpPr>
              <p:nvPr/>
            </p:nvSpPr>
            <p:spPr bwMode="auto">
              <a:xfrm>
                <a:off x="4413520" y="2941693"/>
                <a:ext cx="557246" cy="560665"/>
              </a:xfrm>
              <a:custGeom>
                <a:avLst/>
                <a:gdLst>
                  <a:gd name="T0" fmla="*/ 80 w 92"/>
                  <a:gd name="T1" fmla="*/ 0 h 92"/>
                  <a:gd name="T2" fmla="*/ 41 w 92"/>
                  <a:gd name="T3" fmla="*/ 39 h 92"/>
                  <a:gd name="T4" fmla="*/ 28 w 92"/>
                  <a:gd name="T5" fmla="*/ 36 h 92"/>
                  <a:gd name="T6" fmla="*/ 0 w 92"/>
                  <a:gd name="T7" fmla="*/ 64 h 92"/>
                  <a:gd name="T8" fmla="*/ 28 w 92"/>
                  <a:gd name="T9" fmla="*/ 92 h 92"/>
                  <a:gd name="T10" fmla="*/ 56 w 92"/>
                  <a:gd name="T11" fmla="*/ 64 h 92"/>
                  <a:gd name="T12" fmla="*/ 53 w 92"/>
                  <a:gd name="T13" fmla="*/ 51 h 92"/>
                  <a:gd name="T14" fmla="*/ 66 w 92"/>
                  <a:gd name="T15" fmla="*/ 38 h 92"/>
                  <a:gd name="T16" fmla="*/ 72 w 92"/>
                  <a:gd name="T17" fmla="*/ 38 h 92"/>
                  <a:gd name="T18" fmla="*/ 72 w 92"/>
                  <a:gd name="T19" fmla="*/ 32 h 92"/>
                  <a:gd name="T20" fmla="*/ 74 w 92"/>
                  <a:gd name="T21" fmla="*/ 30 h 92"/>
                  <a:gd name="T22" fmla="*/ 80 w 92"/>
                  <a:gd name="T23" fmla="*/ 30 h 92"/>
                  <a:gd name="T24" fmla="*/ 80 w 92"/>
                  <a:gd name="T25" fmla="*/ 24 h 92"/>
                  <a:gd name="T26" fmla="*/ 82 w 92"/>
                  <a:gd name="T27" fmla="*/ 22 h 92"/>
                  <a:gd name="T28" fmla="*/ 88 w 92"/>
                  <a:gd name="T29" fmla="*/ 22 h 92"/>
                  <a:gd name="T30" fmla="*/ 88 w 92"/>
                  <a:gd name="T31" fmla="*/ 16 h 92"/>
                  <a:gd name="T32" fmla="*/ 92 w 92"/>
                  <a:gd name="T33" fmla="*/ 12 h 92"/>
                  <a:gd name="T34" fmla="*/ 92 w 92"/>
                  <a:gd name="T35" fmla="*/ 0 h 92"/>
                  <a:gd name="T36" fmla="*/ 80 w 92"/>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92">
                    <a:moveTo>
                      <a:pt x="80" y="0"/>
                    </a:moveTo>
                    <a:cubicBezTo>
                      <a:pt x="41" y="39"/>
                      <a:pt x="41" y="39"/>
                      <a:pt x="41" y="39"/>
                    </a:cubicBezTo>
                    <a:cubicBezTo>
                      <a:pt x="37" y="37"/>
                      <a:pt x="33" y="36"/>
                      <a:pt x="28" y="36"/>
                    </a:cubicBezTo>
                    <a:cubicBezTo>
                      <a:pt x="13" y="36"/>
                      <a:pt x="0" y="49"/>
                      <a:pt x="0" y="64"/>
                    </a:cubicBezTo>
                    <a:cubicBezTo>
                      <a:pt x="0" y="79"/>
                      <a:pt x="13" y="92"/>
                      <a:pt x="28" y="92"/>
                    </a:cubicBezTo>
                    <a:cubicBezTo>
                      <a:pt x="43" y="92"/>
                      <a:pt x="56" y="79"/>
                      <a:pt x="56" y="64"/>
                    </a:cubicBezTo>
                    <a:cubicBezTo>
                      <a:pt x="56" y="59"/>
                      <a:pt x="55" y="55"/>
                      <a:pt x="53" y="51"/>
                    </a:cubicBezTo>
                    <a:cubicBezTo>
                      <a:pt x="66" y="38"/>
                      <a:pt x="66" y="38"/>
                      <a:pt x="66" y="38"/>
                    </a:cubicBezTo>
                    <a:cubicBezTo>
                      <a:pt x="72" y="38"/>
                      <a:pt x="72" y="38"/>
                      <a:pt x="72" y="38"/>
                    </a:cubicBezTo>
                    <a:cubicBezTo>
                      <a:pt x="72" y="32"/>
                      <a:pt x="72" y="32"/>
                      <a:pt x="72" y="32"/>
                    </a:cubicBezTo>
                    <a:cubicBezTo>
                      <a:pt x="74" y="30"/>
                      <a:pt x="74" y="30"/>
                      <a:pt x="74" y="30"/>
                    </a:cubicBezTo>
                    <a:cubicBezTo>
                      <a:pt x="80" y="30"/>
                      <a:pt x="80" y="30"/>
                      <a:pt x="80" y="30"/>
                    </a:cubicBezTo>
                    <a:cubicBezTo>
                      <a:pt x="80" y="24"/>
                      <a:pt x="80" y="24"/>
                      <a:pt x="80" y="24"/>
                    </a:cubicBezTo>
                    <a:cubicBezTo>
                      <a:pt x="82" y="22"/>
                      <a:pt x="82" y="22"/>
                      <a:pt x="82" y="22"/>
                    </a:cubicBezTo>
                    <a:cubicBezTo>
                      <a:pt x="88" y="22"/>
                      <a:pt x="88" y="22"/>
                      <a:pt x="88" y="22"/>
                    </a:cubicBezTo>
                    <a:cubicBezTo>
                      <a:pt x="88" y="16"/>
                      <a:pt x="88" y="16"/>
                      <a:pt x="88" y="16"/>
                    </a:cubicBezTo>
                    <a:cubicBezTo>
                      <a:pt x="92" y="12"/>
                      <a:pt x="92" y="12"/>
                      <a:pt x="92" y="12"/>
                    </a:cubicBezTo>
                    <a:cubicBezTo>
                      <a:pt x="92" y="0"/>
                      <a:pt x="92" y="0"/>
                      <a:pt x="92" y="0"/>
                    </a:cubicBezTo>
                    <a:lnTo>
                      <a:pt x="80" y="0"/>
                    </a:lnTo>
                    <a:close/>
                  </a:path>
                </a:pathLst>
              </a:custGeom>
              <a:noFill/>
              <a:ln w="25400" cap="rnd">
                <a:solidFill>
                  <a:srgbClr val="148BC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sp>
            <p:nvSpPr>
              <p:cNvPr id="128" name="Oval 127">
                <a:extLst>
                  <a:ext uri="{FF2B5EF4-FFF2-40B4-BE49-F238E27FC236}">
                    <a16:creationId xmlns:a16="http://schemas.microsoft.com/office/drawing/2014/main" id="{33BFE895-E7C4-0B4C-8DEB-A91FC9F84968}"/>
                  </a:ext>
                </a:extLst>
              </p:cNvPr>
              <p:cNvSpPr>
                <a:spLocks noChangeArrowheads="1"/>
              </p:cNvSpPr>
              <p:nvPr/>
            </p:nvSpPr>
            <p:spPr bwMode="auto">
              <a:xfrm>
                <a:off x="4498988" y="3341680"/>
                <a:ext cx="71792" cy="75212"/>
              </a:xfrm>
              <a:prstGeom prst="ellipse">
                <a:avLst/>
              </a:prstGeom>
              <a:noFill/>
              <a:ln w="25400" cap="rnd">
                <a:solidFill>
                  <a:srgbClr val="148BC0"/>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venir Medium"/>
                  <a:ea typeface="+mn-ea"/>
                  <a:cs typeface="+mn-cs"/>
                </a:endParaRPr>
              </a:p>
            </p:txBody>
          </p:sp>
        </p:grpSp>
        <p:pic>
          <p:nvPicPr>
            <p:cNvPr id="124" name="Graphic 123">
              <a:extLst>
                <a:ext uri="{FF2B5EF4-FFF2-40B4-BE49-F238E27FC236}">
                  <a16:creationId xmlns:a16="http://schemas.microsoft.com/office/drawing/2014/main" id="{D660D9D3-7A68-5F48-AA64-3EEF10ACC0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92910" y="3156740"/>
              <a:ext cx="660655" cy="609835"/>
            </a:xfrm>
            <a:prstGeom prst="rect">
              <a:avLst/>
            </a:prstGeom>
          </p:spPr>
        </p:pic>
        <p:pic>
          <p:nvPicPr>
            <p:cNvPr id="125" name="Graphic 124">
              <a:extLst>
                <a:ext uri="{FF2B5EF4-FFF2-40B4-BE49-F238E27FC236}">
                  <a16:creationId xmlns:a16="http://schemas.microsoft.com/office/drawing/2014/main" id="{C449D285-B664-1749-B491-8B37356FEC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32775" y="3156740"/>
              <a:ext cx="592894" cy="609835"/>
            </a:xfrm>
            <a:prstGeom prst="rect">
              <a:avLst/>
            </a:prstGeom>
          </p:spPr>
        </p:pic>
        <p:pic>
          <p:nvPicPr>
            <p:cNvPr id="126" name="Graphic 125">
              <a:extLst>
                <a:ext uri="{FF2B5EF4-FFF2-40B4-BE49-F238E27FC236}">
                  <a16:creationId xmlns:a16="http://schemas.microsoft.com/office/drawing/2014/main" id="{444FF6D6-A74A-A946-A0C2-55C18CBFC0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6735" y="3156740"/>
              <a:ext cx="626775" cy="609835"/>
            </a:xfrm>
            <a:prstGeom prst="rect">
              <a:avLst/>
            </a:prstGeom>
          </p:spPr>
        </p:pic>
      </p:grpSp>
      <p:grpSp>
        <p:nvGrpSpPr>
          <p:cNvPr id="129" name="Group 128">
            <a:extLst>
              <a:ext uri="{FF2B5EF4-FFF2-40B4-BE49-F238E27FC236}">
                <a16:creationId xmlns:a16="http://schemas.microsoft.com/office/drawing/2014/main" id="{BB4A8720-8EC8-4F4D-820C-82667A79DE9C}"/>
              </a:ext>
            </a:extLst>
          </p:cNvPr>
          <p:cNvGrpSpPr/>
          <p:nvPr/>
        </p:nvGrpSpPr>
        <p:grpSpPr>
          <a:xfrm>
            <a:off x="1320345" y="2674807"/>
            <a:ext cx="870780" cy="979864"/>
            <a:chOff x="1339020" y="2857500"/>
            <a:chExt cx="870780" cy="979864"/>
          </a:xfrm>
        </p:grpSpPr>
        <p:grpSp>
          <p:nvGrpSpPr>
            <p:cNvPr id="130" name="Group 129">
              <a:extLst>
                <a:ext uri="{FF2B5EF4-FFF2-40B4-BE49-F238E27FC236}">
                  <a16:creationId xmlns:a16="http://schemas.microsoft.com/office/drawing/2014/main" id="{00A46FAA-11F9-794C-A9E7-0FC1EF5FD553}"/>
                </a:ext>
              </a:extLst>
            </p:cNvPr>
            <p:cNvGrpSpPr/>
            <p:nvPr/>
          </p:nvGrpSpPr>
          <p:grpSpPr>
            <a:xfrm>
              <a:off x="1339020" y="2857500"/>
              <a:ext cx="736380" cy="816422"/>
              <a:chOff x="1339020" y="2759959"/>
              <a:chExt cx="824358" cy="913963"/>
            </a:xfrm>
          </p:grpSpPr>
          <p:sp>
            <p:nvSpPr>
              <p:cNvPr id="135" name="Oval 532">
                <a:extLst>
                  <a:ext uri="{FF2B5EF4-FFF2-40B4-BE49-F238E27FC236}">
                    <a16:creationId xmlns:a16="http://schemas.microsoft.com/office/drawing/2014/main" id="{7D884996-6319-534A-8A8C-3C8FE31CA6A8}"/>
                  </a:ext>
                </a:extLst>
              </p:cNvPr>
              <p:cNvSpPr>
                <a:spLocks noChangeArrowheads="1"/>
              </p:cNvSpPr>
              <p:nvPr/>
            </p:nvSpPr>
            <p:spPr bwMode="auto">
              <a:xfrm>
                <a:off x="1339020" y="2759959"/>
                <a:ext cx="824358" cy="349455"/>
              </a:xfrm>
              <a:prstGeom prst="ellipse">
                <a:avLst/>
              </a:pr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6" name="Freeform 533">
                <a:extLst>
                  <a:ext uri="{FF2B5EF4-FFF2-40B4-BE49-F238E27FC236}">
                    <a16:creationId xmlns:a16="http://schemas.microsoft.com/office/drawing/2014/main" id="{D06F7732-0670-F84D-B434-98C7B3B0505B}"/>
                  </a:ext>
                </a:extLst>
              </p:cNvPr>
              <p:cNvSpPr>
                <a:spLocks/>
              </p:cNvSpPr>
              <p:nvPr/>
            </p:nvSpPr>
            <p:spPr bwMode="auto">
              <a:xfrm>
                <a:off x="1339020" y="3109416"/>
                <a:ext cx="412179" cy="173235"/>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7" name="Freeform 534">
                <a:extLst>
                  <a:ext uri="{FF2B5EF4-FFF2-40B4-BE49-F238E27FC236}">
                    <a16:creationId xmlns:a16="http://schemas.microsoft.com/office/drawing/2014/main" id="{3C8FBA12-DBBB-4D40-B8FF-84F14C8B6A7E}"/>
                  </a:ext>
                </a:extLst>
              </p:cNvPr>
              <p:cNvSpPr>
                <a:spLocks/>
              </p:cNvSpPr>
              <p:nvPr/>
            </p:nvSpPr>
            <p:spPr bwMode="auto">
              <a:xfrm>
                <a:off x="1339020" y="3303558"/>
                <a:ext cx="346469" cy="173235"/>
              </a:xfrm>
              <a:custGeom>
                <a:avLst/>
                <a:gdLst>
                  <a:gd name="T0" fmla="*/ 32 w 32"/>
                  <a:gd name="T1" fmla="*/ 16 h 16"/>
                  <a:gd name="T2" fmla="*/ 0 w 32"/>
                  <a:gd name="T3" fmla="*/ 0 h 16"/>
                </a:gdLst>
                <a:ahLst/>
                <a:cxnLst>
                  <a:cxn ang="0">
                    <a:pos x="T0" y="T1"/>
                  </a:cxn>
                  <a:cxn ang="0">
                    <a:pos x="T2" y="T3"/>
                  </a:cxn>
                </a:cxnLst>
                <a:rect l="0" t="0" r="r" b="b"/>
                <a:pathLst>
                  <a:path w="32" h="16">
                    <a:moveTo>
                      <a:pt x="32" y="16"/>
                    </a:moveTo>
                    <a:cubicBezTo>
                      <a:pt x="14" y="15"/>
                      <a:pt x="0" y="8"/>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8" name="Freeform 535">
                <a:extLst>
                  <a:ext uri="{FF2B5EF4-FFF2-40B4-BE49-F238E27FC236}">
                    <a16:creationId xmlns:a16="http://schemas.microsoft.com/office/drawing/2014/main" id="{97E04780-809F-A64A-8718-929CDF86AADC}"/>
                  </a:ext>
                </a:extLst>
              </p:cNvPr>
              <p:cNvSpPr>
                <a:spLocks/>
              </p:cNvSpPr>
              <p:nvPr/>
            </p:nvSpPr>
            <p:spPr bwMode="auto">
              <a:xfrm>
                <a:off x="1339020" y="2933194"/>
                <a:ext cx="370364" cy="740728"/>
              </a:xfrm>
              <a:custGeom>
                <a:avLst/>
                <a:gdLst>
                  <a:gd name="T0" fmla="*/ 34 w 34"/>
                  <a:gd name="T1" fmla="*/ 68 h 68"/>
                  <a:gd name="T2" fmla="*/ 0 w 34"/>
                  <a:gd name="T3" fmla="*/ 52 h 68"/>
                  <a:gd name="T4" fmla="*/ 0 w 34"/>
                  <a:gd name="T5" fmla="*/ 0 h 68"/>
                </a:gdLst>
                <a:ahLst/>
                <a:cxnLst>
                  <a:cxn ang="0">
                    <a:pos x="T0" y="T1"/>
                  </a:cxn>
                  <a:cxn ang="0">
                    <a:pos x="T2" y="T3"/>
                  </a:cxn>
                  <a:cxn ang="0">
                    <a:pos x="T4" y="T5"/>
                  </a:cxn>
                </a:cxnLst>
                <a:rect l="0" t="0" r="r" b="b"/>
                <a:pathLst>
                  <a:path w="34" h="68">
                    <a:moveTo>
                      <a:pt x="34" y="68"/>
                    </a:moveTo>
                    <a:cubicBezTo>
                      <a:pt x="15" y="67"/>
                      <a:pt x="0" y="60"/>
                      <a:pt x="0" y="52"/>
                    </a:cubicBezTo>
                    <a:cubicBezTo>
                      <a:pt x="0" y="0"/>
                      <a:pt x="0" y="0"/>
                      <a:pt x="0" y="0"/>
                    </a:cubicBezTo>
                  </a:path>
                </a:pathLst>
              </a:custGeom>
              <a:noFill/>
              <a:ln w="25400" cap="rnd">
                <a:solidFill>
                  <a:srgbClr val="148B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139" name="Line 536">
                <a:extLst>
                  <a:ext uri="{FF2B5EF4-FFF2-40B4-BE49-F238E27FC236}">
                    <a16:creationId xmlns:a16="http://schemas.microsoft.com/office/drawing/2014/main" id="{8FE0F93E-C8D0-374F-A335-B7C93B2346F6}"/>
                  </a:ext>
                </a:extLst>
              </p:cNvPr>
              <p:cNvSpPr>
                <a:spLocks noChangeShapeType="1"/>
              </p:cNvSpPr>
              <p:nvPr/>
            </p:nvSpPr>
            <p:spPr bwMode="auto">
              <a:xfrm>
                <a:off x="2163378" y="2933194"/>
                <a:ext cx="0" cy="197129"/>
              </a:xfrm>
              <a:prstGeom prst="line">
                <a:avLst/>
              </a:prstGeom>
              <a:noFill/>
              <a:ln w="25400" cap="rnd">
                <a:solidFill>
                  <a:srgbClr val="148B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nvGrpSpPr>
            <p:cNvPr id="131" name="Group 109">
              <a:extLst>
                <a:ext uri="{FF2B5EF4-FFF2-40B4-BE49-F238E27FC236}">
                  <a16:creationId xmlns:a16="http://schemas.microsoft.com/office/drawing/2014/main" id="{D8408BCF-F665-3E4F-B7CF-A506A6B00913}"/>
                </a:ext>
              </a:extLst>
            </p:cNvPr>
            <p:cNvGrpSpPr>
              <a:grpSpLocks noChangeAspect="1"/>
            </p:cNvGrpSpPr>
            <p:nvPr/>
          </p:nvGrpSpPr>
          <p:grpSpPr bwMode="auto">
            <a:xfrm>
              <a:off x="1727506" y="3222004"/>
              <a:ext cx="482294" cy="615360"/>
              <a:chOff x="5900" y="1810"/>
              <a:chExt cx="830" cy="1059"/>
            </a:xfrm>
          </p:grpSpPr>
          <p:sp>
            <p:nvSpPr>
              <p:cNvPr id="132" name="Freeform 110">
                <a:extLst>
                  <a:ext uri="{FF2B5EF4-FFF2-40B4-BE49-F238E27FC236}">
                    <a16:creationId xmlns:a16="http://schemas.microsoft.com/office/drawing/2014/main" id="{D817F830-7B1F-C040-93C9-377C4A8132EC}"/>
                  </a:ext>
                </a:extLst>
              </p:cNvPr>
              <p:cNvSpPr>
                <a:spLocks/>
              </p:cNvSpPr>
              <p:nvPr/>
            </p:nvSpPr>
            <p:spPr bwMode="auto">
              <a:xfrm>
                <a:off x="5900" y="2246"/>
                <a:ext cx="830" cy="623"/>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1">
                <a:extLst>
                  <a:ext uri="{FF2B5EF4-FFF2-40B4-BE49-F238E27FC236}">
                    <a16:creationId xmlns:a16="http://schemas.microsoft.com/office/drawing/2014/main" id="{15D40D78-386D-E043-BD59-5A77F7A3F29F}"/>
                  </a:ext>
                </a:extLst>
              </p:cNvPr>
              <p:cNvSpPr>
                <a:spLocks/>
              </p:cNvSpPr>
              <p:nvPr/>
            </p:nvSpPr>
            <p:spPr bwMode="auto">
              <a:xfrm>
                <a:off x="6016" y="1810"/>
                <a:ext cx="600" cy="44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2">
                <a:extLst>
                  <a:ext uri="{FF2B5EF4-FFF2-40B4-BE49-F238E27FC236}">
                    <a16:creationId xmlns:a16="http://schemas.microsoft.com/office/drawing/2014/main" id="{2EE167A6-63D0-E046-806D-632AC04CD1DF}"/>
                  </a:ext>
                </a:extLst>
              </p:cNvPr>
              <p:cNvSpPr>
                <a:spLocks/>
              </p:cNvSpPr>
              <p:nvPr/>
            </p:nvSpPr>
            <p:spPr bwMode="auto">
              <a:xfrm>
                <a:off x="6262" y="2448"/>
                <a:ext cx="106" cy="2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25400" cap="flat">
                <a:solidFill>
                  <a:srgbClr val="148B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3073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E0CE0D-83C4-F243-A009-40726E9851D7}"/>
              </a:ext>
            </a:extLst>
          </p:cNvPr>
          <p:cNvSpPr/>
          <p:nvPr/>
        </p:nvSpPr>
        <p:spPr>
          <a:xfrm>
            <a:off x="753035" y="4988860"/>
            <a:ext cx="10941872" cy="13581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8B1B3D29-DFB3-644E-A8FB-0259239507FD}"/>
              </a:ext>
            </a:extLst>
          </p:cNvPr>
          <p:cNvSpPr>
            <a:spLocks noGrp="1"/>
          </p:cNvSpPr>
          <p:nvPr>
            <p:ph type="body" sz="quarter" idx="10"/>
          </p:nvPr>
        </p:nvSpPr>
        <p:spPr>
          <a:xfrm>
            <a:off x="381000" y="512763"/>
            <a:ext cx="11430000" cy="723900"/>
          </a:xfrm>
        </p:spPr>
        <p:txBody>
          <a:bodyPr/>
          <a:lstStyle/>
          <a:p>
            <a:r>
              <a:rPr lang="en-US" dirty="0"/>
              <a:t>Modernizing data warehouse </a:t>
            </a:r>
          </a:p>
        </p:txBody>
      </p:sp>
      <p:sp>
        <p:nvSpPr>
          <p:cNvPr id="4" name="Slide Number Placeholder 3">
            <a:extLst>
              <a:ext uri="{FF2B5EF4-FFF2-40B4-BE49-F238E27FC236}">
                <a16:creationId xmlns:a16="http://schemas.microsoft.com/office/drawing/2014/main" id="{1885D350-1A19-F944-805D-A0B23125C80A}"/>
              </a:ext>
            </a:extLst>
          </p:cNvPr>
          <p:cNvSpPr>
            <a:spLocks noGrp="1"/>
          </p:cNvSpPr>
          <p:nvPr>
            <p:ph type="sldNum" sz="quarter" idx="4"/>
          </p:nvPr>
        </p:nvSpPr>
        <p:spPr/>
        <p:txBody>
          <a:bodyPr/>
          <a:lstStyle/>
          <a:p>
            <a:fld id="{9A68FE36-BDA6-4A87-8648-115964FC2835}" type="slidenum">
              <a:rPr lang="en-US" smtClean="0"/>
              <a:pPr/>
              <a:t>56</a:t>
            </a:fld>
            <a:endParaRPr lang="en-US" dirty="0"/>
          </a:p>
        </p:txBody>
      </p:sp>
      <p:sp>
        <p:nvSpPr>
          <p:cNvPr id="5" name="TextBox 4">
            <a:extLst>
              <a:ext uri="{FF2B5EF4-FFF2-40B4-BE49-F238E27FC236}">
                <a16:creationId xmlns:a16="http://schemas.microsoft.com/office/drawing/2014/main" id="{0DCD272D-734A-C844-A22E-5AF964CE4682}"/>
              </a:ext>
            </a:extLst>
          </p:cNvPr>
          <p:cNvSpPr txBox="1"/>
          <p:nvPr/>
        </p:nvSpPr>
        <p:spPr>
          <a:xfrm>
            <a:off x="1057049" y="1975223"/>
            <a:ext cx="245424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effectLst/>
                <a:uLnTx/>
                <a:uFillTx/>
                <a:latin typeface="Arial" panose="020B0604020202020204" pitchFamily="34" charset="0"/>
                <a:ea typeface="Meiryo Regular" charset="-128"/>
                <a:cs typeface="Arial" panose="020B0604020202020204" pitchFamily="34" charset="0"/>
              </a:rPr>
              <a:t>Scenario</a:t>
            </a:r>
          </a:p>
        </p:txBody>
      </p:sp>
      <p:sp>
        <p:nvSpPr>
          <p:cNvPr id="9" name="TextBox 8">
            <a:extLst>
              <a:ext uri="{FF2B5EF4-FFF2-40B4-BE49-F238E27FC236}">
                <a16:creationId xmlns:a16="http://schemas.microsoft.com/office/drawing/2014/main" id="{B16318D8-AD77-2147-8D9E-03D73AC0D61B}"/>
              </a:ext>
            </a:extLst>
          </p:cNvPr>
          <p:cNvSpPr txBox="1"/>
          <p:nvPr/>
        </p:nvSpPr>
        <p:spPr>
          <a:xfrm>
            <a:off x="4027658" y="1975223"/>
            <a:ext cx="453669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effectLst/>
                <a:uLnTx/>
                <a:uFillTx/>
                <a:latin typeface="Arial" panose="020B0604020202020204" pitchFamily="34" charset="0"/>
                <a:ea typeface="Meiryo Regular" charset="-128"/>
                <a:cs typeface="Arial" panose="020B0604020202020204" pitchFamily="34" charset="0"/>
              </a:rPr>
              <a:t>Pain Points</a:t>
            </a:r>
          </a:p>
        </p:txBody>
      </p:sp>
      <p:sp>
        <p:nvSpPr>
          <p:cNvPr id="12" name="TextBox 11">
            <a:extLst>
              <a:ext uri="{FF2B5EF4-FFF2-40B4-BE49-F238E27FC236}">
                <a16:creationId xmlns:a16="http://schemas.microsoft.com/office/drawing/2014/main" id="{7C6DBF1B-BC5D-664B-9C45-463C5EA98370}"/>
              </a:ext>
            </a:extLst>
          </p:cNvPr>
          <p:cNvSpPr txBox="1"/>
          <p:nvPr/>
        </p:nvSpPr>
        <p:spPr>
          <a:xfrm>
            <a:off x="1057049" y="5173697"/>
            <a:ext cx="245424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effectLst/>
                <a:uLnTx/>
                <a:uFillTx/>
                <a:latin typeface="Arial" panose="020B0604020202020204" pitchFamily="34" charset="0"/>
                <a:ea typeface="Meiryo Regular" charset="-128"/>
                <a:cs typeface="Arial" panose="020B0604020202020204" pitchFamily="34" charset="0"/>
              </a:rPr>
              <a:t>Snowflake Value</a:t>
            </a:r>
          </a:p>
        </p:txBody>
      </p:sp>
      <p:sp>
        <p:nvSpPr>
          <p:cNvPr id="13" name="Rectangle 12">
            <a:extLst>
              <a:ext uri="{FF2B5EF4-FFF2-40B4-BE49-F238E27FC236}">
                <a16:creationId xmlns:a16="http://schemas.microsoft.com/office/drawing/2014/main" id="{E9BFB001-FFA1-6A42-85B6-87DB829988AF}"/>
              </a:ext>
            </a:extLst>
          </p:cNvPr>
          <p:cNvSpPr/>
          <p:nvPr/>
        </p:nvSpPr>
        <p:spPr>
          <a:xfrm>
            <a:off x="1057049" y="5649442"/>
            <a:ext cx="2454247" cy="397032"/>
          </a:xfrm>
          <a:prstGeom prst="rect">
            <a:avLst/>
          </a:prstGeom>
        </p:spPr>
        <p:txBody>
          <a:bodyPr wrap="square">
            <a:spAutoFit/>
          </a:bodyPr>
          <a:lstStyle/>
          <a:p>
            <a:pPr lvl="0">
              <a:lnSpc>
                <a:spcPct val="90000"/>
              </a:lnSpc>
              <a:spcBef>
                <a:spcPts val="600"/>
              </a:spcBef>
              <a:buClr>
                <a:schemeClr val="accent1"/>
              </a:buClr>
              <a:buSzPct val="80000"/>
              <a:defRPr/>
            </a:pPr>
            <a:r>
              <a:rPr lang="en-US" sz="1100" kern="0" dirty="0">
                <a:solidFill>
                  <a:schemeClr val="tx1">
                    <a:lumMod val="75000"/>
                    <a:lumOff val="25000"/>
                  </a:schemeClr>
                </a:solidFill>
                <a:ea typeface="Avenir Book" charset="0"/>
                <a:cs typeface="Avenir Book" charset="0"/>
                <a:sym typeface="Tahoma"/>
              </a:rPr>
              <a:t>Map their current data model easily and quickly with the same SQL</a:t>
            </a:r>
          </a:p>
        </p:txBody>
      </p:sp>
      <p:sp>
        <p:nvSpPr>
          <p:cNvPr id="15" name="Rectangle 14">
            <a:extLst>
              <a:ext uri="{FF2B5EF4-FFF2-40B4-BE49-F238E27FC236}">
                <a16:creationId xmlns:a16="http://schemas.microsoft.com/office/drawing/2014/main" id="{E13EB72B-CA74-2D47-9693-7380C2C58E53}"/>
              </a:ext>
            </a:extLst>
          </p:cNvPr>
          <p:cNvSpPr/>
          <p:nvPr/>
        </p:nvSpPr>
        <p:spPr>
          <a:xfrm>
            <a:off x="5068882" y="5649442"/>
            <a:ext cx="2454247" cy="397032"/>
          </a:xfrm>
          <a:prstGeom prst="rect">
            <a:avLst/>
          </a:prstGeom>
        </p:spPr>
        <p:txBody>
          <a:bodyPr wrap="square">
            <a:spAutoFit/>
          </a:bodyPr>
          <a:lstStyle/>
          <a:p>
            <a:pPr lvl="0">
              <a:lnSpc>
                <a:spcPct val="90000"/>
              </a:lnSpc>
              <a:spcBef>
                <a:spcPts val="600"/>
              </a:spcBef>
              <a:buClr>
                <a:schemeClr val="accent1"/>
              </a:buClr>
              <a:buSzPct val="80000"/>
              <a:defRPr/>
            </a:pPr>
            <a:r>
              <a:rPr lang="en-US" sz="1100" kern="0" dirty="0">
                <a:solidFill>
                  <a:schemeClr val="tx1">
                    <a:lumMod val="75000"/>
                    <a:lumOff val="25000"/>
                  </a:schemeClr>
                </a:solidFill>
                <a:ea typeface="Avenir Book" charset="0"/>
                <a:cs typeface="Avenir Book" charset="0"/>
                <a:sym typeface="Tahoma"/>
              </a:rPr>
              <a:t>SaaS service with </a:t>
            </a:r>
            <a:br>
              <a:rPr lang="en-US" sz="1100" kern="0" dirty="0">
                <a:solidFill>
                  <a:schemeClr val="tx1">
                    <a:lumMod val="75000"/>
                    <a:lumOff val="25000"/>
                  </a:schemeClr>
                </a:solidFill>
                <a:ea typeface="Avenir Book" charset="0"/>
                <a:cs typeface="Avenir Book" charset="0"/>
                <a:sym typeface="Tahoma"/>
              </a:rPr>
            </a:br>
            <a:r>
              <a:rPr lang="en-US" sz="1100" kern="0" dirty="0">
                <a:solidFill>
                  <a:schemeClr val="tx1">
                    <a:lumMod val="75000"/>
                    <a:lumOff val="25000"/>
                  </a:schemeClr>
                </a:solidFill>
                <a:ea typeface="Avenir Book" charset="0"/>
                <a:cs typeface="Avenir Book" charset="0"/>
                <a:sym typeface="Tahoma"/>
              </a:rPr>
              <a:t>zero downtime</a:t>
            </a:r>
          </a:p>
        </p:txBody>
      </p:sp>
      <p:sp>
        <p:nvSpPr>
          <p:cNvPr id="16" name="Rectangle 15">
            <a:extLst>
              <a:ext uri="{FF2B5EF4-FFF2-40B4-BE49-F238E27FC236}">
                <a16:creationId xmlns:a16="http://schemas.microsoft.com/office/drawing/2014/main" id="{9A1ABB07-7956-AD44-B59E-528466F3EB1D}"/>
              </a:ext>
            </a:extLst>
          </p:cNvPr>
          <p:cNvSpPr/>
          <p:nvPr/>
        </p:nvSpPr>
        <p:spPr>
          <a:xfrm>
            <a:off x="7922719" y="5649442"/>
            <a:ext cx="3372597" cy="397032"/>
          </a:xfrm>
          <a:prstGeom prst="rect">
            <a:avLst/>
          </a:prstGeom>
        </p:spPr>
        <p:txBody>
          <a:bodyPr wrap="square">
            <a:spAutoFit/>
          </a:bodyPr>
          <a:lstStyle/>
          <a:p>
            <a:pPr lvl="0">
              <a:lnSpc>
                <a:spcPct val="90000"/>
              </a:lnSpc>
              <a:spcBef>
                <a:spcPts val="600"/>
              </a:spcBef>
              <a:buClr>
                <a:schemeClr val="accent1"/>
              </a:buClr>
              <a:buSzPct val="80000"/>
              <a:defRPr/>
            </a:pPr>
            <a:r>
              <a:rPr lang="en-US" sz="1100" kern="0" dirty="0">
                <a:solidFill>
                  <a:schemeClr val="tx1">
                    <a:lumMod val="75000"/>
                    <a:lumOff val="25000"/>
                  </a:schemeClr>
                </a:solidFill>
                <a:ea typeface="Avenir Book" charset="0"/>
                <a:cs typeface="Avenir Book" charset="0"/>
                <a:sym typeface="Tahoma"/>
              </a:rPr>
              <a:t>Separate Warehouses for each team – zero contention and full independence on the same data</a:t>
            </a:r>
          </a:p>
        </p:txBody>
      </p:sp>
      <p:cxnSp>
        <p:nvCxnSpPr>
          <p:cNvPr id="21" name="Straight Arrow Connector 20">
            <a:extLst>
              <a:ext uri="{FF2B5EF4-FFF2-40B4-BE49-F238E27FC236}">
                <a16:creationId xmlns:a16="http://schemas.microsoft.com/office/drawing/2014/main" id="{81AFC891-3C07-0C4C-927A-0FB565123B69}"/>
              </a:ext>
            </a:extLst>
          </p:cNvPr>
          <p:cNvCxnSpPr>
            <a:cxnSpLocks/>
          </p:cNvCxnSpPr>
          <p:nvPr/>
        </p:nvCxnSpPr>
        <p:spPr>
          <a:xfrm>
            <a:off x="3865881" y="5839880"/>
            <a:ext cx="830580" cy="0"/>
          </a:xfrm>
          <a:prstGeom prst="straightConnector1">
            <a:avLst/>
          </a:prstGeom>
          <a:ln w="19050" cap="sq">
            <a:solidFill>
              <a:schemeClr val="accent1">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569D6-9F89-3D4A-AA5F-C14A405F98AF}"/>
              </a:ext>
            </a:extLst>
          </p:cNvPr>
          <p:cNvCxnSpPr>
            <a:cxnSpLocks/>
          </p:cNvCxnSpPr>
          <p:nvPr/>
        </p:nvCxnSpPr>
        <p:spPr>
          <a:xfrm>
            <a:off x="6832601" y="5839880"/>
            <a:ext cx="830580" cy="0"/>
          </a:xfrm>
          <a:prstGeom prst="straightConnector1">
            <a:avLst/>
          </a:prstGeom>
          <a:ln w="19050" cap="sq">
            <a:solidFill>
              <a:schemeClr val="accent1">
                <a:alpha val="50000"/>
              </a:schemeClr>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CE4C2994-830B-3247-82BD-46BF24941397}"/>
              </a:ext>
            </a:extLst>
          </p:cNvPr>
          <p:cNvPicPr>
            <a:picLocks noChangeAspect="1"/>
          </p:cNvPicPr>
          <p:nvPr/>
        </p:nvPicPr>
        <p:blipFill>
          <a:blip r:embed="rId2" cstate="hq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7829302" y="1742939"/>
            <a:ext cx="1248057" cy="312014"/>
          </a:xfrm>
          <a:prstGeom prst="rect">
            <a:avLst/>
          </a:prstGeom>
        </p:spPr>
      </p:pic>
      <p:sp>
        <p:nvSpPr>
          <p:cNvPr id="25" name="Rectangle 24">
            <a:extLst>
              <a:ext uri="{FF2B5EF4-FFF2-40B4-BE49-F238E27FC236}">
                <a16:creationId xmlns:a16="http://schemas.microsoft.com/office/drawing/2014/main" id="{699E4FCD-86D9-584C-B7AB-C65FD6AB5797}"/>
              </a:ext>
            </a:extLst>
          </p:cNvPr>
          <p:cNvSpPr/>
          <p:nvPr/>
        </p:nvSpPr>
        <p:spPr>
          <a:xfrm>
            <a:off x="8745243" y="4468646"/>
            <a:ext cx="1064715" cy="400110"/>
          </a:xfrm>
          <a:prstGeom prst="rect">
            <a:avLst/>
          </a:prstGeom>
        </p:spPr>
        <p:txBody>
          <a:bodyPr wrap="none">
            <a:spAutoFit/>
          </a:bodyPr>
          <a:lstStyle/>
          <a:p>
            <a:pPr algn="ctr">
              <a:defRPr/>
            </a:pPr>
            <a:r>
              <a:rPr lang="en-US" sz="1000" kern="0" dirty="0">
                <a:solidFill>
                  <a:schemeClr val="tx1">
                    <a:lumMod val="75000"/>
                    <a:lumOff val="25000"/>
                  </a:schemeClr>
                </a:solidFill>
              </a:rPr>
              <a:t>In database </a:t>
            </a:r>
          </a:p>
          <a:p>
            <a:pPr algn="ctr">
              <a:defRPr/>
            </a:pPr>
            <a:r>
              <a:rPr lang="en-US" sz="1000" kern="0" dirty="0">
                <a:solidFill>
                  <a:schemeClr val="tx1">
                    <a:lumMod val="75000"/>
                    <a:lumOff val="25000"/>
                  </a:schemeClr>
                </a:solidFill>
              </a:rPr>
              <a:t>transformations</a:t>
            </a:r>
          </a:p>
        </p:txBody>
      </p:sp>
      <p:sp>
        <p:nvSpPr>
          <p:cNvPr id="26" name="Rectangle 25">
            <a:extLst>
              <a:ext uri="{FF2B5EF4-FFF2-40B4-BE49-F238E27FC236}">
                <a16:creationId xmlns:a16="http://schemas.microsoft.com/office/drawing/2014/main" id="{5D213737-5342-C949-86B5-3C7FD7B78DEE}"/>
              </a:ext>
            </a:extLst>
          </p:cNvPr>
          <p:cNvSpPr/>
          <p:nvPr/>
        </p:nvSpPr>
        <p:spPr>
          <a:xfrm>
            <a:off x="9809556" y="4468646"/>
            <a:ext cx="1485760" cy="400110"/>
          </a:xfrm>
          <a:prstGeom prst="rect">
            <a:avLst/>
          </a:prstGeom>
        </p:spPr>
        <p:txBody>
          <a:bodyPr wrap="square">
            <a:spAutoFit/>
          </a:bodyPr>
          <a:lstStyle/>
          <a:p>
            <a:pPr algn="ctr">
              <a:defRPr/>
            </a:pPr>
            <a:r>
              <a:rPr lang="en-US" sz="1000" kern="0" dirty="0">
                <a:solidFill>
                  <a:schemeClr val="tx1">
                    <a:lumMod val="75000"/>
                    <a:lumOff val="25000"/>
                  </a:schemeClr>
                </a:solidFill>
              </a:rPr>
              <a:t>Users, tools, website </a:t>
            </a:r>
          </a:p>
          <a:p>
            <a:pPr algn="ctr">
              <a:defRPr/>
            </a:pPr>
            <a:r>
              <a:rPr lang="en-US" sz="1000" kern="0" dirty="0">
                <a:solidFill>
                  <a:schemeClr val="tx1">
                    <a:lumMod val="75000"/>
                    <a:lumOff val="25000"/>
                  </a:schemeClr>
                </a:solidFill>
              </a:rPr>
              <a:t>directly query data</a:t>
            </a:r>
          </a:p>
        </p:txBody>
      </p:sp>
      <p:grpSp>
        <p:nvGrpSpPr>
          <p:cNvPr id="27" name="Group 26">
            <a:extLst>
              <a:ext uri="{FF2B5EF4-FFF2-40B4-BE49-F238E27FC236}">
                <a16:creationId xmlns:a16="http://schemas.microsoft.com/office/drawing/2014/main" id="{49328681-F66E-784C-B1EC-CF5366EA13AD}"/>
              </a:ext>
            </a:extLst>
          </p:cNvPr>
          <p:cNvGrpSpPr/>
          <p:nvPr/>
        </p:nvGrpSpPr>
        <p:grpSpPr>
          <a:xfrm>
            <a:off x="8672309" y="2498004"/>
            <a:ext cx="366586" cy="387769"/>
            <a:chOff x="8597900" y="1254126"/>
            <a:chExt cx="438150" cy="485774"/>
          </a:xfrm>
          <a:noFill/>
        </p:grpSpPr>
        <p:sp>
          <p:nvSpPr>
            <p:cNvPr id="104" name="Freeform 374">
              <a:extLst>
                <a:ext uri="{FF2B5EF4-FFF2-40B4-BE49-F238E27FC236}">
                  <a16:creationId xmlns:a16="http://schemas.microsoft.com/office/drawing/2014/main" id="{E8494012-B8A1-7C4B-84BB-65E8E67B8A8A}"/>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105" name="Freeform 372">
              <a:extLst>
                <a:ext uri="{FF2B5EF4-FFF2-40B4-BE49-F238E27FC236}">
                  <a16:creationId xmlns:a16="http://schemas.microsoft.com/office/drawing/2014/main" id="{19BEA3E6-EC7F-FC47-B107-9E46CD74C46B}"/>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106" name="Freeform 373">
              <a:extLst>
                <a:ext uri="{FF2B5EF4-FFF2-40B4-BE49-F238E27FC236}">
                  <a16:creationId xmlns:a16="http://schemas.microsoft.com/office/drawing/2014/main" id="{430D7D44-A6DD-244F-902C-832726C33D39}"/>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107" name="Oval 371">
              <a:extLst>
                <a:ext uri="{FF2B5EF4-FFF2-40B4-BE49-F238E27FC236}">
                  <a16:creationId xmlns:a16="http://schemas.microsoft.com/office/drawing/2014/main" id="{65600824-7689-F342-9BFD-498631F01B17}"/>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grpSp>
      <p:grpSp>
        <p:nvGrpSpPr>
          <p:cNvPr id="28" name="Group 27">
            <a:extLst>
              <a:ext uri="{FF2B5EF4-FFF2-40B4-BE49-F238E27FC236}">
                <a16:creationId xmlns:a16="http://schemas.microsoft.com/office/drawing/2014/main" id="{B2B644C3-FFCA-9E43-91C3-1F5B07ADA798}"/>
              </a:ext>
            </a:extLst>
          </p:cNvPr>
          <p:cNvGrpSpPr/>
          <p:nvPr/>
        </p:nvGrpSpPr>
        <p:grpSpPr>
          <a:xfrm>
            <a:off x="9480932" y="2491819"/>
            <a:ext cx="366586" cy="387769"/>
            <a:chOff x="8597900" y="1254126"/>
            <a:chExt cx="438150" cy="485774"/>
          </a:xfrm>
          <a:noFill/>
        </p:grpSpPr>
        <p:sp>
          <p:nvSpPr>
            <p:cNvPr id="100" name="Freeform 374">
              <a:extLst>
                <a:ext uri="{FF2B5EF4-FFF2-40B4-BE49-F238E27FC236}">
                  <a16:creationId xmlns:a16="http://schemas.microsoft.com/office/drawing/2014/main" id="{CCECFE8E-9136-9244-B08A-017B739C70C4}"/>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101" name="Freeform 372">
              <a:extLst>
                <a:ext uri="{FF2B5EF4-FFF2-40B4-BE49-F238E27FC236}">
                  <a16:creationId xmlns:a16="http://schemas.microsoft.com/office/drawing/2014/main" id="{462AC2FC-1DCD-DA4F-BA21-A141F582210B}"/>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102" name="Freeform 373">
              <a:extLst>
                <a:ext uri="{FF2B5EF4-FFF2-40B4-BE49-F238E27FC236}">
                  <a16:creationId xmlns:a16="http://schemas.microsoft.com/office/drawing/2014/main" id="{258A13F4-6D59-2048-A485-489EA30AF6EE}"/>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103" name="Oval 371">
              <a:extLst>
                <a:ext uri="{FF2B5EF4-FFF2-40B4-BE49-F238E27FC236}">
                  <a16:creationId xmlns:a16="http://schemas.microsoft.com/office/drawing/2014/main" id="{EF1FBB01-BC3A-1646-A045-CBA0AD0574BB}"/>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grpSp>
      <p:grpSp>
        <p:nvGrpSpPr>
          <p:cNvPr id="29" name="Group 28">
            <a:extLst>
              <a:ext uri="{FF2B5EF4-FFF2-40B4-BE49-F238E27FC236}">
                <a16:creationId xmlns:a16="http://schemas.microsoft.com/office/drawing/2014/main" id="{8EEBD917-635A-FC40-AC51-BA8E285F90D8}"/>
              </a:ext>
            </a:extLst>
          </p:cNvPr>
          <p:cNvGrpSpPr/>
          <p:nvPr/>
        </p:nvGrpSpPr>
        <p:grpSpPr>
          <a:xfrm>
            <a:off x="10201747" y="2251680"/>
            <a:ext cx="366586" cy="387769"/>
            <a:chOff x="8597900" y="1254126"/>
            <a:chExt cx="438150" cy="485774"/>
          </a:xfrm>
          <a:noFill/>
        </p:grpSpPr>
        <p:sp>
          <p:nvSpPr>
            <p:cNvPr id="96" name="Freeform 374">
              <a:extLst>
                <a:ext uri="{FF2B5EF4-FFF2-40B4-BE49-F238E27FC236}">
                  <a16:creationId xmlns:a16="http://schemas.microsoft.com/office/drawing/2014/main" id="{2D6AD90D-13D9-3C42-B4B2-DDDA1BBB2ABF}"/>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97" name="Freeform 372">
              <a:extLst>
                <a:ext uri="{FF2B5EF4-FFF2-40B4-BE49-F238E27FC236}">
                  <a16:creationId xmlns:a16="http://schemas.microsoft.com/office/drawing/2014/main" id="{7DC487D3-3E06-5843-B9DB-10587B25E3E9}"/>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98" name="Freeform 373">
              <a:extLst>
                <a:ext uri="{FF2B5EF4-FFF2-40B4-BE49-F238E27FC236}">
                  <a16:creationId xmlns:a16="http://schemas.microsoft.com/office/drawing/2014/main" id="{EFC45D1E-70D8-AA41-BBF3-71792DB930F8}"/>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99" name="Oval 371">
              <a:extLst>
                <a:ext uri="{FF2B5EF4-FFF2-40B4-BE49-F238E27FC236}">
                  <a16:creationId xmlns:a16="http://schemas.microsoft.com/office/drawing/2014/main" id="{59449650-5020-2543-9155-8769913EF7D0}"/>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grpSp>
      <p:grpSp>
        <p:nvGrpSpPr>
          <p:cNvPr id="30" name="Group 29">
            <a:extLst>
              <a:ext uri="{FF2B5EF4-FFF2-40B4-BE49-F238E27FC236}">
                <a16:creationId xmlns:a16="http://schemas.microsoft.com/office/drawing/2014/main" id="{AC010C8B-D1B9-3D44-AF6E-6FCD64D62349}"/>
              </a:ext>
            </a:extLst>
          </p:cNvPr>
          <p:cNvGrpSpPr/>
          <p:nvPr/>
        </p:nvGrpSpPr>
        <p:grpSpPr>
          <a:xfrm>
            <a:off x="10657834" y="2498004"/>
            <a:ext cx="366586" cy="387769"/>
            <a:chOff x="8597900" y="1254126"/>
            <a:chExt cx="438150" cy="485774"/>
          </a:xfrm>
          <a:noFill/>
        </p:grpSpPr>
        <p:sp>
          <p:nvSpPr>
            <p:cNvPr id="92" name="Freeform 374">
              <a:extLst>
                <a:ext uri="{FF2B5EF4-FFF2-40B4-BE49-F238E27FC236}">
                  <a16:creationId xmlns:a16="http://schemas.microsoft.com/office/drawing/2014/main" id="{5502FCA7-B4CF-8D46-BED8-6266BD6799DB}"/>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93" name="Freeform 372">
              <a:extLst>
                <a:ext uri="{FF2B5EF4-FFF2-40B4-BE49-F238E27FC236}">
                  <a16:creationId xmlns:a16="http://schemas.microsoft.com/office/drawing/2014/main" id="{F93A4A2B-E748-4441-A6B3-98F7E40CCB3C}"/>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94" name="Freeform 373">
              <a:extLst>
                <a:ext uri="{FF2B5EF4-FFF2-40B4-BE49-F238E27FC236}">
                  <a16:creationId xmlns:a16="http://schemas.microsoft.com/office/drawing/2014/main" id="{77F87461-81DE-BA41-9B0F-CCB831CF5414}"/>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95" name="Oval 371">
              <a:extLst>
                <a:ext uri="{FF2B5EF4-FFF2-40B4-BE49-F238E27FC236}">
                  <a16:creationId xmlns:a16="http://schemas.microsoft.com/office/drawing/2014/main" id="{A7CDFEAE-E9DE-A644-8DA9-EBE548EE720D}"/>
                </a:ext>
              </a:extLst>
            </p:cNvPr>
            <p:cNvSpPr>
              <a:spLocks noChangeArrowheads="1"/>
            </p:cNvSpPr>
            <p:nvPr/>
          </p:nvSpPr>
          <p:spPr bwMode="auto">
            <a:xfrm>
              <a:off x="8597900" y="1254126"/>
              <a:ext cx="438150" cy="185737"/>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grpSp>
      <p:grpSp>
        <p:nvGrpSpPr>
          <p:cNvPr id="31" name="Group 30">
            <a:extLst>
              <a:ext uri="{FF2B5EF4-FFF2-40B4-BE49-F238E27FC236}">
                <a16:creationId xmlns:a16="http://schemas.microsoft.com/office/drawing/2014/main" id="{32A5780F-FEB7-5448-9D26-1D4FA47714C5}"/>
              </a:ext>
            </a:extLst>
          </p:cNvPr>
          <p:cNvGrpSpPr/>
          <p:nvPr/>
        </p:nvGrpSpPr>
        <p:grpSpPr>
          <a:xfrm>
            <a:off x="10201747" y="2764118"/>
            <a:ext cx="366586" cy="387771"/>
            <a:chOff x="8597900" y="1254125"/>
            <a:chExt cx="438150" cy="485775"/>
          </a:xfrm>
          <a:noFill/>
        </p:grpSpPr>
        <p:sp>
          <p:nvSpPr>
            <p:cNvPr id="88" name="Freeform 374">
              <a:extLst>
                <a:ext uri="{FF2B5EF4-FFF2-40B4-BE49-F238E27FC236}">
                  <a16:creationId xmlns:a16="http://schemas.microsoft.com/office/drawing/2014/main" id="{B2525D6F-7BF1-4344-A2F5-20E8222AB011}"/>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89" name="Freeform 372">
              <a:extLst>
                <a:ext uri="{FF2B5EF4-FFF2-40B4-BE49-F238E27FC236}">
                  <a16:creationId xmlns:a16="http://schemas.microsoft.com/office/drawing/2014/main" id="{9D0F803F-4AED-D14A-8322-42DA39DBFC60}"/>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90" name="Freeform 373">
              <a:extLst>
                <a:ext uri="{FF2B5EF4-FFF2-40B4-BE49-F238E27FC236}">
                  <a16:creationId xmlns:a16="http://schemas.microsoft.com/office/drawing/2014/main" id="{576940BD-6588-1948-B8BD-C57FA489D1D2}"/>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sp>
          <p:nvSpPr>
            <p:cNvPr id="91" name="Oval 371">
              <a:extLst>
                <a:ext uri="{FF2B5EF4-FFF2-40B4-BE49-F238E27FC236}">
                  <a16:creationId xmlns:a16="http://schemas.microsoft.com/office/drawing/2014/main" id="{44AE30E9-7F3A-C042-B877-CFEC7FD2EFA7}"/>
                </a:ext>
              </a:extLst>
            </p:cNvPr>
            <p:cNvSpPr>
              <a:spLocks noChangeArrowheads="1"/>
            </p:cNvSpPr>
            <p:nvPr/>
          </p:nvSpPr>
          <p:spPr bwMode="auto">
            <a:xfrm>
              <a:off x="8597900" y="1254125"/>
              <a:ext cx="438150" cy="185737"/>
            </a:xfrm>
            <a:prstGeom prst="ellipse">
              <a:avLst/>
            </a:prstGeom>
            <a:grp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lumMod val="40000"/>
                    <a:lumOff val="60000"/>
                  </a:schemeClr>
                </a:solidFill>
                <a:effectLst/>
                <a:uLnTx/>
                <a:uFillTx/>
                <a:ea typeface="+mn-ea"/>
                <a:cs typeface="+mn-cs"/>
              </a:endParaRPr>
            </a:p>
          </p:txBody>
        </p:sp>
      </p:grpSp>
      <p:sp>
        <p:nvSpPr>
          <p:cNvPr id="32" name="Rectangle 31">
            <a:extLst>
              <a:ext uri="{FF2B5EF4-FFF2-40B4-BE49-F238E27FC236}">
                <a16:creationId xmlns:a16="http://schemas.microsoft.com/office/drawing/2014/main" id="{DD6E1F06-3219-C04C-8D54-F6A13706859C}"/>
              </a:ext>
            </a:extLst>
          </p:cNvPr>
          <p:cNvSpPr/>
          <p:nvPr/>
        </p:nvSpPr>
        <p:spPr>
          <a:xfrm>
            <a:off x="7742788" y="2921260"/>
            <a:ext cx="604653"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75000"/>
                    <a:lumOff val="25000"/>
                  </a:schemeClr>
                </a:solidFill>
                <a:effectLst/>
                <a:uLnTx/>
                <a:uFillTx/>
                <a:ea typeface="+mn-ea"/>
                <a:cs typeface="+mn-cs"/>
              </a:rPr>
              <a:t>Source</a:t>
            </a:r>
            <a:endParaRPr kumimoji="0" lang="en-US" sz="1000" b="0" i="0" u="none" strike="noStrike" kern="1200" cap="none" spc="0" normalizeH="0" baseline="0" noProof="0" dirty="0">
              <a:ln>
                <a:noFill/>
              </a:ln>
              <a:solidFill>
                <a:schemeClr val="tx1">
                  <a:lumMod val="75000"/>
                  <a:lumOff val="25000"/>
                </a:schemeClr>
              </a:solidFill>
              <a:effectLst/>
              <a:uLnTx/>
              <a:uFillTx/>
              <a:ea typeface="+mn-ea"/>
              <a:cs typeface="+mn-cs"/>
            </a:endParaRPr>
          </a:p>
        </p:txBody>
      </p:sp>
      <p:sp>
        <p:nvSpPr>
          <p:cNvPr id="33" name="Rectangle 32">
            <a:extLst>
              <a:ext uri="{FF2B5EF4-FFF2-40B4-BE49-F238E27FC236}">
                <a16:creationId xmlns:a16="http://schemas.microsoft.com/office/drawing/2014/main" id="{C90FACC2-C0DC-FC43-A788-6D718065FAEB}"/>
              </a:ext>
            </a:extLst>
          </p:cNvPr>
          <p:cNvSpPr/>
          <p:nvPr/>
        </p:nvSpPr>
        <p:spPr>
          <a:xfrm>
            <a:off x="8516407" y="2921260"/>
            <a:ext cx="630301" cy="246221"/>
          </a:xfrm>
          <a:prstGeom prst="rect">
            <a:avLst/>
          </a:prstGeom>
        </p:spPr>
        <p:txBody>
          <a:bodyPr wrap="none">
            <a:spAutoFit/>
          </a:bodyPr>
          <a:lstStyle/>
          <a:p>
            <a:pPr>
              <a:defRPr/>
            </a:pPr>
            <a:r>
              <a:rPr lang="en-US" sz="1000" kern="0" dirty="0">
                <a:solidFill>
                  <a:schemeClr val="tx1">
                    <a:lumMod val="75000"/>
                    <a:lumOff val="25000"/>
                  </a:schemeClr>
                </a:solidFill>
              </a:rPr>
              <a:t>Hadoop</a:t>
            </a:r>
          </a:p>
        </p:txBody>
      </p:sp>
      <p:sp>
        <p:nvSpPr>
          <p:cNvPr id="34" name="Rectangle 33">
            <a:extLst>
              <a:ext uri="{FF2B5EF4-FFF2-40B4-BE49-F238E27FC236}">
                <a16:creationId xmlns:a16="http://schemas.microsoft.com/office/drawing/2014/main" id="{53C480F8-A2CF-3349-B291-278A308D6A32}"/>
              </a:ext>
            </a:extLst>
          </p:cNvPr>
          <p:cNvSpPr/>
          <p:nvPr/>
        </p:nvSpPr>
        <p:spPr>
          <a:xfrm>
            <a:off x="9381714" y="2921260"/>
            <a:ext cx="582211" cy="246221"/>
          </a:xfrm>
          <a:prstGeom prst="rect">
            <a:avLst/>
          </a:prstGeom>
        </p:spPr>
        <p:txBody>
          <a:bodyPr wrap="none">
            <a:spAutoFit/>
          </a:bodyPr>
          <a:lstStyle/>
          <a:p>
            <a:pPr>
              <a:defRPr/>
            </a:pPr>
            <a:r>
              <a:rPr lang="en-US" sz="1000" kern="0" dirty="0">
                <a:solidFill>
                  <a:schemeClr val="tx1">
                    <a:lumMod val="75000"/>
                    <a:lumOff val="25000"/>
                  </a:schemeClr>
                </a:solidFill>
              </a:rPr>
              <a:t>Vertica</a:t>
            </a:r>
          </a:p>
        </p:txBody>
      </p:sp>
      <p:sp>
        <p:nvSpPr>
          <p:cNvPr id="35" name="Rectangle 34">
            <a:extLst>
              <a:ext uri="{FF2B5EF4-FFF2-40B4-BE49-F238E27FC236}">
                <a16:creationId xmlns:a16="http://schemas.microsoft.com/office/drawing/2014/main" id="{54AC7D12-9AEB-5B48-8FEB-BB0107A2C69A}"/>
              </a:ext>
            </a:extLst>
          </p:cNvPr>
          <p:cNvSpPr/>
          <p:nvPr/>
        </p:nvSpPr>
        <p:spPr>
          <a:xfrm>
            <a:off x="9780441" y="3210930"/>
            <a:ext cx="1356580" cy="253916"/>
          </a:xfrm>
          <a:prstGeom prst="rect">
            <a:avLst/>
          </a:prstGeom>
        </p:spPr>
        <p:txBody>
          <a:bodyPr wrap="square">
            <a:spAutoFit/>
          </a:bodyPr>
          <a:lstStyle/>
          <a:p>
            <a:pPr>
              <a:defRPr/>
            </a:pPr>
            <a:r>
              <a:rPr lang="en-US" sz="1000" kern="0" dirty="0">
                <a:solidFill>
                  <a:schemeClr val="tx1">
                    <a:lumMod val="75000"/>
                    <a:lumOff val="25000"/>
                  </a:schemeClr>
                </a:solidFill>
              </a:rPr>
              <a:t>Multiple d</a:t>
            </a:r>
            <a:r>
              <a:rPr lang="en-US" sz="1000" kern="0" dirty="0" err="1">
                <a:solidFill>
                  <a:schemeClr val="tx1">
                    <a:lumMod val="75000"/>
                    <a:lumOff val="25000"/>
                  </a:schemeClr>
                </a:solidFill>
              </a:rPr>
              <a:t>atamarts</a:t>
            </a:r>
            <a:endParaRPr lang="en-US" sz="1000" kern="0" dirty="0">
              <a:solidFill>
                <a:schemeClr val="tx1">
                  <a:lumMod val="75000"/>
                  <a:lumOff val="25000"/>
                </a:schemeClr>
              </a:solidFill>
            </a:endParaRPr>
          </a:p>
        </p:txBody>
      </p:sp>
      <p:sp>
        <p:nvSpPr>
          <p:cNvPr id="36" name="Rectangle 35">
            <a:extLst>
              <a:ext uri="{FF2B5EF4-FFF2-40B4-BE49-F238E27FC236}">
                <a16:creationId xmlns:a16="http://schemas.microsoft.com/office/drawing/2014/main" id="{27EF9A88-27FC-634D-892C-5A7DB58D5DFC}"/>
              </a:ext>
            </a:extLst>
          </p:cNvPr>
          <p:cNvSpPr/>
          <p:nvPr/>
        </p:nvSpPr>
        <p:spPr>
          <a:xfrm>
            <a:off x="7731123" y="4468646"/>
            <a:ext cx="604653" cy="253916"/>
          </a:xfrm>
          <a:prstGeom prst="rect">
            <a:avLst/>
          </a:prstGeom>
        </p:spPr>
        <p:txBody>
          <a:bodyPr wrap="none">
            <a:spAutoFit/>
          </a:bodyPr>
          <a:lstStyle/>
          <a:p>
            <a:pPr>
              <a:defRPr/>
            </a:pPr>
            <a:r>
              <a:rPr lang="en-US" sz="1000" kern="0" dirty="0">
                <a:solidFill>
                  <a:schemeClr val="tx1">
                    <a:lumMod val="75000"/>
                    <a:lumOff val="25000"/>
                  </a:schemeClr>
                </a:solidFill>
              </a:rPr>
              <a:t>Source</a:t>
            </a:r>
          </a:p>
        </p:txBody>
      </p:sp>
      <p:grpSp>
        <p:nvGrpSpPr>
          <p:cNvPr id="37" name="Group 36">
            <a:extLst>
              <a:ext uri="{FF2B5EF4-FFF2-40B4-BE49-F238E27FC236}">
                <a16:creationId xmlns:a16="http://schemas.microsoft.com/office/drawing/2014/main" id="{253E4B54-E96B-284B-B623-57BFEBDAD9F2}"/>
              </a:ext>
            </a:extLst>
          </p:cNvPr>
          <p:cNvGrpSpPr/>
          <p:nvPr/>
        </p:nvGrpSpPr>
        <p:grpSpPr>
          <a:xfrm>
            <a:off x="10335949" y="4026785"/>
            <a:ext cx="417043" cy="363353"/>
            <a:chOff x="10926504" y="2752271"/>
            <a:chExt cx="530225" cy="461963"/>
          </a:xfrm>
        </p:grpSpPr>
        <p:grpSp>
          <p:nvGrpSpPr>
            <p:cNvPr id="77" name="Group 76">
              <a:extLst>
                <a:ext uri="{FF2B5EF4-FFF2-40B4-BE49-F238E27FC236}">
                  <a16:creationId xmlns:a16="http://schemas.microsoft.com/office/drawing/2014/main" id="{EEB1B12F-D26C-424F-933C-A0F23D400FEB}"/>
                </a:ext>
              </a:extLst>
            </p:cNvPr>
            <p:cNvGrpSpPr/>
            <p:nvPr/>
          </p:nvGrpSpPr>
          <p:grpSpPr>
            <a:xfrm>
              <a:off x="10926504" y="2752271"/>
              <a:ext cx="530225" cy="461963"/>
              <a:chOff x="1957387" y="1474789"/>
              <a:chExt cx="530225" cy="461963"/>
            </a:xfrm>
          </p:grpSpPr>
          <p:sp>
            <p:nvSpPr>
              <p:cNvPr id="83" name="Freeform 19">
                <a:extLst>
                  <a:ext uri="{FF2B5EF4-FFF2-40B4-BE49-F238E27FC236}">
                    <a16:creationId xmlns:a16="http://schemas.microsoft.com/office/drawing/2014/main" id="{43EB4351-5521-4440-A640-3C6F8DBF7D3F}"/>
                  </a:ext>
                </a:extLst>
              </p:cNvPr>
              <p:cNvSpPr>
                <a:spLocks/>
              </p:cNvSpPr>
              <p:nvPr/>
            </p:nvSpPr>
            <p:spPr bwMode="auto">
              <a:xfrm>
                <a:off x="1957387" y="1474789"/>
                <a:ext cx="530225" cy="415925"/>
              </a:xfrm>
              <a:custGeom>
                <a:avLst/>
                <a:gdLst>
                  <a:gd name="T0" fmla="*/ 92 w 92"/>
                  <a:gd name="T1" fmla="*/ 66 h 72"/>
                  <a:gd name="T2" fmla="*/ 86 w 92"/>
                  <a:gd name="T3" fmla="*/ 72 h 72"/>
                  <a:gd name="T4" fmla="*/ 6 w 92"/>
                  <a:gd name="T5" fmla="*/ 72 h 72"/>
                  <a:gd name="T6" fmla="*/ 0 w 92"/>
                  <a:gd name="T7" fmla="*/ 66 h 72"/>
                  <a:gd name="T8" fmla="*/ 0 w 92"/>
                  <a:gd name="T9" fmla="*/ 6 h 72"/>
                  <a:gd name="T10" fmla="*/ 6 w 92"/>
                  <a:gd name="T11" fmla="*/ 0 h 72"/>
                  <a:gd name="T12" fmla="*/ 86 w 92"/>
                  <a:gd name="T13" fmla="*/ 0 h 72"/>
                  <a:gd name="T14" fmla="*/ 92 w 92"/>
                  <a:gd name="T15" fmla="*/ 6 h 72"/>
                  <a:gd name="T16" fmla="*/ 92 w 92"/>
                  <a:gd name="T17"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254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84" name="Line 20">
                <a:extLst>
                  <a:ext uri="{FF2B5EF4-FFF2-40B4-BE49-F238E27FC236}">
                    <a16:creationId xmlns:a16="http://schemas.microsoft.com/office/drawing/2014/main" id="{241B17F0-6897-0F48-999E-F62BD62237B7}"/>
                  </a:ext>
                </a:extLst>
              </p:cNvPr>
              <p:cNvSpPr>
                <a:spLocks noChangeShapeType="1"/>
              </p:cNvSpPr>
              <p:nvPr/>
            </p:nvSpPr>
            <p:spPr bwMode="auto">
              <a:xfrm>
                <a:off x="2060575" y="1936751"/>
                <a:ext cx="322263" cy="0"/>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85" name="Line 21">
                <a:extLst>
                  <a:ext uri="{FF2B5EF4-FFF2-40B4-BE49-F238E27FC236}">
                    <a16:creationId xmlns:a16="http://schemas.microsoft.com/office/drawing/2014/main" id="{18C77C75-E976-1848-86A8-86BC93B2584F}"/>
                  </a:ext>
                </a:extLst>
              </p:cNvPr>
              <p:cNvSpPr>
                <a:spLocks noChangeShapeType="1"/>
              </p:cNvSpPr>
              <p:nvPr/>
            </p:nvSpPr>
            <p:spPr bwMode="auto">
              <a:xfrm>
                <a:off x="2222500" y="1890714"/>
                <a:ext cx="0" cy="46038"/>
              </a:xfrm>
              <a:prstGeom prst="line">
                <a:avLst/>
              </a:prstGeom>
              <a:noFill/>
              <a:ln w="254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86" name="Oval 22">
                <a:extLst>
                  <a:ext uri="{FF2B5EF4-FFF2-40B4-BE49-F238E27FC236}">
                    <a16:creationId xmlns:a16="http://schemas.microsoft.com/office/drawing/2014/main" id="{7FA4D8B9-EF3B-8248-B6F3-BFF8FC9C73A9}"/>
                  </a:ext>
                </a:extLst>
              </p:cNvPr>
              <p:cNvSpPr>
                <a:spLocks noChangeArrowheads="1"/>
              </p:cNvSpPr>
              <p:nvPr/>
            </p:nvSpPr>
            <p:spPr bwMode="auto">
              <a:xfrm>
                <a:off x="2209800" y="1831976"/>
                <a:ext cx="23813" cy="23813"/>
              </a:xfrm>
              <a:prstGeom prst="ellipse">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87" name="Line 23">
                <a:extLst>
                  <a:ext uri="{FF2B5EF4-FFF2-40B4-BE49-F238E27FC236}">
                    <a16:creationId xmlns:a16="http://schemas.microsoft.com/office/drawing/2014/main" id="{39EF4AAF-E4A1-8844-A53A-4EAA27AAE12F}"/>
                  </a:ext>
                </a:extLst>
              </p:cNvPr>
              <p:cNvSpPr>
                <a:spLocks noChangeShapeType="1"/>
              </p:cNvSpPr>
              <p:nvPr/>
            </p:nvSpPr>
            <p:spPr bwMode="auto">
              <a:xfrm>
                <a:off x="1957387" y="1798639"/>
                <a:ext cx="530225"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grpSp>
        <p:grpSp>
          <p:nvGrpSpPr>
            <p:cNvPr id="78" name="Group 77">
              <a:extLst>
                <a:ext uri="{FF2B5EF4-FFF2-40B4-BE49-F238E27FC236}">
                  <a16:creationId xmlns:a16="http://schemas.microsoft.com/office/drawing/2014/main" id="{F0400848-C798-364C-99E2-AC0ADCCAAE15}"/>
                </a:ext>
              </a:extLst>
            </p:cNvPr>
            <p:cNvGrpSpPr/>
            <p:nvPr/>
          </p:nvGrpSpPr>
          <p:grpSpPr>
            <a:xfrm>
              <a:off x="11020536" y="2814637"/>
              <a:ext cx="348141" cy="205784"/>
              <a:chOff x="6453188" y="2598738"/>
              <a:chExt cx="392113" cy="231776"/>
            </a:xfrm>
          </p:grpSpPr>
          <p:sp>
            <p:nvSpPr>
              <p:cNvPr id="79" name="Rectangle 224">
                <a:extLst>
                  <a:ext uri="{FF2B5EF4-FFF2-40B4-BE49-F238E27FC236}">
                    <a16:creationId xmlns:a16="http://schemas.microsoft.com/office/drawing/2014/main" id="{CFD8577B-5CE3-714A-9E7B-5C1F826360EF}"/>
                  </a:ext>
                </a:extLst>
              </p:cNvPr>
              <p:cNvSpPr>
                <a:spLocks noChangeArrowheads="1"/>
              </p:cNvSpPr>
              <p:nvPr/>
            </p:nvSpPr>
            <p:spPr bwMode="auto">
              <a:xfrm>
                <a:off x="6523038" y="2690813"/>
                <a:ext cx="68263" cy="139700"/>
              </a:xfrm>
              <a:prstGeom prst="rect">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80" name="Rectangle 225">
                <a:extLst>
                  <a:ext uri="{FF2B5EF4-FFF2-40B4-BE49-F238E27FC236}">
                    <a16:creationId xmlns:a16="http://schemas.microsoft.com/office/drawing/2014/main" id="{E76A5626-80B4-9A4A-AC03-A0F5275DA7AF}"/>
                  </a:ext>
                </a:extLst>
              </p:cNvPr>
              <p:cNvSpPr>
                <a:spLocks noChangeArrowheads="1"/>
              </p:cNvSpPr>
              <p:nvPr/>
            </p:nvSpPr>
            <p:spPr bwMode="auto">
              <a:xfrm>
                <a:off x="6637338" y="2736851"/>
                <a:ext cx="69850" cy="93663"/>
              </a:xfrm>
              <a:prstGeom prst="rect">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81" name="Rectangle 226">
                <a:extLst>
                  <a:ext uri="{FF2B5EF4-FFF2-40B4-BE49-F238E27FC236}">
                    <a16:creationId xmlns:a16="http://schemas.microsoft.com/office/drawing/2014/main" id="{7DB42317-AD2A-EF4B-9E6E-E5C7DFA226D0}"/>
                  </a:ext>
                </a:extLst>
              </p:cNvPr>
              <p:cNvSpPr>
                <a:spLocks noChangeArrowheads="1"/>
              </p:cNvSpPr>
              <p:nvPr/>
            </p:nvSpPr>
            <p:spPr bwMode="auto">
              <a:xfrm>
                <a:off x="6753226" y="2598738"/>
                <a:ext cx="69850" cy="231775"/>
              </a:xfrm>
              <a:prstGeom prst="rect">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82" name="Freeform 227">
                <a:extLst>
                  <a:ext uri="{FF2B5EF4-FFF2-40B4-BE49-F238E27FC236}">
                    <a16:creationId xmlns:a16="http://schemas.microsoft.com/office/drawing/2014/main" id="{094291DE-E3D6-8A43-828C-E99673A88234}"/>
                  </a:ext>
                </a:extLst>
              </p:cNvPr>
              <p:cNvSpPr>
                <a:spLocks/>
              </p:cNvSpPr>
              <p:nvPr/>
            </p:nvSpPr>
            <p:spPr bwMode="auto">
              <a:xfrm>
                <a:off x="6453188" y="2598738"/>
                <a:ext cx="392113" cy="231775"/>
              </a:xfrm>
              <a:custGeom>
                <a:avLst/>
                <a:gdLst>
                  <a:gd name="T0" fmla="*/ 0 w 247"/>
                  <a:gd name="T1" fmla="*/ 0 h 146"/>
                  <a:gd name="T2" fmla="*/ 0 w 247"/>
                  <a:gd name="T3" fmla="*/ 146 h 146"/>
                  <a:gd name="T4" fmla="*/ 247 w 247"/>
                  <a:gd name="T5" fmla="*/ 146 h 146"/>
                </a:gdLst>
                <a:ahLst/>
                <a:cxnLst>
                  <a:cxn ang="0">
                    <a:pos x="T0" y="T1"/>
                  </a:cxn>
                  <a:cxn ang="0">
                    <a:pos x="T2" y="T3"/>
                  </a:cxn>
                  <a:cxn ang="0">
                    <a:pos x="T4" y="T5"/>
                  </a:cxn>
                </a:cxnLst>
                <a:rect l="0" t="0" r="r" b="b"/>
                <a:pathLst>
                  <a:path w="247" h="146">
                    <a:moveTo>
                      <a:pt x="0" y="0"/>
                    </a:moveTo>
                    <a:lnTo>
                      <a:pt x="0" y="146"/>
                    </a:lnTo>
                    <a:lnTo>
                      <a:pt x="247" y="146"/>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grpSp>
      </p:grpSp>
      <p:grpSp>
        <p:nvGrpSpPr>
          <p:cNvPr id="38" name="Group 37">
            <a:extLst>
              <a:ext uri="{FF2B5EF4-FFF2-40B4-BE49-F238E27FC236}">
                <a16:creationId xmlns:a16="http://schemas.microsoft.com/office/drawing/2014/main" id="{02EEFC9D-E826-3345-9BE1-13EFCA5607B9}"/>
              </a:ext>
            </a:extLst>
          </p:cNvPr>
          <p:cNvGrpSpPr/>
          <p:nvPr/>
        </p:nvGrpSpPr>
        <p:grpSpPr>
          <a:xfrm>
            <a:off x="8993650" y="3776619"/>
            <a:ext cx="582717" cy="646056"/>
            <a:chOff x="8597900" y="1254126"/>
            <a:chExt cx="438150" cy="485774"/>
          </a:xfrm>
          <a:solidFill>
            <a:schemeClr val="bg1"/>
          </a:solidFill>
        </p:grpSpPr>
        <p:sp>
          <p:nvSpPr>
            <p:cNvPr id="73" name="Freeform 374">
              <a:extLst>
                <a:ext uri="{FF2B5EF4-FFF2-40B4-BE49-F238E27FC236}">
                  <a16:creationId xmlns:a16="http://schemas.microsoft.com/office/drawing/2014/main" id="{16AA245E-16B3-B44A-B890-62DBDF0D03D1}"/>
                </a:ext>
              </a:extLst>
            </p:cNvPr>
            <p:cNvSpPr>
              <a:spLocks/>
            </p:cNvSpPr>
            <p:nvPr/>
          </p:nvSpPr>
          <p:spPr bwMode="auto">
            <a:xfrm>
              <a:off x="8597900" y="1347788"/>
              <a:ext cx="438150" cy="392112"/>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solidFill>
                  <a:schemeClr val="accent1">
                    <a:lumMod val="40000"/>
                    <a:lumOff val="60000"/>
                  </a:schemeClr>
                </a:solidFill>
              </a:endParaRPr>
            </a:p>
          </p:txBody>
        </p:sp>
        <p:sp>
          <p:nvSpPr>
            <p:cNvPr id="74" name="Freeform 372">
              <a:extLst>
                <a:ext uri="{FF2B5EF4-FFF2-40B4-BE49-F238E27FC236}">
                  <a16:creationId xmlns:a16="http://schemas.microsoft.com/office/drawing/2014/main" id="{1166EA42-9C94-D449-BD64-BC57D81FE8EA}"/>
                </a:ext>
              </a:extLst>
            </p:cNvPr>
            <p:cNvSpPr>
              <a:spLocks/>
            </p:cNvSpPr>
            <p:nvPr/>
          </p:nvSpPr>
          <p:spPr bwMode="auto">
            <a:xfrm>
              <a:off x="8597900" y="1439863"/>
              <a:ext cx="438150" cy="9207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solidFill>
                  <a:schemeClr val="accent1">
                    <a:lumMod val="40000"/>
                    <a:lumOff val="60000"/>
                  </a:schemeClr>
                </a:solidFill>
              </a:endParaRPr>
            </a:p>
          </p:txBody>
        </p:sp>
        <p:sp>
          <p:nvSpPr>
            <p:cNvPr id="75" name="Freeform 373">
              <a:extLst>
                <a:ext uri="{FF2B5EF4-FFF2-40B4-BE49-F238E27FC236}">
                  <a16:creationId xmlns:a16="http://schemas.microsoft.com/office/drawing/2014/main" id="{5FFA3F39-35D1-3445-B74B-94000C39BB34}"/>
                </a:ext>
              </a:extLst>
            </p:cNvPr>
            <p:cNvSpPr>
              <a:spLocks/>
            </p:cNvSpPr>
            <p:nvPr/>
          </p:nvSpPr>
          <p:spPr bwMode="auto">
            <a:xfrm>
              <a:off x="8597900" y="1543051"/>
              <a:ext cx="438150" cy="93662"/>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solidFill>
                  <a:schemeClr val="accent1">
                    <a:lumMod val="40000"/>
                    <a:lumOff val="60000"/>
                  </a:schemeClr>
                </a:solidFill>
              </a:endParaRPr>
            </a:p>
          </p:txBody>
        </p:sp>
        <p:sp>
          <p:nvSpPr>
            <p:cNvPr id="76" name="Oval 371">
              <a:extLst>
                <a:ext uri="{FF2B5EF4-FFF2-40B4-BE49-F238E27FC236}">
                  <a16:creationId xmlns:a16="http://schemas.microsoft.com/office/drawing/2014/main" id="{D980493E-7502-1B45-B945-6184C1F8821F}"/>
                </a:ext>
              </a:extLst>
            </p:cNvPr>
            <p:cNvSpPr>
              <a:spLocks noChangeArrowheads="1"/>
            </p:cNvSpPr>
            <p:nvPr/>
          </p:nvSpPr>
          <p:spPr bwMode="auto">
            <a:xfrm>
              <a:off x="8597900" y="1254126"/>
              <a:ext cx="438150" cy="185737"/>
            </a:xfrm>
            <a:prstGeom prst="ellipse">
              <a:avLst/>
            </a:prstGeom>
            <a:solidFill>
              <a:schemeClr val="accent1"/>
            </a:solid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1400">
                <a:solidFill>
                  <a:schemeClr val="accent1">
                    <a:lumMod val="40000"/>
                    <a:lumOff val="60000"/>
                  </a:schemeClr>
                </a:solidFill>
              </a:endParaRPr>
            </a:p>
          </p:txBody>
        </p:sp>
      </p:grpSp>
      <p:grpSp>
        <p:nvGrpSpPr>
          <p:cNvPr id="39" name="Group 38">
            <a:extLst>
              <a:ext uri="{FF2B5EF4-FFF2-40B4-BE49-F238E27FC236}">
                <a16:creationId xmlns:a16="http://schemas.microsoft.com/office/drawing/2014/main" id="{14E0D7A4-C4CB-BF43-89AC-5B10A014371E}"/>
              </a:ext>
            </a:extLst>
          </p:cNvPr>
          <p:cNvGrpSpPr/>
          <p:nvPr/>
        </p:nvGrpSpPr>
        <p:grpSpPr>
          <a:xfrm>
            <a:off x="9116089" y="3814626"/>
            <a:ext cx="325902" cy="161015"/>
            <a:chOff x="5729775" y="4117411"/>
            <a:chExt cx="866713" cy="855391"/>
          </a:xfrm>
          <a:solidFill>
            <a:schemeClr val="bg1"/>
          </a:solidFill>
        </p:grpSpPr>
        <p:sp>
          <p:nvSpPr>
            <p:cNvPr id="60" name="Freeform 88">
              <a:extLst>
                <a:ext uri="{FF2B5EF4-FFF2-40B4-BE49-F238E27FC236}">
                  <a16:creationId xmlns:a16="http://schemas.microsoft.com/office/drawing/2014/main" id="{112CC1A9-59B8-8246-98D2-9561D587D199}"/>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61" name="Freeform 89">
              <a:extLst>
                <a:ext uri="{FF2B5EF4-FFF2-40B4-BE49-F238E27FC236}">
                  <a16:creationId xmlns:a16="http://schemas.microsoft.com/office/drawing/2014/main" id="{486FC1FC-44AA-8C46-BB00-2DAF883FD037}"/>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62" name="Freeform 90">
              <a:extLst>
                <a:ext uri="{FF2B5EF4-FFF2-40B4-BE49-F238E27FC236}">
                  <a16:creationId xmlns:a16="http://schemas.microsoft.com/office/drawing/2014/main" id="{2A545B16-FC93-C143-BCB2-40C2E99C3393}"/>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63" name="Freeform 91">
              <a:extLst>
                <a:ext uri="{FF2B5EF4-FFF2-40B4-BE49-F238E27FC236}">
                  <a16:creationId xmlns:a16="http://schemas.microsoft.com/office/drawing/2014/main" id="{2F3CF140-781C-0C45-A33C-9360597E3BB0}"/>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64" name="Freeform 92">
              <a:extLst>
                <a:ext uri="{FF2B5EF4-FFF2-40B4-BE49-F238E27FC236}">
                  <a16:creationId xmlns:a16="http://schemas.microsoft.com/office/drawing/2014/main" id="{F6974475-7A72-CC46-92BB-AB1DB1F68C48}"/>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65" name="Freeform 93">
              <a:extLst>
                <a:ext uri="{FF2B5EF4-FFF2-40B4-BE49-F238E27FC236}">
                  <a16:creationId xmlns:a16="http://schemas.microsoft.com/office/drawing/2014/main" id="{B7B6C2B1-4992-0540-8665-41F873028890}"/>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66" name="Freeform 94">
              <a:extLst>
                <a:ext uri="{FF2B5EF4-FFF2-40B4-BE49-F238E27FC236}">
                  <a16:creationId xmlns:a16="http://schemas.microsoft.com/office/drawing/2014/main" id="{C5467E62-7B8A-C54F-90C7-346182E41741}"/>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67" name="Freeform 95">
              <a:extLst>
                <a:ext uri="{FF2B5EF4-FFF2-40B4-BE49-F238E27FC236}">
                  <a16:creationId xmlns:a16="http://schemas.microsoft.com/office/drawing/2014/main" id="{E6BB6B6A-1E50-DF4B-8EF6-1D55EC7E6839}"/>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68" name="Freeform 96">
              <a:extLst>
                <a:ext uri="{FF2B5EF4-FFF2-40B4-BE49-F238E27FC236}">
                  <a16:creationId xmlns:a16="http://schemas.microsoft.com/office/drawing/2014/main" id="{A2F99062-14BB-8C4A-A1C2-82DC8B0586BB}"/>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69" name="Freeform 97">
              <a:extLst>
                <a:ext uri="{FF2B5EF4-FFF2-40B4-BE49-F238E27FC236}">
                  <a16:creationId xmlns:a16="http://schemas.microsoft.com/office/drawing/2014/main" id="{B0F65989-A830-6F4C-9C25-0E417FA85195}"/>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70" name="Freeform 98">
              <a:extLst>
                <a:ext uri="{FF2B5EF4-FFF2-40B4-BE49-F238E27FC236}">
                  <a16:creationId xmlns:a16="http://schemas.microsoft.com/office/drawing/2014/main" id="{2BFAB468-369A-1D46-A2D1-1D020A5AE0FA}"/>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71" name="Freeform 99">
              <a:extLst>
                <a:ext uri="{FF2B5EF4-FFF2-40B4-BE49-F238E27FC236}">
                  <a16:creationId xmlns:a16="http://schemas.microsoft.com/office/drawing/2014/main" id="{1354BD82-7D9B-3A4E-AE65-9E1F86CE116C}"/>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sp>
          <p:nvSpPr>
            <p:cNvPr id="72" name="Freeform 100">
              <a:extLst>
                <a:ext uri="{FF2B5EF4-FFF2-40B4-BE49-F238E27FC236}">
                  <a16:creationId xmlns:a16="http://schemas.microsoft.com/office/drawing/2014/main" id="{702615C2-B164-7440-9450-C9F59EFCF3D1}"/>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lumMod val="40000"/>
                    <a:lumOff val="60000"/>
                  </a:schemeClr>
                </a:solidFill>
                <a:effectLst/>
                <a:uLnTx/>
                <a:uFillTx/>
                <a:ea typeface="+mn-ea"/>
                <a:cs typeface="+mn-cs"/>
              </a:endParaRPr>
            </a:p>
          </p:txBody>
        </p:sp>
      </p:grpSp>
      <p:grpSp>
        <p:nvGrpSpPr>
          <p:cNvPr id="40" name="Group 39">
            <a:extLst>
              <a:ext uri="{FF2B5EF4-FFF2-40B4-BE49-F238E27FC236}">
                <a16:creationId xmlns:a16="http://schemas.microsoft.com/office/drawing/2014/main" id="{3F71197C-5F40-7B48-AB16-7CC067AA6EA0}"/>
              </a:ext>
            </a:extLst>
          </p:cNvPr>
          <p:cNvGrpSpPr/>
          <p:nvPr/>
        </p:nvGrpSpPr>
        <p:grpSpPr>
          <a:xfrm>
            <a:off x="7830065" y="2495747"/>
            <a:ext cx="408714" cy="409028"/>
            <a:chOff x="8087710" y="1860092"/>
            <a:chExt cx="442276" cy="442616"/>
          </a:xfrm>
        </p:grpSpPr>
        <p:sp>
          <p:nvSpPr>
            <p:cNvPr id="58" name="Freeform 5">
              <a:extLst>
                <a:ext uri="{FF2B5EF4-FFF2-40B4-BE49-F238E27FC236}">
                  <a16:creationId xmlns:a16="http://schemas.microsoft.com/office/drawing/2014/main" id="{FFD0909F-225B-1949-B873-9D096E373CC3}"/>
                </a:ext>
              </a:extLst>
            </p:cNvPr>
            <p:cNvSpPr>
              <a:spLocks noEditPoints="1"/>
            </p:cNvSpPr>
            <p:nvPr/>
          </p:nvSpPr>
          <p:spPr bwMode="auto">
            <a:xfrm>
              <a:off x="8087710" y="1860092"/>
              <a:ext cx="442276" cy="442616"/>
            </a:xfrm>
            <a:custGeom>
              <a:avLst/>
              <a:gdLst>
                <a:gd name="T0" fmla="*/ 1376 w 1472"/>
                <a:gd name="T1" fmla="*/ 0 h 1472"/>
                <a:gd name="T2" fmla="*/ 96 w 1472"/>
                <a:gd name="T3" fmla="*/ 0 h 1472"/>
                <a:gd name="T4" fmla="*/ 0 w 1472"/>
                <a:gd name="T5" fmla="*/ 96 h 1472"/>
                <a:gd name="T6" fmla="*/ 0 w 1472"/>
                <a:gd name="T7" fmla="*/ 1376 h 1472"/>
                <a:gd name="T8" fmla="*/ 96 w 1472"/>
                <a:gd name="T9" fmla="*/ 1472 h 1472"/>
                <a:gd name="T10" fmla="*/ 1376 w 1472"/>
                <a:gd name="T11" fmla="*/ 1472 h 1472"/>
                <a:gd name="T12" fmla="*/ 1472 w 1472"/>
                <a:gd name="T13" fmla="*/ 1376 h 1472"/>
                <a:gd name="T14" fmla="*/ 1472 w 1472"/>
                <a:gd name="T15" fmla="*/ 96 h 1472"/>
                <a:gd name="T16" fmla="*/ 1376 w 1472"/>
                <a:gd name="T17" fmla="*/ 0 h 1472"/>
                <a:gd name="T18" fmla="*/ 1408 w 1472"/>
                <a:gd name="T19" fmla="*/ 96 h 1472"/>
                <a:gd name="T20" fmla="*/ 1408 w 1472"/>
                <a:gd name="T21" fmla="*/ 256 h 1472"/>
                <a:gd name="T22" fmla="*/ 576 w 1472"/>
                <a:gd name="T23" fmla="*/ 256 h 1472"/>
                <a:gd name="T24" fmla="*/ 576 w 1472"/>
                <a:gd name="T25" fmla="*/ 64 h 1472"/>
                <a:gd name="T26" fmla="*/ 1376 w 1472"/>
                <a:gd name="T27" fmla="*/ 64 h 1472"/>
                <a:gd name="T28" fmla="*/ 1408 w 1472"/>
                <a:gd name="T29" fmla="*/ 96 h 1472"/>
                <a:gd name="T30" fmla="*/ 320 w 1472"/>
                <a:gd name="T31" fmla="*/ 256 h 1472"/>
                <a:gd name="T32" fmla="*/ 320 w 1472"/>
                <a:gd name="T33" fmla="*/ 64 h 1472"/>
                <a:gd name="T34" fmla="*/ 512 w 1472"/>
                <a:gd name="T35" fmla="*/ 64 h 1472"/>
                <a:gd name="T36" fmla="*/ 512 w 1472"/>
                <a:gd name="T37" fmla="*/ 256 h 1472"/>
                <a:gd name="T38" fmla="*/ 320 w 1472"/>
                <a:gd name="T39" fmla="*/ 256 h 1472"/>
                <a:gd name="T40" fmla="*/ 96 w 1472"/>
                <a:gd name="T41" fmla="*/ 64 h 1472"/>
                <a:gd name="T42" fmla="*/ 256 w 1472"/>
                <a:gd name="T43" fmla="*/ 64 h 1472"/>
                <a:gd name="T44" fmla="*/ 256 w 1472"/>
                <a:gd name="T45" fmla="*/ 256 h 1472"/>
                <a:gd name="T46" fmla="*/ 64 w 1472"/>
                <a:gd name="T47" fmla="*/ 256 h 1472"/>
                <a:gd name="T48" fmla="*/ 64 w 1472"/>
                <a:gd name="T49" fmla="*/ 96 h 1472"/>
                <a:gd name="T50" fmla="*/ 96 w 1472"/>
                <a:gd name="T51" fmla="*/ 64 h 1472"/>
                <a:gd name="T52" fmla="*/ 1376 w 1472"/>
                <a:gd name="T53" fmla="*/ 1408 h 1472"/>
                <a:gd name="T54" fmla="*/ 96 w 1472"/>
                <a:gd name="T55" fmla="*/ 1408 h 1472"/>
                <a:gd name="T56" fmla="*/ 64 w 1472"/>
                <a:gd name="T57" fmla="*/ 1376 h 1472"/>
                <a:gd name="T58" fmla="*/ 64 w 1472"/>
                <a:gd name="T59" fmla="*/ 320 h 1472"/>
                <a:gd name="T60" fmla="*/ 1408 w 1472"/>
                <a:gd name="T61" fmla="*/ 320 h 1472"/>
                <a:gd name="T62" fmla="*/ 1408 w 1472"/>
                <a:gd name="T63" fmla="*/ 1376 h 1472"/>
                <a:gd name="T64" fmla="*/ 1376 w 1472"/>
                <a:gd name="T65" fmla="*/ 14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2" h="1472">
                  <a:moveTo>
                    <a:pt x="1376" y="0"/>
                  </a:moveTo>
                  <a:cubicBezTo>
                    <a:pt x="96" y="0"/>
                    <a:pt x="96" y="0"/>
                    <a:pt x="96" y="0"/>
                  </a:cubicBezTo>
                  <a:cubicBezTo>
                    <a:pt x="43" y="0"/>
                    <a:pt x="0" y="43"/>
                    <a:pt x="0" y="96"/>
                  </a:cubicBezTo>
                  <a:cubicBezTo>
                    <a:pt x="0" y="1376"/>
                    <a:pt x="0" y="1376"/>
                    <a:pt x="0" y="1376"/>
                  </a:cubicBezTo>
                  <a:cubicBezTo>
                    <a:pt x="0" y="1429"/>
                    <a:pt x="43" y="1472"/>
                    <a:pt x="96" y="1472"/>
                  </a:cubicBezTo>
                  <a:cubicBezTo>
                    <a:pt x="1376" y="1472"/>
                    <a:pt x="1376" y="1472"/>
                    <a:pt x="1376" y="1472"/>
                  </a:cubicBezTo>
                  <a:cubicBezTo>
                    <a:pt x="1429" y="1472"/>
                    <a:pt x="1472" y="1429"/>
                    <a:pt x="1472" y="1376"/>
                  </a:cubicBezTo>
                  <a:cubicBezTo>
                    <a:pt x="1472" y="96"/>
                    <a:pt x="1472" y="96"/>
                    <a:pt x="1472" y="96"/>
                  </a:cubicBezTo>
                  <a:cubicBezTo>
                    <a:pt x="1472" y="43"/>
                    <a:pt x="1429" y="0"/>
                    <a:pt x="1376" y="0"/>
                  </a:cubicBezTo>
                  <a:close/>
                  <a:moveTo>
                    <a:pt x="1408" y="96"/>
                  </a:moveTo>
                  <a:cubicBezTo>
                    <a:pt x="1408" y="256"/>
                    <a:pt x="1408" y="256"/>
                    <a:pt x="1408" y="256"/>
                  </a:cubicBezTo>
                  <a:cubicBezTo>
                    <a:pt x="576" y="256"/>
                    <a:pt x="576" y="256"/>
                    <a:pt x="576" y="256"/>
                  </a:cubicBezTo>
                  <a:cubicBezTo>
                    <a:pt x="576" y="64"/>
                    <a:pt x="576" y="64"/>
                    <a:pt x="576" y="64"/>
                  </a:cubicBezTo>
                  <a:cubicBezTo>
                    <a:pt x="1376" y="64"/>
                    <a:pt x="1376" y="64"/>
                    <a:pt x="1376" y="64"/>
                  </a:cubicBezTo>
                  <a:cubicBezTo>
                    <a:pt x="1394" y="64"/>
                    <a:pt x="1408" y="78"/>
                    <a:pt x="1408" y="96"/>
                  </a:cubicBezTo>
                  <a:close/>
                  <a:moveTo>
                    <a:pt x="320" y="256"/>
                  </a:moveTo>
                  <a:cubicBezTo>
                    <a:pt x="320" y="64"/>
                    <a:pt x="320" y="64"/>
                    <a:pt x="320" y="64"/>
                  </a:cubicBezTo>
                  <a:cubicBezTo>
                    <a:pt x="512" y="64"/>
                    <a:pt x="512" y="64"/>
                    <a:pt x="512" y="64"/>
                  </a:cubicBezTo>
                  <a:cubicBezTo>
                    <a:pt x="512" y="256"/>
                    <a:pt x="512" y="256"/>
                    <a:pt x="512" y="256"/>
                  </a:cubicBezTo>
                  <a:lnTo>
                    <a:pt x="320" y="256"/>
                  </a:lnTo>
                  <a:close/>
                  <a:moveTo>
                    <a:pt x="96" y="64"/>
                  </a:moveTo>
                  <a:cubicBezTo>
                    <a:pt x="256" y="64"/>
                    <a:pt x="256" y="64"/>
                    <a:pt x="256" y="64"/>
                  </a:cubicBezTo>
                  <a:cubicBezTo>
                    <a:pt x="256" y="256"/>
                    <a:pt x="256" y="256"/>
                    <a:pt x="256" y="256"/>
                  </a:cubicBezTo>
                  <a:cubicBezTo>
                    <a:pt x="64" y="256"/>
                    <a:pt x="64" y="256"/>
                    <a:pt x="64" y="256"/>
                  </a:cubicBezTo>
                  <a:cubicBezTo>
                    <a:pt x="64" y="96"/>
                    <a:pt x="64" y="96"/>
                    <a:pt x="64" y="96"/>
                  </a:cubicBezTo>
                  <a:cubicBezTo>
                    <a:pt x="64" y="78"/>
                    <a:pt x="78" y="64"/>
                    <a:pt x="96" y="64"/>
                  </a:cubicBezTo>
                  <a:close/>
                  <a:moveTo>
                    <a:pt x="1376" y="1408"/>
                  </a:moveTo>
                  <a:cubicBezTo>
                    <a:pt x="96" y="1408"/>
                    <a:pt x="96" y="1408"/>
                    <a:pt x="96" y="1408"/>
                  </a:cubicBezTo>
                  <a:cubicBezTo>
                    <a:pt x="78" y="1408"/>
                    <a:pt x="64" y="1394"/>
                    <a:pt x="64" y="1376"/>
                  </a:cubicBezTo>
                  <a:cubicBezTo>
                    <a:pt x="64" y="320"/>
                    <a:pt x="64" y="320"/>
                    <a:pt x="64" y="320"/>
                  </a:cubicBezTo>
                  <a:cubicBezTo>
                    <a:pt x="1408" y="320"/>
                    <a:pt x="1408" y="320"/>
                    <a:pt x="1408" y="320"/>
                  </a:cubicBezTo>
                  <a:cubicBezTo>
                    <a:pt x="1408" y="1376"/>
                    <a:pt x="1408" y="1376"/>
                    <a:pt x="1408" y="1376"/>
                  </a:cubicBezTo>
                  <a:cubicBezTo>
                    <a:pt x="1408" y="1394"/>
                    <a:pt x="1394" y="1408"/>
                    <a:pt x="1376" y="1408"/>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400"/>
            </a:p>
          </p:txBody>
        </p:sp>
        <p:sp>
          <p:nvSpPr>
            <p:cNvPr id="59" name="TextBox 58">
              <a:extLst>
                <a:ext uri="{FF2B5EF4-FFF2-40B4-BE49-F238E27FC236}">
                  <a16:creationId xmlns:a16="http://schemas.microsoft.com/office/drawing/2014/main" id="{CE35F1F4-50A5-514B-8A2E-28777CA52C3F}"/>
                </a:ext>
              </a:extLst>
            </p:cNvPr>
            <p:cNvSpPr txBox="1"/>
            <p:nvPr/>
          </p:nvSpPr>
          <p:spPr>
            <a:xfrm>
              <a:off x="8099153" y="1956383"/>
              <a:ext cx="420129" cy="333051"/>
            </a:xfrm>
            <a:prstGeom prst="rect">
              <a:avLst/>
            </a:prstGeom>
            <a:noFill/>
          </p:spPr>
          <p:txBody>
            <a:bodyPr wrap="none" rtlCol="0">
              <a:spAutoFit/>
            </a:bodyPr>
            <a:lstStyle/>
            <a:p>
              <a:r>
                <a:rPr lang="en-US" sz="700" b="1" dirty="0">
                  <a:solidFill>
                    <a:schemeClr val="accent1"/>
                  </a:solidFill>
                </a:rPr>
                <a:t>REF/</a:t>
              </a:r>
              <a:br>
                <a:rPr lang="en-US" sz="700" b="1" dirty="0">
                  <a:solidFill>
                    <a:schemeClr val="accent1"/>
                  </a:solidFill>
                </a:rPr>
              </a:br>
              <a:r>
                <a:rPr lang="en-US" sz="700" b="1" dirty="0">
                  <a:solidFill>
                    <a:schemeClr val="accent1"/>
                  </a:solidFill>
                </a:rPr>
                <a:t>TXN</a:t>
              </a:r>
            </a:p>
          </p:txBody>
        </p:sp>
      </p:grpSp>
      <p:grpSp>
        <p:nvGrpSpPr>
          <p:cNvPr id="41" name="Group 40">
            <a:extLst>
              <a:ext uri="{FF2B5EF4-FFF2-40B4-BE49-F238E27FC236}">
                <a16:creationId xmlns:a16="http://schemas.microsoft.com/office/drawing/2014/main" id="{239CE042-73D4-6241-A33F-A55A525EEFA6}"/>
              </a:ext>
            </a:extLst>
          </p:cNvPr>
          <p:cNvGrpSpPr/>
          <p:nvPr/>
        </p:nvGrpSpPr>
        <p:grpSpPr>
          <a:xfrm>
            <a:off x="7830065" y="3897057"/>
            <a:ext cx="408714" cy="409028"/>
            <a:chOff x="8087710" y="1860092"/>
            <a:chExt cx="442276" cy="442616"/>
          </a:xfrm>
        </p:grpSpPr>
        <p:sp>
          <p:nvSpPr>
            <p:cNvPr id="56" name="Freeform 5">
              <a:extLst>
                <a:ext uri="{FF2B5EF4-FFF2-40B4-BE49-F238E27FC236}">
                  <a16:creationId xmlns:a16="http://schemas.microsoft.com/office/drawing/2014/main" id="{8F773057-F476-D843-8437-EBF2BA181E98}"/>
                </a:ext>
              </a:extLst>
            </p:cNvPr>
            <p:cNvSpPr>
              <a:spLocks noEditPoints="1"/>
            </p:cNvSpPr>
            <p:nvPr/>
          </p:nvSpPr>
          <p:spPr bwMode="auto">
            <a:xfrm>
              <a:off x="8087710" y="1860092"/>
              <a:ext cx="442276" cy="442616"/>
            </a:xfrm>
            <a:custGeom>
              <a:avLst/>
              <a:gdLst>
                <a:gd name="T0" fmla="*/ 1376 w 1472"/>
                <a:gd name="T1" fmla="*/ 0 h 1472"/>
                <a:gd name="T2" fmla="*/ 96 w 1472"/>
                <a:gd name="T3" fmla="*/ 0 h 1472"/>
                <a:gd name="T4" fmla="*/ 0 w 1472"/>
                <a:gd name="T5" fmla="*/ 96 h 1472"/>
                <a:gd name="T6" fmla="*/ 0 w 1472"/>
                <a:gd name="T7" fmla="*/ 1376 h 1472"/>
                <a:gd name="T8" fmla="*/ 96 w 1472"/>
                <a:gd name="T9" fmla="*/ 1472 h 1472"/>
                <a:gd name="T10" fmla="*/ 1376 w 1472"/>
                <a:gd name="T11" fmla="*/ 1472 h 1472"/>
                <a:gd name="T12" fmla="*/ 1472 w 1472"/>
                <a:gd name="T13" fmla="*/ 1376 h 1472"/>
                <a:gd name="T14" fmla="*/ 1472 w 1472"/>
                <a:gd name="T15" fmla="*/ 96 h 1472"/>
                <a:gd name="T16" fmla="*/ 1376 w 1472"/>
                <a:gd name="T17" fmla="*/ 0 h 1472"/>
                <a:gd name="T18" fmla="*/ 1408 w 1472"/>
                <a:gd name="T19" fmla="*/ 96 h 1472"/>
                <a:gd name="T20" fmla="*/ 1408 w 1472"/>
                <a:gd name="T21" fmla="*/ 256 h 1472"/>
                <a:gd name="T22" fmla="*/ 576 w 1472"/>
                <a:gd name="T23" fmla="*/ 256 h 1472"/>
                <a:gd name="T24" fmla="*/ 576 w 1472"/>
                <a:gd name="T25" fmla="*/ 64 h 1472"/>
                <a:gd name="T26" fmla="*/ 1376 w 1472"/>
                <a:gd name="T27" fmla="*/ 64 h 1472"/>
                <a:gd name="T28" fmla="*/ 1408 w 1472"/>
                <a:gd name="T29" fmla="*/ 96 h 1472"/>
                <a:gd name="T30" fmla="*/ 320 w 1472"/>
                <a:gd name="T31" fmla="*/ 256 h 1472"/>
                <a:gd name="T32" fmla="*/ 320 w 1472"/>
                <a:gd name="T33" fmla="*/ 64 h 1472"/>
                <a:gd name="T34" fmla="*/ 512 w 1472"/>
                <a:gd name="T35" fmla="*/ 64 h 1472"/>
                <a:gd name="T36" fmla="*/ 512 w 1472"/>
                <a:gd name="T37" fmla="*/ 256 h 1472"/>
                <a:gd name="T38" fmla="*/ 320 w 1472"/>
                <a:gd name="T39" fmla="*/ 256 h 1472"/>
                <a:gd name="T40" fmla="*/ 96 w 1472"/>
                <a:gd name="T41" fmla="*/ 64 h 1472"/>
                <a:gd name="T42" fmla="*/ 256 w 1472"/>
                <a:gd name="T43" fmla="*/ 64 h 1472"/>
                <a:gd name="T44" fmla="*/ 256 w 1472"/>
                <a:gd name="T45" fmla="*/ 256 h 1472"/>
                <a:gd name="T46" fmla="*/ 64 w 1472"/>
                <a:gd name="T47" fmla="*/ 256 h 1472"/>
                <a:gd name="T48" fmla="*/ 64 w 1472"/>
                <a:gd name="T49" fmla="*/ 96 h 1472"/>
                <a:gd name="T50" fmla="*/ 96 w 1472"/>
                <a:gd name="T51" fmla="*/ 64 h 1472"/>
                <a:gd name="T52" fmla="*/ 1376 w 1472"/>
                <a:gd name="T53" fmla="*/ 1408 h 1472"/>
                <a:gd name="T54" fmla="*/ 96 w 1472"/>
                <a:gd name="T55" fmla="*/ 1408 h 1472"/>
                <a:gd name="T56" fmla="*/ 64 w 1472"/>
                <a:gd name="T57" fmla="*/ 1376 h 1472"/>
                <a:gd name="T58" fmla="*/ 64 w 1472"/>
                <a:gd name="T59" fmla="*/ 320 h 1472"/>
                <a:gd name="T60" fmla="*/ 1408 w 1472"/>
                <a:gd name="T61" fmla="*/ 320 h 1472"/>
                <a:gd name="T62" fmla="*/ 1408 w 1472"/>
                <a:gd name="T63" fmla="*/ 1376 h 1472"/>
                <a:gd name="T64" fmla="*/ 1376 w 1472"/>
                <a:gd name="T65" fmla="*/ 14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2" h="1472">
                  <a:moveTo>
                    <a:pt x="1376" y="0"/>
                  </a:moveTo>
                  <a:cubicBezTo>
                    <a:pt x="96" y="0"/>
                    <a:pt x="96" y="0"/>
                    <a:pt x="96" y="0"/>
                  </a:cubicBezTo>
                  <a:cubicBezTo>
                    <a:pt x="43" y="0"/>
                    <a:pt x="0" y="43"/>
                    <a:pt x="0" y="96"/>
                  </a:cubicBezTo>
                  <a:cubicBezTo>
                    <a:pt x="0" y="1376"/>
                    <a:pt x="0" y="1376"/>
                    <a:pt x="0" y="1376"/>
                  </a:cubicBezTo>
                  <a:cubicBezTo>
                    <a:pt x="0" y="1429"/>
                    <a:pt x="43" y="1472"/>
                    <a:pt x="96" y="1472"/>
                  </a:cubicBezTo>
                  <a:cubicBezTo>
                    <a:pt x="1376" y="1472"/>
                    <a:pt x="1376" y="1472"/>
                    <a:pt x="1376" y="1472"/>
                  </a:cubicBezTo>
                  <a:cubicBezTo>
                    <a:pt x="1429" y="1472"/>
                    <a:pt x="1472" y="1429"/>
                    <a:pt x="1472" y="1376"/>
                  </a:cubicBezTo>
                  <a:cubicBezTo>
                    <a:pt x="1472" y="96"/>
                    <a:pt x="1472" y="96"/>
                    <a:pt x="1472" y="96"/>
                  </a:cubicBezTo>
                  <a:cubicBezTo>
                    <a:pt x="1472" y="43"/>
                    <a:pt x="1429" y="0"/>
                    <a:pt x="1376" y="0"/>
                  </a:cubicBezTo>
                  <a:close/>
                  <a:moveTo>
                    <a:pt x="1408" y="96"/>
                  </a:moveTo>
                  <a:cubicBezTo>
                    <a:pt x="1408" y="256"/>
                    <a:pt x="1408" y="256"/>
                    <a:pt x="1408" y="256"/>
                  </a:cubicBezTo>
                  <a:cubicBezTo>
                    <a:pt x="576" y="256"/>
                    <a:pt x="576" y="256"/>
                    <a:pt x="576" y="256"/>
                  </a:cubicBezTo>
                  <a:cubicBezTo>
                    <a:pt x="576" y="64"/>
                    <a:pt x="576" y="64"/>
                    <a:pt x="576" y="64"/>
                  </a:cubicBezTo>
                  <a:cubicBezTo>
                    <a:pt x="1376" y="64"/>
                    <a:pt x="1376" y="64"/>
                    <a:pt x="1376" y="64"/>
                  </a:cubicBezTo>
                  <a:cubicBezTo>
                    <a:pt x="1394" y="64"/>
                    <a:pt x="1408" y="78"/>
                    <a:pt x="1408" y="96"/>
                  </a:cubicBezTo>
                  <a:close/>
                  <a:moveTo>
                    <a:pt x="320" y="256"/>
                  </a:moveTo>
                  <a:cubicBezTo>
                    <a:pt x="320" y="64"/>
                    <a:pt x="320" y="64"/>
                    <a:pt x="320" y="64"/>
                  </a:cubicBezTo>
                  <a:cubicBezTo>
                    <a:pt x="512" y="64"/>
                    <a:pt x="512" y="64"/>
                    <a:pt x="512" y="64"/>
                  </a:cubicBezTo>
                  <a:cubicBezTo>
                    <a:pt x="512" y="256"/>
                    <a:pt x="512" y="256"/>
                    <a:pt x="512" y="256"/>
                  </a:cubicBezTo>
                  <a:lnTo>
                    <a:pt x="320" y="256"/>
                  </a:lnTo>
                  <a:close/>
                  <a:moveTo>
                    <a:pt x="96" y="64"/>
                  </a:moveTo>
                  <a:cubicBezTo>
                    <a:pt x="256" y="64"/>
                    <a:pt x="256" y="64"/>
                    <a:pt x="256" y="64"/>
                  </a:cubicBezTo>
                  <a:cubicBezTo>
                    <a:pt x="256" y="256"/>
                    <a:pt x="256" y="256"/>
                    <a:pt x="256" y="256"/>
                  </a:cubicBezTo>
                  <a:cubicBezTo>
                    <a:pt x="64" y="256"/>
                    <a:pt x="64" y="256"/>
                    <a:pt x="64" y="256"/>
                  </a:cubicBezTo>
                  <a:cubicBezTo>
                    <a:pt x="64" y="96"/>
                    <a:pt x="64" y="96"/>
                    <a:pt x="64" y="96"/>
                  </a:cubicBezTo>
                  <a:cubicBezTo>
                    <a:pt x="64" y="78"/>
                    <a:pt x="78" y="64"/>
                    <a:pt x="96" y="64"/>
                  </a:cubicBezTo>
                  <a:close/>
                  <a:moveTo>
                    <a:pt x="1376" y="1408"/>
                  </a:moveTo>
                  <a:cubicBezTo>
                    <a:pt x="96" y="1408"/>
                    <a:pt x="96" y="1408"/>
                    <a:pt x="96" y="1408"/>
                  </a:cubicBezTo>
                  <a:cubicBezTo>
                    <a:pt x="78" y="1408"/>
                    <a:pt x="64" y="1394"/>
                    <a:pt x="64" y="1376"/>
                  </a:cubicBezTo>
                  <a:cubicBezTo>
                    <a:pt x="64" y="320"/>
                    <a:pt x="64" y="320"/>
                    <a:pt x="64" y="320"/>
                  </a:cubicBezTo>
                  <a:cubicBezTo>
                    <a:pt x="1408" y="320"/>
                    <a:pt x="1408" y="320"/>
                    <a:pt x="1408" y="320"/>
                  </a:cubicBezTo>
                  <a:cubicBezTo>
                    <a:pt x="1408" y="1376"/>
                    <a:pt x="1408" y="1376"/>
                    <a:pt x="1408" y="1376"/>
                  </a:cubicBezTo>
                  <a:cubicBezTo>
                    <a:pt x="1408" y="1394"/>
                    <a:pt x="1394" y="1408"/>
                    <a:pt x="1376" y="1408"/>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400"/>
            </a:p>
          </p:txBody>
        </p:sp>
        <p:sp>
          <p:nvSpPr>
            <p:cNvPr id="57" name="TextBox 56">
              <a:extLst>
                <a:ext uri="{FF2B5EF4-FFF2-40B4-BE49-F238E27FC236}">
                  <a16:creationId xmlns:a16="http://schemas.microsoft.com/office/drawing/2014/main" id="{18A1B783-B00A-1944-8B27-6816776F7A72}"/>
                </a:ext>
              </a:extLst>
            </p:cNvPr>
            <p:cNvSpPr txBox="1"/>
            <p:nvPr/>
          </p:nvSpPr>
          <p:spPr>
            <a:xfrm>
              <a:off x="8099153" y="1956383"/>
              <a:ext cx="420129" cy="333051"/>
            </a:xfrm>
            <a:prstGeom prst="rect">
              <a:avLst/>
            </a:prstGeom>
            <a:noFill/>
          </p:spPr>
          <p:txBody>
            <a:bodyPr wrap="none" rtlCol="0">
              <a:spAutoFit/>
            </a:bodyPr>
            <a:lstStyle/>
            <a:p>
              <a:r>
                <a:rPr lang="en-US" sz="700" b="1" dirty="0">
                  <a:solidFill>
                    <a:schemeClr val="accent1"/>
                  </a:solidFill>
                </a:rPr>
                <a:t>REF/</a:t>
              </a:r>
              <a:br>
                <a:rPr lang="en-US" sz="700" b="1" dirty="0">
                  <a:solidFill>
                    <a:schemeClr val="accent1"/>
                  </a:solidFill>
                </a:rPr>
              </a:br>
              <a:r>
                <a:rPr lang="en-US" sz="700" b="1" dirty="0">
                  <a:solidFill>
                    <a:schemeClr val="accent1"/>
                  </a:solidFill>
                </a:rPr>
                <a:t>TXN</a:t>
              </a:r>
            </a:p>
          </p:txBody>
        </p:sp>
      </p:grpSp>
      <p:grpSp>
        <p:nvGrpSpPr>
          <p:cNvPr id="42" name="Group 41">
            <a:extLst>
              <a:ext uri="{FF2B5EF4-FFF2-40B4-BE49-F238E27FC236}">
                <a16:creationId xmlns:a16="http://schemas.microsoft.com/office/drawing/2014/main" id="{04168E61-1EAE-EA43-AE50-A16AED9EC4A2}"/>
              </a:ext>
            </a:extLst>
          </p:cNvPr>
          <p:cNvGrpSpPr/>
          <p:nvPr/>
        </p:nvGrpSpPr>
        <p:grpSpPr>
          <a:xfrm>
            <a:off x="10332250" y="3592152"/>
            <a:ext cx="499587" cy="307829"/>
            <a:chOff x="1068228" y="4194652"/>
            <a:chExt cx="628643" cy="387349"/>
          </a:xfrm>
        </p:grpSpPr>
        <p:grpSp>
          <p:nvGrpSpPr>
            <p:cNvPr id="49" name="Group 48">
              <a:extLst>
                <a:ext uri="{FF2B5EF4-FFF2-40B4-BE49-F238E27FC236}">
                  <a16:creationId xmlns:a16="http://schemas.microsoft.com/office/drawing/2014/main" id="{49D6896E-8B4B-7A46-9D10-4061CCF2CD9B}"/>
                </a:ext>
              </a:extLst>
            </p:cNvPr>
            <p:cNvGrpSpPr/>
            <p:nvPr/>
          </p:nvGrpSpPr>
          <p:grpSpPr>
            <a:xfrm>
              <a:off x="1068228" y="4194652"/>
              <a:ext cx="628643" cy="387349"/>
              <a:chOff x="1068228" y="4194652"/>
              <a:chExt cx="628643" cy="387349"/>
            </a:xfrm>
          </p:grpSpPr>
          <p:grpSp>
            <p:nvGrpSpPr>
              <p:cNvPr id="51" name="Group 8">
                <a:extLst>
                  <a:ext uri="{FF2B5EF4-FFF2-40B4-BE49-F238E27FC236}">
                    <a16:creationId xmlns:a16="http://schemas.microsoft.com/office/drawing/2014/main" id="{C9E705DB-52F3-024D-9F5F-7AF0AA7211F6}"/>
                  </a:ext>
                </a:extLst>
              </p:cNvPr>
              <p:cNvGrpSpPr>
                <a:grpSpLocks noChangeAspect="1"/>
              </p:cNvGrpSpPr>
              <p:nvPr/>
            </p:nvGrpSpPr>
            <p:grpSpPr bwMode="auto">
              <a:xfrm>
                <a:off x="1068228" y="4194652"/>
                <a:ext cx="387490" cy="387349"/>
                <a:chOff x="2462" y="786"/>
                <a:chExt cx="2753" cy="2752"/>
              </a:xfrm>
            </p:grpSpPr>
            <p:sp>
              <p:nvSpPr>
                <p:cNvPr id="54" name="Freeform 9">
                  <a:extLst>
                    <a:ext uri="{FF2B5EF4-FFF2-40B4-BE49-F238E27FC236}">
                      <a16:creationId xmlns:a16="http://schemas.microsoft.com/office/drawing/2014/main" id="{AF8E6584-628C-D54F-A515-497706244FC9}"/>
                    </a:ext>
                  </a:extLst>
                </p:cNvPr>
                <p:cNvSpPr>
                  <a:spLocks/>
                </p:cNvSpPr>
                <p:nvPr/>
              </p:nvSpPr>
              <p:spPr bwMode="auto">
                <a:xfrm>
                  <a:off x="2462" y="2433"/>
                  <a:ext cx="2753" cy="1105"/>
                </a:xfrm>
                <a:custGeom>
                  <a:avLst/>
                  <a:gdLst>
                    <a:gd name="T0" fmla="*/ 0 w 1559"/>
                    <a:gd name="T1" fmla="*/ 625 h 625"/>
                    <a:gd name="T2" fmla="*/ 0 w 1559"/>
                    <a:gd name="T3" fmla="*/ 566 h 625"/>
                    <a:gd name="T4" fmla="*/ 438 w 1559"/>
                    <a:gd name="T5" fmla="*/ 0 h 625"/>
                    <a:gd name="T6" fmla="*/ 1121 w 1559"/>
                    <a:gd name="T7" fmla="*/ 0 h 625"/>
                    <a:gd name="T8" fmla="*/ 1559 w 1559"/>
                    <a:gd name="T9" fmla="*/ 566 h 625"/>
                    <a:gd name="T10" fmla="*/ 1559 w 1559"/>
                    <a:gd name="T11" fmla="*/ 625 h 625"/>
                  </a:gdLst>
                  <a:ahLst/>
                  <a:cxnLst>
                    <a:cxn ang="0">
                      <a:pos x="T0" y="T1"/>
                    </a:cxn>
                    <a:cxn ang="0">
                      <a:pos x="T2" y="T3"/>
                    </a:cxn>
                    <a:cxn ang="0">
                      <a:pos x="T4" y="T5"/>
                    </a:cxn>
                    <a:cxn ang="0">
                      <a:pos x="T6" y="T7"/>
                    </a:cxn>
                    <a:cxn ang="0">
                      <a:pos x="T8" y="T9"/>
                    </a:cxn>
                    <a:cxn ang="0">
                      <a:pos x="T10" y="T11"/>
                    </a:cxn>
                  </a:cxnLst>
                  <a:rect l="0" t="0" r="r" b="b"/>
                  <a:pathLst>
                    <a:path w="1559" h="625">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Oval 10">
                  <a:extLst>
                    <a:ext uri="{FF2B5EF4-FFF2-40B4-BE49-F238E27FC236}">
                      <a16:creationId xmlns:a16="http://schemas.microsoft.com/office/drawing/2014/main" id="{D7DEBA00-5C5B-8646-B49D-345C67A5C348}"/>
                    </a:ext>
                  </a:extLst>
                </p:cNvPr>
                <p:cNvSpPr>
                  <a:spLocks noChangeArrowheads="1"/>
                </p:cNvSpPr>
                <p:nvPr/>
              </p:nvSpPr>
              <p:spPr bwMode="auto">
                <a:xfrm>
                  <a:off x="3083" y="786"/>
                  <a:ext cx="1510" cy="151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82">
                <a:extLst>
                  <a:ext uri="{FF2B5EF4-FFF2-40B4-BE49-F238E27FC236}">
                    <a16:creationId xmlns:a16="http://schemas.microsoft.com/office/drawing/2014/main" id="{B807976D-5CAA-7140-B5C9-4CAE2937AF5C}"/>
                  </a:ext>
                </a:extLst>
              </p:cNvPr>
              <p:cNvSpPr>
                <a:spLocks/>
              </p:cNvSpPr>
              <p:nvPr/>
            </p:nvSpPr>
            <p:spPr bwMode="auto">
              <a:xfrm>
                <a:off x="1400037" y="4214927"/>
                <a:ext cx="296834" cy="300370"/>
              </a:xfrm>
              <a:custGeom>
                <a:avLst/>
                <a:gdLst>
                  <a:gd name="T0" fmla="*/ 14 w 152"/>
                  <a:gd name="T1" fmla="*/ 204 h 204"/>
                  <a:gd name="T2" fmla="*/ 152 w 152"/>
                  <a:gd name="T3" fmla="*/ 204 h 204"/>
                  <a:gd name="T4" fmla="*/ 152 w 152"/>
                  <a:gd name="T5" fmla="*/ 0 h 204"/>
                  <a:gd name="T6" fmla="*/ 0 w 152"/>
                  <a:gd name="T7" fmla="*/ 0 h 204"/>
                  <a:gd name="connsiteX0" fmla="*/ 4184 w 13263"/>
                  <a:gd name="connsiteY0" fmla="*/ 10000 h 10000"/>
                  <a:gd name="connsiteX1" fmla="*/ 13263 w 13263"/>
                  <a:gd name="connsiteY1" fmla="*/ 10000 h 10000"/>
                  <a:gd name="connsiteX2" fmla="*/ 13263 w 13263"/>
                  <a:gd name="connsiteY2" fmla="*/ 0 h 10000"/>
                  <a:gd name="connsiteX3" fmla="*/ 0 w 13263"/>
                  <a:gd name="connsiteY3" fmla="*/ 106 h 10000"/>
                </a:gdLst>
                <a:ahLst/>
                <a:cxnLst>
                  <a:cxn ang="0">
                    <a:pos x="connsiteX0" y="connsiteY0"/>
                  </a:cxn>
                  <a:cxn ang="0">
                    <a:pos x="connsiteX1" y="connsiteY1"/>
                  </a:cxn>
                  <a:cxn ang="0">
                    <a:pos x="connsiteX2" y="connsiteY2"/>
                  </a:cxn>
                  <a:cxn ang="0">
                    <a:pos x="connsiteX3" y="connsiteY3"/>
                  </a:cxn>
                </a:cxnLst>
                <a:rect l="l" t="t" r="r" b="b"/>
                <a:pathLst>
                  <a:path w="13263" h="10000">
                    <a:moveTo>
                      <a:pt x="4184" y="10000"/>
                    </a:moveTo>
                    <a:lnTo>
                      <a:pt x="13263" y="10000"/>
                    </a:lnTo>
                    <a:lnTo>
                      <a:pt x="13263" y="0"/>
                    </a:lnTo>
                    <a:lnTo>
                      <a:pt x="0" y="106"/>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Freeform 183">
                <a:extLst>
                  <a:ext uri="{FF2B5EF4-FFF2-40B4-BE49-F238E27FC236}">
                    <a16:creationId xmlns:a16="http://schemas.microsoft.com/office/drawing/2014/main" id="{D87155B3-709D-244A-B2CD-7E8B9939616D}"/>
                  </a:ext>
                </a:extLst>
              </p:cNvPr>
              <p:cNvSpPr>
                <a:spLocks/>
              </p:cNvSpPr>
              <p:nvPr/>
            </p:nvSpPr>
            <p:spPr bwMode="auto">
              <a:xfrm>
                <a:off x="1505458" y="4267933"/>
                <a:ext cx="132516" cy="172272"/>
              </a:xfrm>
              <a:custGeom>
                <a:avLst/>
                <a:gdLst>
                  <a:gd name="T0" fmla="*/ 0 w 90"/>
                  <a:gd name="T1" fmla="*/ 117 h 117"/>
                  <a:gd name="T2" fmla="*/ 25 w 90"/>
                  <a:gd name="T3" fmla="*/ 44 h 117"/>
                  <a:gd name="T4" fmla="*/ 69 w 90"/>
                  <a:gd name="T5" fmla="*/ 66 h 117"/>
                  <a:gd name="T6" fmla="*/ 90 w 90"/>
                  <a:gd name="T7" fmla="*/ 0 h 117"/>
                </a:gdLst>
                <a:ahLst/>
                <a:cxnLst>
                  <a:cxn ang="0">
                    <a:pos x="T0" y="T1"/>
                  </a:cxn>
                  <a:cxn ang="0">
                    <a:pos x="T2" y="T3"/>
                  </a:cxn>
                  <a:cxn ang="0">
                    <a:pos x="T4" y="T5"/>
                  </a:cxn>
                  <a:cxn ang="0">
                    <a:pos x="T6" y="T7"/>
                  </a:cxn>
                </a:cxnLst>
                <a:rect l="0" t="0" r="r" b="b"/>
                <a:pathLst>
                  <a:path w="90" h="117">
                    <a:moveTo>
                      <a:pt x="0" y="117"/>
                    </a:moveTo>
                    <a:lnTo>
                      <a:pt x="25" y="44"/>
                    </a:lnTo>
                    <a:lnTo>
                      <a:pt x="69" y="66"/>
                    </a:lnTo>
                    <a:lnTo>
                      <a:pt x="90" y="0"/>
                    </a:lnTo>
                  </a:path>
                </a:pathLst>
              </a:custGeom>
              <a:noFill/>
              <a:ln w="254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50" name="Freeform 181">
              <a:extLst>
                <a:ext uri="{FF2B5EF4-FFF2-40B4-BE49-F238E27FC236}">
                  <a16:creationId xmlns:a16="http://schemas.microsoft.com/office/drawing/2014/main" id="{EAC2151C-58F4-AD45-98B4-2DCC6511E3D4}"/>
                </a:ext>
              </a:extLst>
            </p:cNvPr>
            <p:cNvSpPr>
              <a:spLocks/>
            </p:cNvSpPr>
            <p:nvPr/>
          </p:nvSpPr>
          <p:spPr bwMode="auto">
            <a:xfrm>
              <a:off x="1242726" y="4417476"/>
              <a:ext cx="42700" cy="150185"/>
            </a:xfrm>
            <a:custGeom>
              <a:avLst/>
              <a:gdLst>
                <a:gd name="T0" fmla="*/ 22 w 29"/>
                <a:gd name="T1" fmla="*/ 0 h 102"/>
                <a:gd name="T2" fmla="*/ 7 w 29"/>
                <a:gd name="T3" fmla="*/ 0 h 102"/>
                <a:gd name="T4" fmla="*/ 0 w 29"/>
                <a:gd name="T5" fmla="*/ 88 h 102"/>
                <a:gd name="T6" fmla="*/ 14 w 29"/>
                <a:gd name="T7" fmla="*/ 102 h 102"/>
                <a:gd name="T8" fmla="*/ 29 w 29"/>
                <a:gd name="T9" fmla="*/ 88 h 102"/>
                <a:gd name="T10" fmla="*/ 22 w 29"/>
                <a:gd name="T11" fmla="*/ 0 h 102"/>
                <a:gd name="T12" fmla="*/ 22 w 2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29" h="102">
                  <a:moveTo>
                    <a:pt x="22" y="0"/>
                  </a:moveTo>
                  <a:lnTo>
                    <a:pt x="7" y="0"/>
                  </a:lnTo>
                  <a:lnTo>
                    <a:pt x="0" y="88"/>
                  </a:lnTo>
                  <a:lnTo>
                    <a:pt x="14" y="102"/>
                  </a:lnTo>
                  <a:lnTo>
                    <a:pt x="29" y="88"/>
                  </a:lnTo>
                  <a:lnTo>
                    <a:pt x="22" y="0"/>
                  </a:lnTo>
                  <a:lnTo>
                    <a:pt x="22" y="0"/>
                  </a:lnTo>
                  <a:close/>
                </a:path>
              </a:pathLst>
            </a:custGeom>
            <a:noFill/>
            <a:ln w="25400" cap="flat">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43" name="Straight Connector 42">
            <a:extLst>
              <a:ext uri="{FF2B5EF4-FFF2-40B4-BE49-F238E27FC236}">
                <a16:creationId xmlns:a16="http://schemas.microsoft.com/office/drawing/2014/main" id="{2C153B0A-7D5A-694D-9C5D-785C3911D611}"/>
              </a:ext>
            </a:extLst>
          </p:cNvPr>
          <p:cNvCxnSpPr/>
          <p:nvPr/>
        </p:nvCxnSpPr>
        <p:spPr>
          <a:xfrm>
            <a:off x="8345946" y="4107096"/>
            <a:ext cx="547352"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FD2EE2-9C29-DA41-9682-5271B19CC5EA}"/>
              </a:ext>
            </a:extLst>
          </p:cNvPr>
          <p:cNvCxnSpPr/>
          <p:nvPr/>
        </p:nvCxnSpPr>
        <p:spPr>
          <a:xfrm>
            <a:off x="9659591" y="4107096"/>
            <a:ext cx="547352"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C8DA42-DA4A-3542-BCD6-C275F5C818D1}"/>
              </a:ext>
            </a:extLst>
          </p:cNvPr>
          <p:cNvCxnSpPr>
            <a:cxnSpLocks/>
          </p:cNvCxnSpPr>
          <p:nvPr/>
        </p:nvCxnSpPr>
        <p:spPr>
          <a:xfrm>
            <a:off x="8300869" y="2706517"/>
            <a:ext cx="264018"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6211DAE-D23F-6344-9A2D-165F4CCE8B0E}"/>
              </a:ext>
            </a:extLst>
          </p:cNvPr>
          <p:cNvCxnSpPr>
            <a:cxnSpLocks/>
          </p:cNvCxnSpPr>
          <p:nvPr/>
        </p:nvCxnSpPr>
        <p:spPr>
          <a:xfrm>
            <a:off x="9118678" y="2706517"/>
            <a:ext cx="264018" cy="0"/>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3A48739-9B10-8143-A20E-F16C96B78801}"/>
              </a:ext>
            </a:extLst>
          </p:cNvPr>
          <p:cNvCxnSpPr>
            <a:cxnSpLocks/>
          </p:cNvCxnSpPr>
          <p:nvPr/>
        </p:nvCxnSpPr>
        <p:spPr>
          <a:xfrm flipV="1">
            <a:off x="9906034" y="2566640"/>
            <a:ext cx="234950" cy="98426"/>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C647E1-02F0-DD4B-B6F2-59EC9F839F9F}"/>
              </a:ext>
            </a:extLst>
          </p:cNvPr>
          <p:cNvCxnSpPr>
            <a:cxnSpLocks/>
          </p:cNvCxnSpPr>
          <p:nvPr/>
        </p:nvCxnSpPr>
        <p:spPr>
          <a:xfrm>
            <a:off x="9906034" y="2760315"/>
            <a:ext cx="234950" cy="98426"/>
          </a:xfrm>
          <a:prstGeom prst="line">
            <a:avLst/>
          </a:prstGeom>
          <a:ln w="19050" cap="sq">
            <a:solidFill>
              <a:schemeClr val="bg1">
                <a:lumMod val="50000"/>
                <a:alpha val="50000"/>
              </a:schemeClr>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5793DF5-1249-0840-B353-041756759157}"/>
              </a:ext>
            </a:extLst>
          </p:cNvPr>
          <p:cNvCxnSpPr>
            <a:cxnSpLocks/>
          </p:cNvCxnSpPr>
          <p:nvPr/>
        </p:nvCxnSpPr>
        <p:spPr>
          <a:xfrm>
            <a:off x="7276457" y="1674857"/>
            <a:ext cx="10220" cy="3166835"/>
          </a:xfrm>
          <a:prstGeom prst="line">
            <a:avLst/>
          </a:prstGeom>
          <a:ln w="19050">
            <a:solidFill>
              <a:schemeClr val="bg2">
                <a:lumMod val="9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75202E0F-C52A-944E-979A-2B33B85BB3E1}"/>
              </a:ext>
            </a:extLst>
          </p:cNvPr>
          <p:cNvSpPr/>
          <p:nvPr/>
        </p:nvSpPr>
        <p:spPr>
          <a:xfrm>
            <a:off x="1057049" y="2446803"/>
            <a:ext cx="2804943" cy="2128788"/>
          </a:xfrm>
          <a:prstGeom prst="rect">
            <a:avLst/>
          </a:prstGeom>
          <a:noFill/>
        </p:spPr>
        <p:txBody>
          <a:bodyPr wrap="square" rtlCol="0">
            <a:spAutoFit/>
          </a:bodyPr>
          <a:lstStyle/>
          <a:p>
            <a:pPr marL="285750" indent="-285750">
              <a:spcAft>
                <a:spcPts val="1000"/>
              </a:spcAft>
              <a:buBlip>
                <a:blip r:embed="rId3"/>
              </a:buBlip>
            </a:pPr>
            <a:r>
              <a:rPr lang="en-US" sz="1100" dirty="0">
                <a:solidFill>
                  <a:schemeClr val="tx1">
                    <a:lumMod val="75000"/>
                    <a:lumOff val="25000"/>
                  </a:schemeClr>
                </a:solidFill>
                <a:sym typeface="Tahoma"/>
              </a:rPr>
              <a:t>Entire company on GCP with business units using Snowflake</a:t>
            </a:r>
          </a:p>
          <a:p>
            <a:pPr marL="285750" indent="-285750">
              <a:spcAft>
                <a:spcPts val="1000"/>
              </a:spcAft>
              <a:buBlip>
                <a:blip r:embed="rId3"/>
              </a:buBlip>
            </a:pPr>
            <a:r>
              <a:rPr lang="en-US" sz="1100" dirty="0">
                <a:solidFill>
                  <a:schemeClr val="tx1">
                    <a:lumMod val="75000"/>
                    <a:lumOff val="25000"/>
                  </a:schemeClr>
                </a:solidFill>
                <a:sym typeface="Tahoma"/>
              </a:rPr>
              <a:t>30 Node Hadoop Cluster and 46 node Vertica Cluster on premise</a:t>
            </a:r>
          </a:p>
          <a:p>
            <a:pPr marL="285750" indent="-285750">
              <a:spcAft>
                <a:spcPts val="1000"/>
              </a:spcAft>
              <a:buBlip>
                <a:blip r:embed="rId3"/>
              </a:buBlip>
            </a:pPr>
            <a:r>
              <a:rPr lang="en-US" sz="1100" dirty="0">
                <a:solidFill>
                  <a:schemeClr val="tx1">
                    <a:lumMod val="75000"/>
                    <a:lumOff val="25000"/>
                  </a:schemeClr>
                </a:solidFill>
                <a:sym typeface="Tahoma"/>
              </a:rPr>
              <a:t>Extremely security focused with requirements for PCI</a:t>
            </a:r>
          </a:p>
          <a:p>
            <a:pPr marL="285750" indent="-285750">
              <a:spcAft>
                <a:spcPts val="1000"/>
              </a:spcAft>
              <a:buBlip>
                <a:blip r:embed="rId3"/>
              </a:buBlip>
            </a:pPr>
            <a:r>
              <a:rPr lang="en-US" sz="1100" dirty="0">
                <a:solidFill>
                  <a:schemeClr val="tx1">
                    <a:lumMod val="75000"/>
                    <a:lumOff val="25000"/>
                  </a:schemeClr>
                </a:solidFill>
                <a:sym typeface="Tahoma"/>
              </a:rPr>
              <a:t>Using Looker and Spark</a:t>
            </a:r>
          </a:p>
          <a:p>
            <a:pPr marL="285750" indent="-285750">
              <a:spcAft>
                <a:spcPts val="1000"/>
              </a:spcAft>
              <a:buBlip>
                <a:blip r:embed="rId3"/>
              </a:buBlip>
            </a:pPr>
            <a:r>
              <a:rPr lang="en-US" sz="1100" dirty="0">
                <a:solidFill>
                  <a:schemeClr val="tx1">
                    <a:lumMod val="75000"/>
                    <a:lumOff val="25000"/>
                  </a:schemeClr>
                </a:solidFill>
                <a:sym typeface="Tahoma"/>
              </a:rPr>
              <a:t>Teams wanted autonomy, </a:t>
            </a:r>
            <a:br>
              <a:rPr lang="en-US" sz="1100" dirty="0">
                <a:solidFill>
                  <a:schemeClr val="tx1">
                    <a:lumMod val="75000"/>
                    <a:lumOff val="25000"/>
                  </a:schemeClr>
                </a:solidFill>
                <a:sym typeface="Tahoma"/>
              </a:rPr>
            </a:br>
            <a:r>
              <a:rPr lang="en-US" sz="1100" dirty="0">
                <a:solidFill>
                  <a:schemeClr val="tx1">
                    <a:lumMod val="75000"/>
                    <a:lumOff val="25000"/>
                  </a:schemeClr>
                </a:solidFill>
                <a:sym typeface="Tahoma"/>
              </a:rPr>
              <a:t>but didn’t have resources to support</a:t>
            </a:r>
          </a:p>
        </p:txBody>
      </p:sp>
      <p:sp>
        <p:nvSpPr>
          <p:cNvPr id="110" name="Rectangle 109">
            <a:extLst>
              <a:ext uri="{FF2B5EF4-FFF2-40B4-BE49-F238E27FC236}">
                <a16:creationId xmlns:a16="http://schemas.microsoft.com/office/drawing/2014/main" id="{4D28C9E9-1DD8-6A46-AA62-B9C49DDB6CFD}"/>
              </a:ext>
            </a:extLst>
          </p:cNvPr>
          <p:cNvSpPr/>
          <p:nvPr/>
        </p:nvSpPr>
        <p:spPr>
          <a:xfrm>
            <a:off x="4027658" y="2446803"/>
            <a:ext cx="2804943" cy="2246769"/>
          </a:xfrm>
          <a:prstGeom prst="rect">
            <a:avLst/>
          </a:prstGeom>
          <a:noFill/>
        </p:spPr>
        <p:txBody>
          <a:bodyPr wrap="square" rtlCol="0">
            <a:spAutoFit/>
          </a:bodyPr>
          <a:lstStyle/>
          <a:p>
            <a:pPr marL="285750" indent="-285750">
              <a:spcAft>
                <a:spcPts val="1000"/>
              </a:spcAft>
              <a:buBlip>
                <a:blip r:embed="rId3"/>
              </a:buBlip>
            </a:pPr>
            <a:r>
              <a:rPr lang="en-US" sz="1100" dirty="0">
                <a:solidFill>
                  <a:schemeClr val="tx1">
                    <a:lumMod val="75000"/>
                    <a:lumOff val="25000"/>
                  </a:schemeClr>
                </a:solidFill>
                <a:sym typeface="Tahoma"/>
              </a:rPr>
              <a:t>Vertica requires constant maintenance and suffers </a:t>
            </a:r>
            <a:br>
              <a:rPr lang="en-US" sz="1100" dirty="0">
                <a:solidFill>
                  <a:schemeClr val="tx1">
                    <a:lumMod val="75000"/>
                    <a:lumOff val="25000"/>
                  </a:schemeClr>
                </a:solidFill>
                <a:sym typeface="Tahoma"/>
              </a:rPr>
            </a:br>
            <a:r>
              <a:rPr lang="en-US" sz="1100" dirty="0">
                <a:solidFill>
                  <a:schemeClr val="tx1">
                    <a:lumMod val="75000"/>
                    <a:lumOff val="25000"/>
                  </a:schemeClr>
                </a:solidFill>
                <a:sym typeface="Tahoma"/>
              </a:rPr>
              <a:t>from outages</a:t>
            </a:r>
          </a:p>
          <a:p>
            <a:pPr marL="285750" indent="-285750">
              <a:spcAft>
                <a:spcPts val="1000"/>
              </a:spcAft>
              <a:buBlip>
                <a:blip r:embed="rId3"/>
              </a:buBlip>
            </a:pPr>
            <a:r>
              <a:rPr lang="en-US" sz="1100" dirty="0">
                <a:solidFill>
                  <a:schemeClr val="tx1">
                    <a:lumMod val="75000"/>
                    <a:lumOff val="25000"/>
                  </a:schemeClr>
                </a:solidFill>
                <a:sym typeface="Tahoma"/>
              </a:rPr>
              <a:t>Performance suffers during time </a:t>
            </a:r>
            <a:br>
              <a:rPr lang="en-US" sz="1100" dirty="0">
                <a:solidFill>
                  <a:schemeClr val="tx1">
                    <a:lumMod val="75000"/>
                    <a:lumOff val="25000"/>
                  </a:schemeClr>
                </a:solidFill>
                <a:sym typeface="Tahoma"/>
              </a:rPr>
            </a:br>
            <a:r>
              <a:rPr lang="en-US" sz="1100" dirty="0">
                <a:solidFill>
                  <a:schemeClr val="tx1">
                    <a:lumMod val="75000"/>
                    <a:lumOff val="25000"/>
                  </a:schemeClr>
                </a:solidFill>
                <a:sym typeface="Tahoma"/>
              </a:rPr>
              <a:t>of intense reporting</a:t>
            </a:r>
          </a:p>
          <a:p>
            <a:pPr marL="285750" indent="-285750">
              <a:spcAft>
                <a:spcPts val="1000"/>
              </a:spcAft>
              <a:buBlip>
                <a:blip r:embed="rId3"/>
              </a:buBlip>
            </a:pPr>
            <a:r>
              <a:rPr lang="en-US" sz="1100" dirty="0">
                <a:solidFill>
                  <a:schemeClr val="tx1">
                    <a:lumMod val="75000"/>
                    <a:lumOff val="25000"/>
                  </a:schemeClr>
                </a:solidFill>
                <a:sym typeface="Tahoma"/>
              </a:rPr>
              <a:t>Moving to </a:t>
            </a:r>
            <a:r>
              <a:rPr lang="en-US" sz="1100" dirty="0" err="1">
                <a:solidFill>
                  <a:schemeClr val="tx1">
                    <a:lumMod val="75000"/>
                    <a:lumOff val="25000"/>
                  </a:schemeClr>
                </a:solidFill>
                <a:sym typeface="Tahoma"/>
              </a:rPr>
              <a:t>BigQuery</a:t>
            </a:r>
            <a:r>
              <a:rPr lang="en-US" sz="1100" dirty="0">
                <a:solidFill>
                  <a:schemeClr val="tx1">
                    <a:lumMod val="75000"/>
                    <a:lumOff val="25000"/>
                  </a:schemeClr>
                </a:solidFill>
                <a:sym typeface="Tahoma"/>
              </a:rPr>
              <a:t> would create </a:t>
            </a:r>
            <a:br>
              <a:rPr lang="en-US" sz="1100" dirty="0">
                <a:solidFill>
                  <a:schemeClr val="tx1">
                    <a:lumMod val="75000"/>
                    <a:lumOff val="25000"/>
                  </a:schemeClr>
                </a:solidFill>
                <a:sym typeface="Tahoma"/>
              </a:rPr>
            </a:br>
            <a:r>
              <a:rPr lang="en-US" sz="1100" dirty="0">
                <a:solidFill>
                  <a:schemeClr val="tx1">
                    <a:lumMod val="75000"/>
                    <a:lumOff val="25000"/>
                  </a:schemeClr>
                </a:solidFill>
                <a:sym typeface="Tahoma"/>
              </a:rPr>
              <a:t>a new set of problems, Redshift </a:t>
            </a:r>
            <a:br>
              <a:rPr lang="en-US" sz="1100" dirty="0">
                <a:solidFill>
                  <a:schemeClr val="tx1">
                    <a:lumMod val="75000"/>
                    <a:lumOff val="25000"/>
                  </a:schemeClr>
                </a:solidFill>
                <a:sym typeface="Tahoma"/>
              </a:rPr>
            </a:br>
            <a:r>
              <a:rPr lang="en-US" sz="1100" dirty="0">
                <a:solidFill>
                  <a:schemeClr val="tx1">
                    <a:lumMod val="75000"/>
                    <a:lumOff val="25000"/>
                  </a:schemeClr>
                </a:solidFill>
                <a:sym typeface="Tahoma"/>
              </a:rPr>
              <a:t>had the same problems</a:t>
            </a:r>
          </a:p>
          <a:p>
            <a:pPr marL="285750" indent="-285750">
              <a:spcAft>
                <a:spcPts val="1000"/>
              </a:spcAft>
              <a:buBlip>
                <a:blip r:embed="rId3"/>
              </a:buBlip>
            </a:pPr>
            <a:r>
              <a:rPr lang="en-US" sz="1100" dirty="0">
                <a:solidFill>
                  <a:schemeClr val="tx1">
                    <a:lumMod val="75000"/>
                    <a:lumOff val="25000"/>
                  </a:schemeClr>
                </a:solidFill>
                <a:sym typeface="Tahoma"/>
              </a:rPr>
              <a:t>Getting data from partners is </a:t>
            </a:r>
            <a:br>
              <a:rPr lang="en-US" sz="1100" dirty="0">
                <a:solidFill>
                  <a:schemeClr val="tx1">
                    <a:lumMod val="75000"/>
                    <a:lumOff val="25000"/>
                  </a:schemeClr>
                </a:solidFill>
                <a:sym typeface="Tahoma"/>
              </a:rPr>
            </a:br>
            <a:r>
              <a:rPr lang="en-US" sz="1100" dirty="0">
                <a:solidFill>
                  <a:schemeClr val="tx1">
                    <a:lumMod val="75000"/>
                    <a:lumOff val="25000"/>
                  </a:schemeClr>
                </a:solidFill>
                <a:sym typeface="Tahoma"/>
              </a:rPr>
              <a:t>painful and slow</a:t>
            </a:r>
          </a:p>
        </p:txBody>
      </p:sp>
    </p:spTree>
    <p:extLst>
      <p:ext uri="{BB962C8B-B14F-4D97-AF65-F5344CB8AC3E}">
        <p14:creationId xmlns:p14="http://schemas.microsoft.com/office/powerpoint/2010/main" val="1538457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FA6BC82-CA9D-C94A-AEA2-7206C1B4E716}"/>
              </a:ext>
            </a:extLst>
          </p:cNvPr>
          <p:cNvGrpSpPr/>
          <p:nvPr/>
        </p:nvGrpSpPr>
        <p:grpSpPr>
          <a:xfrm>
            <a:off x="7844790" y="4956214"/>
            <a:ext cx="1663727" cy="523046"/>
            <a:chOff x="7844790" y="5090676"/>
            <a:chExt cx="1663727" cy="523046"/>
          </a:xfrm>
        </p:grpSpPr>
        <p:sp>
          <p:nvSpPr>
            <p:cNvPr id="345" name="Freeform: Shape 344">
              <a:extLst>
                <a:ext uri="{FF2B5EF4-FFF2-40B4-BE49-F238E27FC236}">
                  <a16:creationId xmlns:a16="http://schemas.microsoft.com/office/drawing/2014/main" id="{BB06DAE7-A7B7-4B46-91E5-F1E695887C30}"/>
                </a:ext>
              </a:extLst>
            </p:cNvPr>
            <p:cNvSpPr/>
            <p:nvPr/>
          </p:nvSpPr>
          <p:spPr>
            <a:xfrm>
              <a:off x="7844790" y="5163820"/>
              <a:ext cx="1555750" cy="449902"/>
            </a:xfrm>
            <a:custGeom>
              <a:avLst/>
              <a:gdLst>
                <a:gd name="connsiteX0" fmla="*/ 0 w 1581150"/>
                <a:gd name="connsiteY0" fmla="*/ 241300 h 317500"/>
                <a:gd name="connsiteX1" fmla="*/ 0 w 1581150"/>
                <a:gd name="connsiteY1" fmla="*/ 317500 h 317500"/>
                <a:gd name="connsiteX2" fmla="*/ 1581150 w 1581150"/>
                <a:gd name="connsiteY2" fmla="*/ 317500 h 317500"/>
                <a:gd name="connsiteX3" fmla="*/ 1581150 w 1581150"/>
                <a:gd name="connsiteY3" fmla="*/ 0 h 317500"/>
                <a:gd name="connsiteX4" fmla="*/ 1498600 w 1581150"/>
                <a:gd name="connsiteY4" fmla="*/ 0 h 317500"/>
                <a:gd name="connsiteX0" fmla="*/ 0 w 1581150"/>
                <a:gd name="connsiteY0" fmla="*/ 241300 h 317500"/>
                <a:gd name="connsiteX1" fmla="*/ 0 w 1581150"/>
                <a:gd name="connsiteY1" fmla="*/ 317500 h 317500"/>
                <a:gd name="connsiteX2" fmla="*/ 1581150 w 1581150"/>
                <a:gd name="connsiteY2" fmla="*/ 317500 h 317500"/>
                <a:gd name="connsiteX3" fmla="*/ 1581150 w 1581150"/>
                <a:gd name="connsiteY3" fmla="*/ 0 h 317500"/>
                <a:gd name="connsiteX4" fmla="*/ 1522801 w 1581150"/>
                <a:gd name="connsiteY4" fmla="*/ 0 h 3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17500">
                  <a:moveTo>
                    <a:pt x="0" y="241300"/>
                  </a:moveTo>
                  <a:lnTo>
                    <a:pt x="0" y="317500"/>
                  </a:lnTo>
                  <a:lnTo>
                    <a:pt x="1581150" y="317500"/>
                  </a:lnTo>
                  <a:lnTo>
                    <a:pt x="1581150" y="0"/>
                  </a:lnTo>
                  <a:lnTo>
                    <a:pt x="1522801" y="0"/>
                  </a:lnTo>
                </a:path>
              </a:pathLst>
            </a:custGeom>
            <a:no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7" name="Group 266">
              <a:extLst>
                <a:ext uri="{FF2B5EF4-FFF2-40B4-BE49-F238E27FC236}">
                  <a16:creationId xmlns:a16="http://schemas.microsoft.com/office/drawing/2014/main" id="{69F0B8BB-D7E3-354C-9EAD-A90FD9AED073}"/>
                </a:ext>
              </a:extLst>
            </p:cNvPr>
            <p:cNvGrpSpPr/>
            <p:nvPr/>
          </p:nvGrpSpPr>
          <p:grpSpPr>
            <a:xfrm>
              <a:off x="9316926" y="5090676"/>
              <a:ext cx="191591" cy="195347"/>
              <a:chOff x="2852654" y="2491925"/>
              <a:chExt cx="191591" cy="195347"/>
            </a:xfrm>
          </p:grpSpPr>
          <p:sp>
            <p:nvSpPr>
              <p:cNvPr id="268" name="Freeform 267">
                <a:extLst>
                  <a:ext uri="{FF2B5EF4-FFF2-40B4-BE49-F238E27FC236}">
                    <a16:creationId xmlns:a16="http://schemas.microsoft.com/office/drawing/2014/main" id="{076BAFFE-64CC-A441-9770-2FB265309054}"/>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sp>
            <p:nvSpPr>
              <p:cNvPr id="269" name="Freeform 268">
                <a:extLst>
                  <a:ext uri="{FF2B5EF4-FFF2-40B4-BE49-F238E27FC236}">
                    <a16:creationId xmlns:a16="http://schemas.microsoft.com/office/drawing/2014/main" id="{E7E2E20F-197F-AA43-965D-8B530012E939}"/>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4"/>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grpSp>
      </p:grpSp>
      <p:grpSp>
        <p:nvGrpSpPr>
          <p:cNvPr id="7" name="Group 6">
            <a:extLst>
              <a:ext uri="{FF2B5EF4-FFF2-40B4-BE49-F238E27FC236}">
                <a16:creationId xmlns:a16="http://schemas.microsoft.com/office/drawing/2014/main" id="{08063B59-D53A-D244-958E-8F1CF658A2B8}"/>
              </a:ext>
            </a:extLst>
          </p:cNvPr>
          <p:cNvGrpSpPr/>
          <p:nvPr/>
        </p:nvGrpSpPr>
        <p:grpSpPr>
          <a:xfrm>
            <a:off x="5419464" y="3058494"/>
            <a:ext cx="1416424" cy="846789"/>
            <a:chOff x="5419464" y="3192956"/>
            <a:chExt cx="1416424" cy="846789"/>
          </a:xfrm>
        </p:grpSpPr>
        <p:grpSp>
          <p:nvGrpSpPr>
            <p:cNvPr id="159" name="Group 85">
              <a:extLst>
                <a:ext uri="{FF2B5EF4-FFF2-40B4-BE49-F238E27FC236}">
                  <a16:creationId xmlns:a16="http://schemas.microsoft.com/office/drawing/2014/main" id="{085C1B4D-1B3E-452E-B5FA-272663F7523E}"/>
                </a:ext>
              </a:extLst>
            </p:cNvPr>
            <p:cNvGrpSpPr>
              <a:grpSpLocks noChangeAspect="1"/>
            </p:cNvGrpSpPr>
            <p:nvPr/>
          </p:nvGrpSpPr>
          <p:grpSpPr bwMode="auto">
            <a:xfrm>
              <a:off x="5972173" y="3410069"/>
              <a:ext cx="309885" cy="345982"/>
              <a:chOff x="4174" y="1294"/>
              <a:chExt cx="1923" cy="2147"/>
            </a:xfrm>
          </p:grpSpPr>
          <p:sp>
            <p:nvSpPr>
              <p:cNvPr id="161" name="Freeform 86">
                <a:extLst>
                  <a:ext uri="{FF2B5EF4-FFF2-40B4-BE49-F238E27FC236}">
                    <a16:creationId xmlns:a16="http://schemas.microsoft.com/office/drawing/2014/main" id="{DE389378-12AB-43B7-83BF-F4158311B4BA}"/>
                  </a:ext>
                </a:extLst>
              </p:cNvPr>
              <p:cNvSpPr>
                <a:spLocks/>
              </p:cNvSpPr>
              <p:nvPr/>
            </p:nvSpPr>
            <p:spPr bwMode="auto">
              <a:xfrm>
                <a:off x="4174" y="1294"/>
                <a:ext cx="1923" cy="2147"/>
              </a:xfrm>
              <a:custGeom>
                <a:avLst/>
                <a:gdLst>
                  <a:gd name="T0" fmla="*/ 0 w 1088"/>
                  <a:gd name="T1" fmla="*/ 232 h 1214"/>
                  <a:gd name="T2" fmla="*/ 0 w 1088"/>
                  <a:gd name="T3" fmla="*/ 232 h 1214"/>
                  <a:gd name="T4" fmla="*/ 0 w 1088"/>
                  <a:gd name="T5" fmla="*/ 232 h 1214"/>
                  <a:gd name="T6" fmla="*/ 544 w 1088"/>
                  <a:gd name="T7" fmla="*/ 0 h 1214"/>
                  <a:gd name="T8" fmla="*/ 1088 w 1088"/>
                  <a:gd name="T9" fmla="*/ 232 h 1214"/>
                  <a:gd name="T10" fmla="*/ 1088 w 1088"/>
                  <a:gd name="T11" fmla="*/ 232 h 1214"/>
                  <a:gd name="T12" fmla="*/ 1088 w 1088"/>
                  <a:gd name="T13" fmla="*/ 232 h 1214"/>
                  <a:gd name="T14" fmla="*/ 1088 w 1088"/>
                  <a:gd name="T15" fmla="*/ 983 h 1214"/>
                  <a:gd name="T16" fmla="*/ 544 w 1088"/>
                  <a:gd name="T17" fmla="*/ 1214 h 1214"/>
                  <a:gd name="T18" fmla="*/ 0 w 1088"/>
                  <a:gd name="T19" fmla="*/ 983 h 1214"/>
                  <a:gd name="T20" fmla="*/ 0 w 1088"/>
                  <a:gd name="T21"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8" h="1214">
                    <a:moveTo>
                      <a:pt x="0" y="232"/>
                    </a:moveTo>
                    <a:cubicBezTo>
                      <a:pt x="0" y="232"/>
                      <a:pt x="0" y="232"/>
                      <a:pt x="0" y="232"/>
                    </a:cubicBezTo>
                    <a:cubicBezTo>
                      <a:pt x="0" y="232"/>
                      <a:pt x="0" y="232"/>
                      <a:pt x="0" y="232"/>
                    </a:cubicBezTo>
                    <a:cubicBezTo>
                      <a:pt x="0" y="104"/>
                      <a:pt x="243" y="0"/>
                      <a:pt x="544" y="0"/>
                    </a:cubicBezTo>
                    <a:cubicBezTo>
                      <a:pt x="845" y="0"/>
                      <a:pt x="1088" y="104"/>
                      <a:pt x="1088" y="232"/>
                    </a:cubicBezTo>
                    <a:cubicBezTo>
                      <a:pt x="1088" y="232"/>
                      <a:pt x="1088" y="232"/>
                      <a:pt x="1088" y="232"/>
                    </a:cubicBezTo>
                    <a:cubicBezTo>
                      <a:pt x="1088" y="232"/>
                      <a:pt x="1088" y="232"/>
                      <a:pt x="1088" y="232"/>
                    </a:cubicBezTo>
                    <a:cubicBezTo>
                      <a:pt x="1088" y="983"/>
                      <a:pt x="1088" y="983"/>
                      <a:pt x="1088" y="983"/>
                    </a:cubicBezTo>
                    <a:cubicBezTo>
                      <a:pt x="1088" y="1113"/>
                      <a:pt x="845" y="1214"/>
                      <a:pt x="544" y="1214"/>
                    </a:cubicBezTo>
                    <a:cubicBezTo>
                      <a:pt x="243" y="1214"/>
                      <a:pt x="0" y="1113"/>
                      <a:pt x="0" y="983"/>
                    </a:cubicBezTo>
                    <a:cubicBezTo>
                      <a:pt x="0" y="232"/>
                      <a:pt x="0" y="232"/>
                      <a:pt x="0" y="232"/>
                    </a:cubicBezTo>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87">
                <a:extLst>
                  <a:ext uri="{FF2B5EF4-FFF2-40B4-BE49-F238E27FC236}">
                    <a16:creationId xmlns:a16="http://schemas.microsoft.com/office/drawing/2014/main" id="{1F067021-6583-4DC9-AA0E-FB94A9C6FDF5}"/>
                  </a:ext>
                </a:extLst>
              </p:cNvPr>
              <p:cNvSpPr>
                <a:spLocks/>
              </p:cNvSpPr>
              <p:nvPr/>
            </p:nvSpPr>
            <p:spPr bwMode="auto">
              <a:xfrm>
                <a:off x="4845" y="2445"/>
                <a:ext cx="251" cy="266"/>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88">
                <a:extLst>
                  <a:ext uri="{FF2B5EF4-FFF2-40B4-BE49-F238E27FC236}">
                    <a16:creationId xmlns:a16="http://schemas.microsoft.com/office/drawing/2014/main" id="{EF1553C7-DD0D-4C26-8B59-40A555A8520C}"/>
                  </a:ext>
                </a:extLst>
              </p:cNvPr>
              <p:cNvSpPr>
                <a:spLocks/>
              </p:cNvSpPr>
              <p:nvPr/>
            </p:nvSpPr>
            <p:spPr bwMode="auto">
              <a:xfrm>
                <a:off x="5192" y="2794"/>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89">
                <a:extLst>
                  <a:ext uri="{FF2B5EF4-FFF2-40B4-BE49-F238E27FC236}">
                    <a16:creationId xmlns:a16="http://schemas.microsoft.com/office/drawing/2014/main" id="{CC44192A-498E-4F97-8FFB-D7B8E4CE0F0F}"/>
                  </a:ext>
                </a:extLst>
              </p:cNvPr>
              <p:cNvSpPr>
                <a:spLocks/>
              </p:cNvSpPr>
              <p:nvPr/>
            </p:nvSpPr>
            <p:spPr bwMode="auto">
              <a:xfrm>
                <a:off x="5863" y="1881"/>
                <a:ext cx="186" cy="361"/>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90">
                <a:extLst>
                  <a:ext uri="{FF2B5EF4-FFF2-40B4-BE49-F238E27FC236}">
                    <a16:creationId xmlns:a16="http://schemas.microsoft.com/office/drawing/2014/main" id="{34F4CC38-86D9-45A7-A7DD-37643C90EE4F}"/>
                  </a:ext>
                </a:extLst>
              </p:cNvPr>
              <p:cNvSpPr>
                <a:spLocks/>
              </p:cNvSpPr>
              <p:nvPr/>
            </p:nvSpPr>
            <p:spPr bwMode="auto">
              <a:xfrm>
                <a:off x="5531" y="2378"/>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1">
                <a:extLst>
                  <a:ext uri="{FF2B5EF4-FFF2-40B4-BE49-F238E27FC236}">
                    <a16:creationId xmlns:a16="http://schemas.microsoft.com/office/drawing/2014/main" id="{5EA491CB-28C8-42A9-92E1-D7C79F2CB6FA}"/>
                  </a:ext>
                </a:extLst>
              </p:cNvPr>
              <p:cNvSpPr>
                <a:spLocks/>
              </p:cNvSpPr>
              <p:nvPr/>
            </p:nvSpPr>
            <p:spPr bwMode="auto">
              <a:xfrm>
                <a:off x="4221" y="2903"/>
                <a:ext cx="204"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92">
                <a:extLst>
                  <a:ext uri="{FF2B5EF4-FFF2-40B4-BE49-F238E27FC236}">
                    <a16:creationId xmlns:a16="http://schemas.microsoft.com/office/drawing/2014/main" id="{B149EC3B-FE08-42B4-90AF-F070B97A3393}"/>
                  </a:ext>
                </a:extLst>
              </p:cNvPr>
              <p:cNvSpPr>
                <a:spLocks/>
              </p:cNvSpPr>
              <p:nvPr/>
            </p:nvSpPr>
            <p:spPr bwMode="auto">
              <a:xfrm>
                <a:off x="5531" y="204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93">
                <a:extLst>
                  <a:ext uri="{FF2B5EF4-FFF2-40B4-BE49-F238E27FC236}">
                    <a16:creationId xmlns:a16="http://schemas.microsoft.com/office/drawing/2014/main" id="{A11321C0-C23F-4C11-9EF1-1FDF64705BC0}"/>
                  </a:ext>
                </a:extLst>
              </p:cNvPr>
              <p:cNvSpPr>
                <a:spLocks/>
              </p:cNvSpPr>
              <p:nvPr/>
            </p:nvSpPr>
            <p:spPr bwMode="auto">
              <a:xfrm>
                <a:off x="5531" y="3045"/>
                <a:ext cx="237" cy="292"/>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95">
                <a:extLst>
                  <a:ext uri="{FF2B5EF4-FFF2-40B4-BE49-F238E27FC236}">
                    <a16:creationId xmlns:a16="http://schemas.microsoft.com/office/drawing/2014/main" id="{303B0240-70F0-4D01-9DC3-487D4BF05370}"/>
                  </a:ext>
                </a:extLst>
              </p:cNvPr>
              <p:cNvSpPr>
                <a:spLocks/>
              </p:cNvSpPr>
              <p:nvPr/>
            </p:nvSpPr>
            <p:spPr bwMode="auto">
              <a:xfrm>
                <a:off x="4520" y="2383"/>
                <a:ext cx="230" cy="296"/>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96">
                <a:extLst>
                  <a:ext uri="{FF2B5EF4-FFF2-40B4-BE49-F238E27FC236}">
                    <a16:creationId xmlns:a16="http://schemas.microsoft.com/office/drawing/2014/main" id="{E5AB6796-5231-4524-AB9F-8C932862E10A}"/>
                  </a:ext>
                </a:extLst>
              </p:cNvPr>
              <p:cNvSpPr>
                <a:spLocks/>
              </p:cNvSpPr>
              <p:nvPr/>
            </p:nvSpPr>
            <p:spPr bwMode="auto">
              <a:xfrm>
                <a:off x="5863" y="2605"/>
                <a:ext cx="186" cy="306"/>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97">
                <a:extLst>
                  <a:ext uri="{FF2B5EF4-FFF2-40B4-BE49-F238E27FC236}">
                    <a16:creationId xmlns:a16="http://schemas.microsoft.com/office/drawing/2014/main" id="{8036F6B2-27DD-4A77-9F65-4C272EE0D5BC}"/>
                  </a:ext>
                </a:extLst>
              </p:cNvPr>
              <p:cNvSpPr>
                <a:spLocks/>
              </p:cNvSpPr>
              <p:nvPr/>
            </p:nvSpPr>
            <p:spPr bwMode="auto">
              <a:xfrm>
                <a:off x="4221" y="1881"/>
                <a:ext cx="204"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8">
                <a:extLst>
                  <a:ext uri="{FF2B5EF4-FFF2-40B4-BE49-F238E27FC236}">
                    <a16:creationId xmlns:a16="http://schemas.microsoft.com/office/drawing/2014/main" id="{F9CF22A0-610A-456C-A2CA-58D341AC860C}"/>
                  </a:ext>
                </a:extLst>
              </p:cNvPr>
              <p:cNvSpPr>
                <a:spLocks/>
              </p:cNvSpPr>
              <p:nvPr/>
            </p:nvSpPr>
            <p:spPr bwMode="auto">
              <a:xfrm>
                <a:off x="4520" y="2727"/>
                <a:ext cx="230" cy="267"/>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9">
                <a:extLst>
                  <a:ext uri="{FF2B5EF4-FFF2-40B4-BE49-F238E27FC236}">
                    <a16:creationId xmlns:a16="http://schemas.microsoft.com/office/drawing/2014/main" id="{1CFC3CAB-434E-4876-9492-8A70E1ADB10C}"/>
                  </a:ext>
                </a:extLst>
              </p:cNvPr>
              <p:cNvSpPr>
                <a:spLocks/>
              </p:cNvSpPr>
              <p:nvPr/>
            </p:nvSpPr>
            <p:spPr bwMode="auto">
              <a:xfrm>
                <a:off x="4221" y="2254"/>
                <a:ext cx="204" cy="335"/>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00">
                <a:extLst>
                  <a:ext uri="{FF2B5EF4-FFF2-40B4-BE49-F238E27FC236}">
                    <a16:creationId xmlns:a16="http://schemas.microsoft.com/office/drawing/2014/main" id="{EE18F8B4-1CD5-408E-9437-0BA3DC80E296}"/>
                  </a:ext>
                </a:extLst>
              </p:cNvPr>
              <p:cNvSpPr>
                <a:spLocks/>
              </p:cNvSpPr>
              <p:nvPr/>
            </p:nvSpPr>
            <p:spPr bwMode="auto">
              <a:xfrm>
                <a:off x="4221" y="2589"/>
                <a:ext cx="204"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1">
                <a:extLst>
                  <a:ext uri="{FF2B5EF4-FFF2-40B4-BE49-F238E27FC236}">
                    <a16:creationId xmlns:a16="http://schemas.microsoft.com/office/drawing/2014/main" id="{3B7B1421-B31B-413C-921D-9326F3848B47}"/>
                  </a:ext>
                </a:extLst>
              </p:cNvPr>
              <p:cNvSpPr>
                <a:spLocks/>
              </p:cNvSpPr>
              <p:nvPr/>
            </p:nvSpPr>
            <p:spPr bwMode="auto">
              <a:xfrm>
                <a:off x="4520" y="2049"/>
                <a:ext cx="230" cy="283"/>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102">
                <a:extLst>
                  <a:ext uri="{FF2B5EF4-FFF2-40B4-BE49-F238E27FC236}">
                    <a16:creationId xmlns:a16="http://schemas.microsoft.com/office/drawing/2014/main" id="{11CB151C-5F63-479D-A5DA-F3132AEB6606}"/>
                  </a:ext>
                </a:extLst>
              </p:cNvPr>
              <p:cNvSpPr>
                <a:spLocks noChangeArrowheads="1"/>
              </p:cNvSpPr>
              <p:nvPr/>
            </p:nvSpPr>
            <p:spPr bwMode="auto">
              <a:xfrm>
                <a:off x="4267" y="1350"/>
                <a:ext cx="1759" cy="6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8" name="Rectangle 187">
              <a:extLst>
                <a:ext uri="{FF2B5EF4-FFF2-40B4-BE49-F238E27FC236}">
                  <a16:creationId xmlns:a16="http://schemas.microsoft.com/office/drawing/2014/main" id="{5D8BEFA2-C266-4FB0-8C17-82FE65E364CD}"/>
                </a:ext>
              </a:extLst>
            </p:cNvPr>
            <p:cNvSpPr/>
            <p:nvPr/>
          </p:nvSpPr>
          <p:spPr>
            <a:xfrm>
              <a:off x="5419464" y="3192956"/>
              <a:ext cx="1416424" cy="215444"/>
            </a:xfrm>
            <a:prstGeom prst="rect">
              <a:avLst/>
            </a:prstGeom>
          </p:spPr>
          <p:txBody>
            <a:bodyPr wrap="square">
              <a:spAutoFit/>
            </a:bodyPr>
            <a:lstStyle/>
            <a:p>
              <a:pPr lvl="0" algn="ctr" defTabSz="457200">
                <a:defRPr/>
              </a:pPr>
              <a:r>
                <a:rPr lang="en-US" sz="800" dirty="0">
                  <a:solidFill>
                    <a:schemeClr val="accent1">
                      <a:lumMod val="75000"/>
                    </a:schemeClr>
                  </a:solidFill>
                </a:rPr>
                <a:t>Semi-structured data</a:t>
              </a:r>
            </a:p>
          </p:txBody>
        </p:sp>
        <p:sp>
          <p:nvSpPr>
            <p:cNvPr id="190" name="Arrow: Down 189">
              <a:extLst>
                <a:ext uri="{FF2B5EF4-FFF2-40B4-BE49-F238E27FC236}">
                  <a16:creationId xmlns:a16="http://schemas.microsoft.com/office/drawing/2014/main" id="{83830415-8097-4070-8290-C97DE00B7014}"/>
                </a:ext>
              </a:extLst>
            </p:cNvPr>
            <p:cNvSpPr/>
            <p:nvPr/>
          </p:nvSpPr>
          <p:spPr>
            <a:xfrm>
              <a:off x="6055158" y="3782662"/>
              <a:ext cx="143913" cy="257083"/>
            </a:xfrm>
            <a:prstGeom prst="downArrow">
              <a:avLst/>
            </a:prstGeom>
            <a:gradFill>
              <a:gsLst>
                <a:gs pos="0">
                  <a:schemeClr val="accent1">
                    <a:alpha val="0"/>
                  </a:schemeClr>
                </a:gs>
                <a:gs pos="77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 Placeholder 4">
            <a:extLst>
              <a:ext uri="{FF2B5EF4-FFF2-40B4-BE49-F238E27FC236}">
                <a16:creationId xmlns:a16="http://schemas.microsoft.com/office/drawing/2014/main" id="{F08FFCD8-BAF7-44EA-95CE-870C52ACEEFE}"/>
              </a:ext>
            </a:extLst>
          </p:cNvPr>
          <p:cNvSpPr>
            <a:spLocks noGrp="1"/>
          </p:cNvSpPr>
          <p:nvPr>
            <p:ph type="body" sz="quarter" idx="10"/>
          </p:nvPr>
        </p:nvSpPr>
        <p:spPr>
          <a:xfrm>
            <a:off x="381000" y="512763"/>
            <a:ext cx="11430000" cy="723900"/>
          </a:xfrm>
        </p:spPr>
        <p:txBody>
          <a:bodyPr/>
          <a:lstStyle/>
          <a:p>
            <a:r>
              <a:rPr lang="en-US" dirty="0"/>
              <a:t>How Do We Do It? A Brand New Architecture</a:t>
            </a:r>
          </a:p>
        </p:txBody>
      </p:sp>
      <p:sp>
        <p:nvSpPr>
          <p:cNvPr id="6" name="Slide Number Placeholder 5">
            <a:extLst>
              <a:ext uri="{FF2B5EF4-FFF2-40B4-BE49-F238E27FC236}">
                <a16:creationId xmlns:a16="http://schemas.microsoft.com/office/drawing/2014/main" id="{CC7C532F-B6FC-4D45-9AC5-5E158E8F01EA}"/>
              </a:ext>
            </a:extLst>
          </p:cNvPr>
          <p:cNvSpPr>
            <a:spLocks noGrp="1"/>
          </p:cNvSpPr>
          <p:nvPr>
            <p:ph type="sldNum" sz="quarter" idx="4"/>
          </p:nvPr>
        </p:nvSpPr>
        <p:spPr>
          <a:xfrm>
            <a:off x="11543868" y="6494180"/>
            <a:ext cx="342900" cy="215444"/>
          </a:xfrm>
          <a:prstGeom prst="rect">
            <a:avLst/>
          </a:prstGeom>
        </p:spPr>
        <p:txBody>
          <a:bodyPr lIns="91440" tIns="45720" rIns="91440" bIns="45720" anchor="b" anchorCtr="0">
            <a:spAutoFit/>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pPr/>
              <a:t>57</a:t>
            </a:fld>
            <a:endParaRPr lang="en-US" dirty="0"/>
          </a:p>
        </p:txBody>
      </p:sp>
      <p:sp>
        <p:nvSpPr>
          <p:cNvPr id="76" name="Rectangle: Rounded Corners 231">
            <a:extLst>
              <a:ext uri="{FF2B5EF4-FFF2-40B4-BE49-F238E27FC236}">
                <a16:creationId xmlns:a16="http://schemas.microsoft.com/office/drawing/2014/main" id="{D7D1DAF2-43E8-47AE-9A92-9124933877CA}"/>
              </a:ext>
            </a:extLst>
          </p:cNvPr>
          <p:cNvSpPr/>
          <p:nvPr/>
        </p:nvSpPr>
        <p:spPr>
          <a:xfrm>
            <a:off x="2263140" y="1886752"/>
            <a:ext cx="7734300" cy="3771255"/>
          </a:xfrm>
          <a:prstGeom prst="roundRect">
            <a:avLst>
              <a:gd name="adj" fmla="val 446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7" name="Group 346">
            <a:extLst>
              <a:ext uri="{FF2B5EF4-FFF2-40B4-BE49-F238E27FC236}">
                <a16:creationId xmlns:a16="http://schemas.microsoft.com/office/drawing/2014/main" id="{D07F67A3-2D48-4EB2-8EDB-29B69BAFFD7A}"/>
              </a:ext>
            </a:extLst>
          </p:cNvPr>
          <p:cNvGrpSpPr/>
          <p:nvPr/>
        </p:nvGrpSpPr>
        <p:grpSpPr>
          <a:xfrm>
            <a:off x="2250440" y="1860709"/>
            <a:ext cx="7766050" cy="933449"/>
            <a:chOff x="2044700" y="2178051"/>
            <a:chExt cx="7766050" cy="933449"/>
          </a:xfrm>
        </p:grpSpPr>
        <p:sp>
          <p:nvSpPr>
            <p:cNvPr id="254" name="Freeform 106">
              <a:extLst>
                <a:ext uri="{FF2B5EF4-FFF2-40B4-BE49-F238E27FC236}">
                  <a16:creationId xmlns:a16="http://schemas.microsoft.com/office/drawing/2014/main" id="{4ACA3631-3A52-4A2E-BA50-88DE03E11C97}"/>
                </a:ext>
              </a:extLst>
            </p:cNvPr>
            <p:cNvSpPr>
              <a:spLocks/>
            </p:cNvSpPr>
            <p:nvPr/>
          </p:nvSpPr>
          <p:spPr bwMode="auto">
            <a:xfrm>
              <a:off x="2044700" y="2178051"/>
              <a:ext cx="7766050" cy="649288"/>
            </a:xfrm>
            <a:custGeom>
              <a:avLst/>
              <a:gdLst>
                <a:gd name="T0" fmla="*/ 0 w 2147"/>
                <a:gd name="T1" fmla="*/ 216 h 216"/>
                <a:gd name="T2" fmla="*/ 0 w 2147"/>
                <a:gd name="T3" fmla="*/ 44 h 216"/>
                <a:gd name="T4" fmla="*/ 43 w 2147"/>
                <a:gd name="T5" fmla="*/ 0 h 216"/>
                <a:gd name="T6" fmla="*/ 2103 w 2147"/>
                <a:gd name="T7" fmla="*/ 0 h 216"/>
                <a:gd name="T8" fmla="*/ 2147 w 2147"/>
                <a:gd name="T9" fmla="*/ 44 h 216"/>
                <a:gd name="T10" fmla="*/ 2147 w 2147"/>
                <a:gd name="T11" fmla="*/ 216 h 216"/>
              </a:gdLst>
              <a:ahLst/>
              <a:cxnLst>
                <a:cxn ang="0">
                  <a:pos x="T0" y="T1"/>
                </a:cxn>
                <a:cxn ang="0">
                  <a:pos x="T2" y="T3"/>
                </a:cxn>
                <a:cxn ang="0">
                  <a:pos x="T4" y="T5"/>
                </a:cxn>
                <a:cxn ang="0">
                  <a:pos x="T6" y="T7"/>
                </a:cxn>
                <a:cxn ang="0">
                  <a:pos x="T8" y="T9"/>
                </a:cxn>
                <a:cxn ang="0">
                  <a:pos x="T10" y="T11"/>
                </a:cxn>
              </a:cxnLst>
              <a:rect l="0" t="0" r="r" b="b"/>
              <a:pathLst>
                <a:path w="2147" h="216">
                  <a:moveTo>
                    <a:pt x="0" y="216"/>
                  </a:moveTo>
                  <a:cubicBezTo>
                    <a:pt x="0" y="44"/>
                    <a:pt x="0" y="44"/>
                    <a:pt x="0" y="44"/>
                  </a:cubicBezTo>
                  <a:cubicBezTo>
                    <a:pt x="0" y="20"/>
                    <a:pt x="19" y="0"/>
                    <a:pt x="43" y="0"/>
                  </a:cubicBezTo>
                  <a:cubicBezTo>
                    <a:pt x="2103" y="0"/>
                    <a:pt x="2103" y="0"/>
                    <a:pt x="2103" y="0"/>
                  </a:cubicBezTo>
                  <a:cubicBezTo>
                    <a:pt x="2127" y="0"/>
                    <a:pt x="2147" y="20"/>
                    <a:pt x="2147" y="44"/>
                  </a:cubicBezTo>
                  <a:cubicBezTo>
                    <a:pt x="2147" y="216"/>
                    <a:pt x="2147" y="216"/>
                    <a:pt x="2147" y="216"/>
                  </a:cubicBezTo>
                </a:path>
              </a:pathLst>
            </a:custGeom>
            <a:solidFill>
              <a:srgbClr val="29B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342">
              <a:extLst>
                <a:ext uri="{FF2B5EF4-FFF2-40B4-BE49-F238E27FC236}">
                  <a16:creationId xmlns:a16="http://schemas.microsoft.com/office/drawing/2014/main" id="{E02A1D2A-AA77-4C5D-AFAF-EBB71EE71628}"/>
                </a:ext>
              </a:extLst>
            </p:cNvPr>
            <p:cNvSpPr/>
            <p:nvPr/>
          </p:nvSpPr>
          <p:spPr>
            <a:xfrm>
              <a:off x="2044700" y="2774950"/>
              <a:ext cx="7766050" cy="336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Freeform 46">
            <a:extLst>
              <a:ext uri="{FF2B5EF4-FFF2-40B4-BE49-F238E27FC236}">
                <a16:creationId xmlns:a16="http://schemas.microsoft.com/office/drawing/2014/main" id="{F61CA200-AEF5-4A99-8FE1-FAB9B0F64ABC}"/>
              </a:ext>
            </a:extLst>
          </p:cNvPr>
          <p:cNvSpPr>
            <a:spLocks/>
          </p:cNvSpPr>
          <p:nvPr/>
        </p:nvSpPr>
        <p:spPr bwMode="auto">
          <a:xfrm>
            <a:off x="6508544" y="3453065"/>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183" name="Freeform 46">
            <a:extLst>
              <a:ext uri="{FF2B5EF4-FFF2-40B4-BE49-F238E27FC236}">
                <a16:creationId xmlns:a16="http://schemas.microsoft.com/office/drawing/2014/main" id="{B099339F-9501-42C9-9265-DF2124613F54}"/>
              </a:ext>
            </a:extLst>
          </p:cNvPr>
          <p:cNvSpPr>
            <a:spLocks/>
          </p:cNvSpPr>
          <p:nvPr/>
        </p:nvSpPr>
        <p:spPr bwMode="auto">
          <a:xfrm flipV="1">
            <a:off x="6508544" y="4427977"/>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186" name="Freeform 46">
            <a:extLst>
              <a:ext uri="{FF2B5EF4-FFF2-40B4-BE49-F238E27FC236}">
                <a16:creationId xmlns:a16="http://schemas.microsoft.com/office/drawing/2014/main" id="{3CAD09D1-C330-4344-9729-60832B214E76}"/>
              </a:ext>
            </a:extLst>
          </p:cNvPr>
          <p:cNvSpPr>
            <a:spLocks/>
          </p:cNvSpPr>
          <p:nvPr/>
        </p:nvSpPr>
        <p:spPr bwMode="auto">
          <a:xfrm flipH="1">
            <a:off x="4619232" y="3453065"/>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187" name="Freeform 46">
            <a:extLst>
              <a:ext uri="{FF2B5EF4-FFF2-40B4-BE49-F238E27FC236}">
                <a16:creationId xmlns:a16="http://schemas.microsoft.com/office/drawing/2014/main" id="{6B0E6FF1-2150-4C18-899F-A0DD603AF8E9}"/>
              </a:ext>
            </a:extLst>
          </p:cNvPr>
          <p:cNvSpPr>
            <a:spLocks/>
          </p:cNvSpPr>
          <p:nvPr/>
        </p:nvSpPr>
        <p:spPr bwMode="auto">
          <a:xfrm flipH="1" flipV="1">
            <a:off x="4619232" y="4427977"/>
            <a:ext cx="1125073" cy="629158"/>
          </a:xfrm>
          <a:custGeom>
            <a:avLst/>
            <a:gdLst>
              <a:gd name="T0" fmla="*/ 0 w 220"/>
              <a:gd name="T1" fmla="*/ 95 h 95"/>
              <a:gd name="T2" fmla="*/ 80 w 220"/>
              <a:gd name="T3" fmla="*/ 95 h 95"/>
              <a:gd name="T4" fmla="*/ 110 w 220"/>
              <a:gd name="T5" fmla="*/ 65 h 95"/>
              <a:gd name="T6" fmla="*/ 110 w 220"/>
              <a:gd name="T7" fmla="*/ 30 h 95"/>
              <a:gd name="T8" fmla="*/ 139 w 220"/>
              <a:gd name="T9" fmla="*/ 0 h 95"/>
              <a:gd name="T10" fmla="*/ 220 w 220"/>
              <a:gd name="T11" fmla="*/ 0 h 95"/>
            </a:gdLst>
            <a:ahLst/>
            <a:cxnLst>
              <a:cxn ang="0">
                <a:pos x="T0" y="T1"/>
              </a:cxn>
              <a:cxn ang="0">
                <a:pos x="T2" y="T3"/>
              </a:cxn>
              <a:cxn ang="0">
                <a:pos x="T4" y="T5"/>
              </a:cxn>
              <a:cxn ang="0">
                <a:pos x="T6" y="T7"/>
              </a:cxn>
              <a:cxn ang="0">
                <a:pos x="T8" y="T9"/>
              </a:cxn>
              <a:cxn ang="0">
                <a:pos x="T10" y="T11"/>
              </a:cxn>
            </a:cxnLst>
            <a:rect l="0" t="0" r="r" b="b"/>
            <a:pathLst>
              <a:path w="220" h="95">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ln w="25400" cap="sq">
            <a:solidFill>
              <a:schemeClr val="accent1"/>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grpSp>
        <p:nvGrpSpPr>
          <p:cNvPr id="108" name="Group 34">
            <a:extLst>
              <a:ext uri="{FF2B5EF4-FFF2-40B4-BE49-F238E27FC236}">
                <a16:creationId xmlns:a16="http://schemas.microsoft.com/office/drawing/2014/main" id="{6FBC478D-0A34-4427-9E9A-448F4423EF14}"/>
              </a:ext>
            </a:extLst>
          </p:cNvPr>
          <p:cNvGrpSpPr>
            <a:grpSpLocks noChangeAspect="1"/>
          </p:cNvGrpSpPr>
          <p:nvPr/>
        </p:nvGrpSpPr>
        <p:grpSpPr bwMode="auto">
          <a:xfrm>
            <a:off x="5972173" y="4779456"/>
            <a:ext cx="309885" cy="345821"/>
            <a:chOff x="1210" y="1277"/>
            <a:chExt cx="1923" cy="2146"/>
          </a:xfrm>
        </p:grpSpPr>
        <p:sp>
          <p:nvSpPr>
            <p:cNvPr id="110" name="Freeform 35">
              <a:extLst>
                <a:ext uri="{FF2B5EF4-FFF2-40B4-BE49-F238E27FC236}">
                  <a16:creationId xmlns:a16="http://schemas.microsoft.com/office/drawing/2014/main" id="{CBC8E7CF-349D-4F06-AED3-E446BE1D0F3F}"/>
                </a:ext>
              </a:extLst>
            </p:cNvPr>
            <p:cNvSpPr>
              <a:spLocks/>
            </p:cNvSpPr>
            <p:nvPr/>
          </p:nvSpPr>
          <p:spPr bwMode="auto">
            <a:xfrm>
              <a:off x="1210" y="1277"/>
              <a:ext cx="1923" cy="2146"/>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3"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6">
              <a:extLst>
                <a:ext uri="{FF2B5EF4-FFF2-40B4-BE49-F238E27FC236}">
                  <a16:creationId xmlns:a16="http://schemas.microsoft.com/office/drawing/2014/main" id="{B13371C3-8986-4C78-9A3B-B84EFB5ACFA9}"/>
                </a:ext>
              </a:extLst>
            </p:cNvPr>
            <p:cNvSpPr>
              <a:spLocks/>
            </p:cNvSpPr>
            <p:nvPr/>
          </p:nvSpPr>
          <p:spPr bwMode="auto">
            <a:xfrm>
              <a:off x="1882" y="2435"/>
              <a:ext cx="251" cy="265"/>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7">
              <a:extLst>
                <a:ext uri="{FF2B5EF4-FFF2-40B4-BE49-F238E27FC236}">
                  <a16:creationId xmlns:a16="http://schemas.microsoft.com/office/drawing/2014/main" id="{CBF6D64B-00DB-4859-A297-E9377917BF5F}"/>
                </a:ext>
              </a:extLst>
            </p:cNvPr>
            <p:cNvSpPr>
              <a:spLocks/>
            </p:cNvSpPr>
            <p:nvPr/>
          </p:nvSpPr>
          <p:spPr bwMode="auto">
            <a:xfrm>
              <a:off x="1882" y="2111"/>
              <a:ext cx="251" cy="240"/>
            </a:xfrm>
            <a:custGeom>
              <a:avLst/>
              <a:gdLst>
                <a:gd name="T0" fmla="*/ 142 w 142"/>
                <a:gd name="T1" fmla="*/ 136 h 136"/>
                <a:gd name="T2" fmla="*/ 142 w 142"/>
                <a:gd name="T3" fmla="*/ 11 h 136"/>
                <a:gd name="T4" fmla="*/ 0 w 142"/>
                <a:gd name="T5" fmla="*/ 0 h 136"/>
                <a:gd name="T6" fmla="*/ 0 w 142"/>
                <a:gd name="T7" fmla="*/ 127 h 136"/>
                <a:gd name="T8" fmla="*/ 142 w 142"/>
                <a:gd name="T9" fmla="*/ 136 h 136"/>
              </a:gdLst>
              <a:ahLst/>
              <a:cxnLst>
                <a:cxn ang="0">
                  <a:pos x="T0" y="T1"/>
                </a:cxn>
                <a:cxn ang="0">
                  <a:pos x="T2" y="T3"/>
                </a:cxn>
                <a:cxn ang="0">
                  <a:pos x="T4" y="T5"/>
                </a:cxn>
                <a:cxn ang="0">
                  <a:pos x="T6" y="T7"/>
                </a:cxn>
                <a:cxn ang="0">
                  <a:pos x="T8" y="T9"/>
                </a:cxn>
              </a:cxnLst>
              <a:rect l="0" t="0" r="r" b="b"/>
              <a:pathLst>
                <a:path w="142" h="136">
                  <a:moveTo>
                    <a:pt x="142" y="136"/>
                  </a:moveTo>
                  <a:cubicBezTo>
                    <a:pt x="142" y="11"/>
                    <a:pt x="142" y="11"/>
                    <a:pt x="142" y="11"/>
                  </a:cubicBezTo>
                  <a:cubicBezTo>
                    <a:pt x="93" y="10"/>
                    <a:pt x="46" y="6"/>
                    <a:pt x="0" y="0"/>
                  </a:cubicBezTo>
                  <a:cubicBezTo>
                    <a:pt x="0" y="127"/>
                    <a:pt x="0" y="127"/>
                    <a:pt x="0" y="127"/>
                  </a:cubicBezTo>
                  <a:cubicBezTo>
                    <a:pt x="46" y="132"/>
                    <a:pt x="94" y="135"/>
                    <a:pt x="142"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8">
              <a:extLst>
                <a:ext uri="{FF2B5EF4-FFF2-40B4-BE49-F238E27FC236}">
                  <a16:creationId xmlns:a16="http://schemas.microsoft.com/office/drawing/2014/main" id="{816D96C2-F511-4213-9399-D792DBCFAE1F}"/>
                </a:ext>
              </a:extLst>
            </p:cNvPr>
            <p:cNvSpPr>
              <a:spLocks/>
            </p:cNvSpPr>
            <p:nvPr/>
          </p:nvSpPr>
          <p:spPr bwMode="auto">
            <a:xfrm>
              <a:off x="2228" y="2433"/>
              <a:ext cx="244" cy="267"/>
            </a:xfrm>
            <a:custGeom>
              <a:avLst/>
              <a:gdLst>
                <a:gd name="T0" fmla="*/ 0 w 138"/>
                <a:gd name="T1" fmla="*/ 9 h 151"/>
                <a:gd name="T2" fmla="*/ 0 w 138"/>
                <a:gd name="T3" fmla="*/ 151 h 151"/>
                <a:gd name="T4" fmla="*/ 138 w 138"/>
                <a:gd name="T5" fmla="*/ 142 h 151"/>
                <a:gd name="T6" fmla="*/ 138 w 138"/>
                <a:gd name="T7" fmla="*/ 0 h 151"/>
                <a:gd name="T8" fmla="*/ 0 w 138"/>
                <a:gd name="T9" fmla="*/ 9 h 151"/>
              </a:gdLst>
              <a:ahLst/>
              <a:cxnLst>
                <a:cxn ang="0">
                  <a:pos x="T0" y="T1"/>
                </a:cxn>
                <a:cxn ang="0">
                  <a:pos x="T2" y="T3"/>
                </a:cxn>
                <a:cxn ang="0">
                  <a:pos x="T4" y="T5"/>
                </a:cxn>
                <a:cxn ang="0">
                  <a:pos x="T6" y="T7"/>
                </a:cxn>
                <a:cxn ang="0">
                  <a:pos x="T8" y="T9"/>
                </a:cxn>
              </a:cxnLst>
              <a:rect l="0" t="0" r="r" b="b"/>
              <a:pathLst>
                <a:path w="138" h="151">
                  <a:moveTo>
                    <a:pt x="0" y="9"/>
                  </a:moveTo>
                  <a:cubicBezTo>
                    <a:pt x="0" y="151"/>
                    <a:pt x="0" y="151"/>
                    <a:pt x="0" y="151"/>
                  </a:cubicBezTo>
                  <a:cubicBezTo>
                    <a:pt x="47" y="150"/>
                    <a:pt x="94" y="147"/>
                    <a:pt x="138" y="142"/>
                  </a:cubicBezTo>
                  <a:cubicBezTo>
                    <a:pt x="138" y="0"/>
                    <a:pt x="138" y="0"/>
                    <a:pt x="138" y="0"/>
                  </a:cubicBezTo>
                  <a:cubicBezTo>
                    <a:pt x="94" y="5"/>
                    <a:pt x="47" y="8"/>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9">
              <a:extLst>
                <a:ext uri="{FF2B5EF4-FFF2-40B4-BE49-F238E27FC236}">
                  <a16:creationId xmlns:a16="http://schemas.microsoft.com/office/drawing/2014/main" id="{7EAAF480-8ACC-4902-AD16-EBB846F64419}"/>
                </a:ext>
              </a:extLst>
            </p:cNvPr>
            <p:cNvSpPr>
              <a:spLocks/>
            </p:cNvSpPr>
            <p:nvPr/>
          </p:nvSpPr>
          <p:spPr bwMode="auto">
            <a:xfrm>
              <a:off x="2228" y="2783"/>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0">
              <a:extLst>
                <a:ext uri="{FF2B5EF4-FFF2-40B4-BE49-F238E27FC236}">
                  <a16:creationId xmlns:a16="http://schemas.microsoft.com/office/drawing/2014/main" id="{512BFEF0-A7C6-4AA5-BBC0-BD44C0A86F2F}"/>
                </a:ext>
              </a:extLst>
            </p:cNvPr>
            <p:cNvSpPr>
              <a:spLocks/>
            </p:cNvSpPr>
            <p:nvPr/>
          </p:nvSpPr>
          <p:spPr bwMode="auto">
            <a:xfrm>
              <a:off x="2900" y="1871"/>
              <a:ext cx="185" cy="360"/>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1">
              <a:extLst>
                <a:ext uri="{FF2B5EF4-FFF2-40B4-BE49-F238E27FC236}">
                  <a16:creationId xmlns:a16="http://schemas.microsoft.com/office/drawing/2014/main" id="{455127E2-5EC6-4115-9D49-CBFD20606BC4}"/>
                </a:ext>
              </a:extLst>
            </p:cNvPr>
            <p:cNvSpPr>
              <a:spLocks/>
            </p:cNvSpPr>
            <p:nvPr/>
          </p:nvSpPr>
          <p:spPr bwMode="auto">
            <a:xfrm>
              <a:off x="2567" y="2367"/>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2">
              <a:extLst>
                <a:ext uri="{FF2B5EF4-FFF2-40B4-BE49-F238E27FC236}">
                  <a16:creationId xmlns:a16="http://schemas.microsoft.com/office/drawing/2014/main" id="{CA82BC85-474A-4F87-B981-065C7F49FD88}"/>
                </a:ext>
              </a:extLst>
            </p:cNvPr>
            <p:cNvSpPr>
              <a:spLocks/>
            </p:cNvSpPr>
            <p:nvPr/>
          </p:nvSpPr>
          <p:spPr bwMode="auto">
            <a:xfrm>
              <a:off x="1258" y="2892"/>
              <a:ext cx="203"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3">
              <a:extLst>
                <a:ext uri="{FF2B5EF4-FFF2-40B4-BE49-F238E27FC236}">
                  <a16:creationId xmlns:a16="http://schemas.microsoft.com/office/drawing/2014/main" id="{3D8D172A-8DC8-4E08-BDE3-C0E910B283F7}"/>
                </a:ext>
              </a:extLst>
            </p:cNvPr>
            <p:cNvSpPr>
              <a:spLocks/>
            </p:cNvSpPr>
            <p:nvPr/>
          </p:nvSpPr>
          <p:spPr bwMode="auto">
            <a:xfrm>
              <a:off x="2567" y="203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4">
              <a:extLst>
                <a:ext uri="{FF2B5EF4-FFF2-40B4-BE49-F238E27FC236}">
                  <a16:creationId xmlns:a16="http://schemas.microsoft.com/office/drawing/2014/main" id="{15C46BB7-BB8F-4846-99B6-7DCAE78518E3}"/>
                </a:ext>
              </a:extLst>
            </p:cNvPr>
            <p:cNvSpPr>
              <a:spLocks/>
            </p:cNvSpPr>
            <p:nvPr/>
          </p:nvSpPr>
          <p:spPr bwMode="auto">
            <a:xfrm>
              <a:off x="2567" y="3034"/>
              <a:ext cx="237" cy="291"/>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5">
              <a:extLst>
                <a:ext uri="{FF2B5EF4-FFF2-40B4-BE49-F238E27FC236}">
                  <a16:creationId xmlns:a16="http://schemas.microsoft.com/office/drawing/2014/main" id="{A9298D7F-B424-47B2-A4A1-64B9D8C8DBB0}"/>
                </a:ext>
              </a:extLst>
            </p:cNvPr>
            <p:cNvSpPr>
              <a:spLocks/>
            </p:cNvSpPr>
            <p:nvPr/>
          </p:nvSpPr>
          <p:spPr bwMode="auto">
            <a:xfrm>
              <a:off x="1882" y="3096"/>
              <a:ext cx="251" cy="265"/>
            </a:xfrm>
            <a:custGeom>
              <a:avLst/>
              <a:gdLst>
                <a:gd name="T0" fmla="*/ 0 w 142"/>
                <a:gd name="T1" fmla="*/ 0 h 150"/>
                <a:gd name="T2" fmla="*/ 0 w 142"/>
                <a:gd name="T3" fmla="*/ 136 h 150"/>
                <a:gd name="T4" fmla="*/ 0 w 142"/>
                <a:gd name="T5" fmla="*/ 139 h 150"/>
                <a:gd name="T6" fmla="*/ 142 w 142"/>
                <a:gd name="T7" fmla="*/ 150 h 150"/>
                <a:gd name="T8" fmla="*/ 142 w 142"/>
                <a:gd name="T9" fmla="*/ 10 h 150"/>
                <a:gd name="T10" fmla="*/ 0 w 142"/>
                <a:gd name="T11" fmla="*/ 0 h 150"/>
              </a:gdLst>
              <a:ahLst/>
              <a:cxnLst>
                <a:cxn ang="0">
                  <a:pos x="T0" y="T1"/>
                </a:cxn>
                <a:cxn ang="0">
                  <a:pos x="T2" y="T3"/>
                </a:cxn>
                <a:cxn ang="0">
                  <a:pos x="T4" y="T5"/>
                </a:cxn>
                <a:cxn ang="0">
                  <a:pos x="T6" y="T7"/>
                </a:cxn>
                <a:cxn ang="0">
                  <a:pos x="T8" y="T9"/>
                </a:cxn>
                <a:cxn ang="0">
                  <a:pos x="T10" y="T11"/>
                </a:cxn>
              </a:cxnLst>
              <a:rect l="0" t="0" r="r" b="b"/>
              <a:pathLst>
                <a:path w="142" h="150">
                  <a:moveTo>
                    <a:pt x="0" y="0"/>
                  </a:moveTo>
                  <a:cubicBezTo>
                    <a:pt x="0" y="136"/>
                    <a:pt x="0" y="136"/>
                    <a:pt x="0" y="136"/>
                  </a:cubicBezTo>
                  <a:cubicBezTo>
                    <a:pt x="0" y="137"/>
                    <a:pt x="0" y="138"/>
                    <a:pt x="0" y="139"/>
                  </a:cubicBezTo>
                  <a:cubicBezTo>
                    <a:pt x="45" y="145"/>
                    <a:pt x="93" y="149"/>
                    <a:pt x="142" y="150"/>
                  </a:cubicBezTo>
                  <a:cubicBezTo>
                    <a:pt x="142" y="10"/>
                    <a:pt x="142" y="10"/>
                    <a:pt x="142" y="10"/>
                  </a:cubicBezTo>
                  <a:cubicBezTo>
                    <a:pt x="93" y="9"/>
                    <a:pt x="46" y="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6">
              <a:extLst>
                <a:ext uri="{FF2B5EF4-FFF2-40B4-BE49-F238E27FC236}">
                  <a16:creationId xmlns:a16="http://schemas.microsoft.com/office/drawing/2014/main" id="{35BAD91C-3E49-454F-9A80-FD46B21089A2}"/>
                </a:ext>
              </a:extLst>
            </p:cNvPr>
            <p:cNvSpPr>
              <a:spLocks/>
            </p:cNvSpPr>
            <p:nvPr/>
          </p:nvSpPr>
          <p:spPr bwMode="auto">
            <a:xfrm>
              <a:off x="2900" y="2245"/>
              <a:ext cx="185" cy="334"/>
            </a:xfrm>
            <a:custGeom>
              <a:avLst/>
              <a:gdLst>
                <a:gd name="T0" fmla="*/ 0 w 105"/>
                <a:gd name="T1" fmla="*/ 189 h 189"/>
                <a:gd name="T2" fmla="*/ 105 w 105"/>
                <a:gd name="T3" fmla="*/ 128 h 189"/>
                <a:gd name="T4" fmla="*/ 105 w 105"/>
                <a:gd name="T5" fmla="*/ 0 h 189"/>
                <a:gd name="T6" fmla="*/ 0 w 105"/>
                <a:gd name="T7" fmla="*/ 51 h 189"/>
                <a:gd name="T8" fmla="*/ 0 w 105"/>
                <a:gd name="T9" fmla="*/ 189 h 189"/>
              </a:gdLst>
              <a:ahLst/>
              <a:cxnLst>
                <a:cxn ang="0">
                  <a:pos x="T0" y="T1"/>
                </a:cxn>
                <a:cxn ang="0">
                  <a:pos x="T2" y="T3"/>
                </a:cxn>
                <a:cxn ang="0">
                  <a:pos x="T4" y="T5"/>
                </a:cxn>
                <a:cxn ang="0">
                  <a:pos x="T6" y="T7"/>
                </a:cxn>
                <a:cxn ang="0">
                  <a:pos x="T8" y="T9"/>
                </a:cxn>
              </a:cxnLst>
              <a:rect l="0" t="0" r="r" b="b"/>
              <a:pathLst>
                <a:path w="105" h="189">
                  <a:moveTo>
                    <a:pt x="0" y="189"/>
                  </a:moveTo>
                  <a:cubicBezTo>
                    <a:pt x="43" y="171"/>
                    <a:pt x="79" y="151"/>
                    <a:pt x="105" y="128"/>
                  </a:cubicBezTo>
                  <a:cubicBezTo>
                    <a:pt x="105" y="0"/>
                    <a:pt x="105" y="0"/>
                    <a:pt x="105" y="0"/>
                  </a:cubicBezTo>
                  <a:cubicBezTo>
                    <a:pt x="76" y="19"/>
                    <a:pt x="40" y="36"/>
                    <a:pt x="0" y="51"/>
                  </a:cubicBezTo>
                  <a:lnTo>
                    <a:pt x="0"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7">
              <a:extLst>
                <a:ext uri="{FF2B5EF4-FFF2-40B4-BE49-F238E27FC236}">
                  <a16:creationId xmlns:a16="http://schemas.microsoft.com/office/drawing/2014/main" id="{63A6F4B3-5448-4680-8869-10D3C32981BD}"/>
                </a:ext>
              </a:extLst>
            </p:cNvPr>
            <p:cNvSpPr>
              <a:spLocks/>
            </p:cNvSpPr>
            <p:nvPr/>
          </p:nvSpPr>
          <p:spPr bwMode="auto">
            <a:xfrm>
              <a:off x="2228" y="2109"/>
              <a:ext cx="244" cy="242"/>
            </a:xfrm>
            <a:custGeom>
              <a:avLst/>
              <a:gdLst>
                <a:gd name="T0" fmla="*/ 138 w 138"/>
                <a:gd name="T1" fmla="*/ 0 h 137"/>
                <a:gd name="T2" fmla="*/ 0 w 138"/>
                <a:gd name="T3" fmla="*/ 11 h 137"/>
                <a:gd name="T4" fmla="*/ 0 w 138"/>
                <a:gd name="T5" fmla="*/ 137 h 137"/>
                <a:gd name="T6" fmla="*/ 138 w 138"/>
                <a:gd name="T7" fmla="*/ 127 h 137"/>
                <a:gd name="T8" fmla="*/ 138 w 138"/>
                <a:gd name="T9" fmla="*/ 0 h 137"/>
              </a:gdLst>
              <a:ahLst/>
              <a:cxnLst>
                <a:cxn ang="0">
                  <a:pos x="T0" y="T1"/>
                </a:cxn>
                <a:cxn ang="0">
                  <a:pos x="T2" y="T3"/>
                </a:cxn>
                <a:cxn ang="0">
                  <a:pos x="T4" y="T5"/>
                </a:cxn>
                <a:cxn ang="0">
                  <a:pos x="T6" y="T7"/>
                </a:cxn>
                <a:cxn ang="0">
                  <a:pos x="T8" y="T9"/>
                </a:cxn>
              </a:cxnLst>
              <a:rect l="0" t="0" r="r" b="b"/>
              <a:pathLst>
                <a:path w="138" h="137">
                  <a:moveTo>
                    <a:pt x="138" y="0"/>
                  </a:moveTo>
                  <a:cubicBezTo>
                    <a:pt x="94" y="6"/>
                    <a:pt x="47" y="10"/>
                    <a:pt x="0" y="11"/>
                  </a:cubicBezTo>
                  <a:cubicBezTo>
                    <a:pt x="0" y="137"/>
                    <a:pt x="0" y="137"/>
                    <a:pt x="0" y="137"/>
                  </a:cubicBezTo>
                  <a:cubicBezTo>
                    <a:pt x="47" y="136"/>
                    <a:pt x="94" y="132"/>
                    <a:pt x="138" y="127"/>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8">
              <a:extLst>
                <a:ext uri="{FF2B5EF4-FFF2-40B4-BE49-F238E27FC236}">
                  <a16:creationId xmlns:a16="http://schemas.microsoft.com/office/drawing/2014/main" id="{FBB41992-D9B8-403A-B4FD-15A156E94769}"/>
                </a:ext>
              </a:extLst>
            </p:cNvPr>
            <p:cNvSpPr>
              <a:spLocks/>
            </p:cNvSpPr>
            <p:nvPr/>
          </p:nvSpPr>
          <p:spPr bwMode="auto">
            <a:xfrm>
              <a:off x="1556" y="2373"/>
              <a:ext cx="230" cy="295"/>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9">
              <a:extLst>
                <a:ext uri="{FF2B5EF4-FFF2-40B4-BE49-F238E27FC236}">
                  <a16:creationId xmlns:a16="http://schemas.microsoft.com/office/drawing/2014/main" id="{16ED95C0-8D52-4369-A94A-90EC14F8229C}"/>
                </a:ext>
              </a:extLst>
            </p:cNvPr>
            <p:cNvSpPr>
              <a:spLocks/>
            </p:cNvSpPr>
            <p:nvPr/>
          </p:nvSpPr>
          <p:spPr bwMode="auto">
            <a:xfrm>
              <a:off x="2900" y="2594"/>
              <a:ext cx="185" cy="305"/>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0">
              <a:extLst>
                <a:ext uri="{FF2B5EF4-FFF2-40B4-BE49-F238E27FC236}">
                  <a16:creationId xmlns:a16="http://schemas.microsoft.com/office/drawing/2014/main" id="{D78635CF-5258-4920-AAB1-E73617A16664}"/>
                </a:ext>
              </a:extLst>
            </p:cNvPr>
            <p:cNvSpPr>
              <a:spLocks/>
            </p:cNvSpPr>
            <p:nvPr/>
          </p:nvSpPr>
          <p:spPr bwMode="auto">
            <a:xfrm>
              <a:off x="1258" y="1871"/>
              <a:ext cx="203"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1">
              <a:extLst>
                <a:ext uri="{FF2B5EF4-FFF2-40B4-BE49-F238E27FC236}">
                  <a16:creationId xmlns:a16="http://schemas.microsoft.com/office/drawing/2014/main" id="{E56C9D4C-E267-4D44-8F2B-609293467457}"/>
                </a:ext>
              </a:extLst>
            </p:cNvPr>
            <p:cNvSpPr>
              <a:spLocks/>
            </p:cNvSpPr>
            <p:nvPr/>
          </p:nvSpPr>
          <p:spPr bwMode="auto">
            <a:xfrm>
              <a:off x="1555" y="3030"/>
              <a:ext cx="231" cy="297"/>
            </a:xfrm>
            <a:custGeom>
              <a:avLst/>
              <a:gdLst>
                <a:gd name="T0" fmla="*/ 1 w 131"/>
                <a:gd name="T1" fmla="*/ 0 h 168"/>
                <a:gd name="T2" fmla="*/ 1 w 131"/>
                <a:gd name="T3" fmla="*/ 125 h 168"/>
                <a:gd name="T4" fmla="*/ 0 w 131"/>
                <a:gd name="T5" fmla="*/ 132 h 168"/>
                <a:gd name="T6" fmla="*/ 131 w 131"/>
                <a:gd name="T7" fmla="*/ 168 h 168"/>
                <a:gd name="T8" fmla="*/ 131 w 131"/>
                <a:gd name="T9" fmla="*/ 29 h 168"/>
                <a:gd name="T10" fmla="*/ 1 w 131"/>
                <a:gd name="T11" fmla="*/ 0 h 168"/>
              </a:gdLst>
              <a:ahLst/>
              <a:cxnLst>
                <a:cxn ang="0">
                  <a:pos x="T0" y="T1"/>
                </a:cxn>
                <a:cxn ang="0">
                  <a:pos x="T2" y="T3"/>
                </a:cxn>
                <a:cxn ang="0">
                  <a:pos x="T4" y="T5"/>
                </a:cxn>
                <a:cxn ang="0">
                  <a:pos x="T6" y="T7"/>
                </a:cxn>
                <a:cxn ang="0">
                  <a:pos x="T8" y="T9"/>
                </a:cxn>
                <a:cxn ang="0">
                  <a:pos x="T10" y="T11"/>
                </a:cxn>
              </a:cxnLst>
              <a:rect l="0" t="0" r="r" b="b"/>
              <a:pathLst>
                <a:path w="131" h="168">
                  <a:moveTo>
                    <a:pt x="1" y="0"/>
                  </a:moveTo>
                  <a:cubicBezTo>
                    <a:pt x="1" y="125"/>
                    <a:pt x="1" y="125"/>
                    <a:pt x="1" y="125"/>
                  </a:cubicBezTo>
                  <a:cubicBezTo>
                    <a:pt x="1" y="128"/>
                    <a:pt x="0" y="130"/>
                    <a:pt x="0" y="132"/>
                  </a:cubicBezTo>
                  <a:cubicBezTo>
                    <a:pt x="39" y="147"/>
                    <a:pt x="84" y="159"/>
                    <a:pt x="131" y="168"/>
                  </a:cubicBezTo>
                  <a:cubicBezTo>
                    <a:pt x="131" y="29"/>
                    <a:pt x="131" y="29"/>
                    <a:pt x="131" y="29"/>
                  </a:cubicBezTo>
                  <a:cubicBezTo>
                    <a:pt x="85" y="22"/>
                    <a:pt x="41" y="1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2">
              <a:extLst>
                <a:ext uri="{FF2B5EF4-FFF2-40B4-BE49-F238E27FC236}">
                  <a16:creationId xmlns:a16="http://schemas.microsoft.com/office/drawing/2014/main" id="{6EA4D9BE-4143-4313-9792-98F940F82768}"/>
                </a:ext>
              </a:extLst>
            </p:cNvPr>
            <p:cNvSpPr>
              <a:spLocks/>
            </p:cNvSpPr>
            <p:nvPr/>
          </p:nvSpPr>
          <p:spPr bwMode="auto">
            <a:xfrm>
              <a:off x="2567" y="2717"/>
              <a:ext cx="237" cy="269"/>
            </a:xfrm>
            <a:custGeom>
              <a:avLst/>
              <a:gdLst>
                <a:gd name="T0" fmla="*/ 0 w 134"/>
                <a:gd name="T1" fmla="*/ 30 h 152"/>
                <a:gd name="T2" fmla="*/ 0 w 134"/>
                <a:gd name="T3" fmla="*/ 152 h 152"/>
                <a:gd name="T4" fmla="*/ 134 w 134"/>
                <a:gd name="T5" fmla="*/ 121 h 152"/>
                <a:gd name="T6" fmla="*/ 134 w 134"/>
                <a:gd name="T7" fmla="*/ 0 h 152"/>
                <a:gd name="T8" fmla="*/ 0 w 134"/>
                <a:gd name="T9" fmla="*/ 30 h 152"/>
              </a:gdLst>
              <a:ahLst/>
              <a:cxnLst>
                <a:cxn ang="0">
                  <a:pos x="T0" y="T1"/>
                </a:cxn>
                <a:cxn ang="0">
                  <a:pos x="T2" y="T3"/>
                </a:cxn>
                <a:cxn ang="0">
                  <a:pos x="T4" y="T5"/>
                </a:cxn>
                <a:cxn ang="0">
                  <a:pos x="T6" y="T7"/>
                </a:cxn>
                <a:cxn ang="0">
                  <a:pos x="T8" y="T9"/>
                </a:cxn>
              </a:cxnLst>
              <a:rect l="0" t="0" r="r" b="b"/>
              <a:pathLst>
                <a:path w="134" h="152">
                  <a:moveTo>
                    <a:pt x="0" y="30"/>
                  </a:moveTo>
                  <a:cubicBezTo>
                    <a:pt x="0" y="152"/>
                    <a:pt x="0" y="152"/>
                    <a:pt x="0" y="152"/>
                  </a:cubicBezTo>
                  <a:cubicBezTo>
                    <a:pt x="48" y="144"/>
                    <a:pt x="93" y="134"/>
                    <a:pt x="134" y="121"/>
                  </a:cubicBezTo>
                  <a:cubicBezTo>
                    <a:pt x="134" y="0"/>
                    <a:pt x="134" y="0"/>
                    <a:pt x="134" y="0"/>
                  </a:cubicBezTo>
                  <a:cubicBezTo>
                    <a:pt x="93" y="12"/>
                    <a:pt x="48" y="22"/>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3">
              <a:extLst>
                <a:ext uri="{FF2B5EF4-FFF2-40B4-BE49-F238E27FC236}">
                  <a16:creationId xmlns:a16="http://schemas.microsoft.com/office/drawing/2014/main" id="{18742675-5B71-48FA-B17E-8E1F507AFC22}"/>
                </a:ext>
              </a:extLst>
            </p:cNvPr>
            <p:cNvSpPr>
              <a:spLocks/>
            </p:cNvSpPr>
            <p:nvPr/>
          </p:nvSpPr>
          <p:spPr bwMode="auto">
            <a:xfrm>
              <a:off x="2900" y="2915"/>
              <a:ext cx="185" cy="301"/>
            </a:xfrm>
            <a:custGeom>
              <a:avLst/>
              <a:gdLst>
                <a:gd name="T0" fmla="*/ 105 w 105"/>
                <a:gd name="T1" fmla="*/ 0 h 170"/>
                <a:gd name="T2" fmla="*/ 0 w 105"/>
                <a:gd name="T3" fmla="*/ 50 h 170"/>
                <a:gd name="T4" fmla="*/ 0 w 105"/>
                <a:gd name="T5" fmla="*/ 170 h 170"/>
                <a:gd name="T6" fmla="*/ 105 w 105"/>
                <a:gd name="T7" fmla="*/ 48 h 170"/>
                <a:gd name="T8" fmla="*/ 105 w 105"/>
                <a:gd name="T9" fmla="*/ 0 h 170"/>
              </a:gdLst>
              <a:ahLst/>
              <a:cxnLst>
                <a:cxn ang="0">
                  <a:pos x="T0" y="T1"/>
                </a:cxn>
                <a:cxn ang="0">
                  <a:pos x="T2" y="T3"/>
                </a:cxn>
                <a:cxn ang="0">
                  <a:pos x="T4" y="T5"/>
                </a:cxn>
                <a:cxn ang="0">
                  <a:pos x="T6" y="T7"/>
                </a:cxn>
                <a:cxn ang="0">
                  <a:pos x="T8" y="T9"/>
                </a:cxn>
              </a:cxnLst>
              <a:rect l="0" t="0" r="r" b="b"/>
              <a:pathLst>
                <a:path w="105" h="170">
                  <a:moveTo>
                    <a:pt x="105" y="0"/>
                  </a:moveTo>
                  <a:cubicBezTo>
                    <a:pt x="76" y="18"/>
                    <a:pt x="40" y="35"/>
                    <a:pt x="0" y="50"/>
                  </a:cubicBezTo>
                  <a:cubicBezTo>
                    <a:pt x="0" y="170"/>
                    <a:pt x="0" y="170"/>
                    <a:pt x="0" y="170"/>
                  </a:cubicBezTo>
                  <a:cubicBezTo>
                    <a:pt x="67" y="134"/>
                    <a:pt x="105" y="91"/>
                    <a:pt x="105" y="48"/>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4">
              <a:extLst>
                <a:ext uri="{FF2B5EF4-FFF2-40B4-BE49-F238E27FC236}">
                  <a16:creationId xmlns:a16="http://schemas.microsoft.com/office/drawing/2014/main" id="{AD84B1B1-67BE-4ECC-9D78-C1439BB3D499}"/>
                </a:ext>
              </a:extLst>
            </p:cNvPr>
            <p:cNvSpPr>
              <a:spLocks/>
            </p:cNvSpPr>
            <p:nvPr/>
          </p:nvSpPr>
          <p:spPr bwMode="auto">
            <a:xfrm>
              <a:off x="1556" y="2716"/>
              <a:ext cx="230" cy="266"/>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5">
              <a:extLst>
                <a:ext uri="{FF2B5EF4-FFF2-40B4-BE49-F238E27FC236}">
                  <a16:creationId xmlns:a16="http://schemas.microsoft.com/office/drawing/2014/main" id="{98F75BB7-31A3-42A5-AF94-847B3E0BD15B}"/>
                </a:ext>
              </a:extLst>
            </p:cNvPr>
            <p:cNvSpPr>
              <a:spLocks/>
            </p:cNvSpPr>
            <p:nvPr/>
          </p:nvSpPr>
          <p:spPr bwMode="auto">
            <a:xfrm>
              <a:off x="2228" y="3097"/>
              <a:ext cx="244" cy="264"/>
            </a:xfrm>
            <a:custGeom>
              <a:avLst/>
              <a:gdLst>
                <a:gd name="T0" fmla="*/ 138 w 138"/>
                <a:gd name="T1" fmla="*/ 135 h 149"/>
                <a:gd name="T2" fmla="*/ 138 w 138"/>
                <a:gd name="T3" fmla="*/ 0 h 149"/>
                <a:gd name="T4" fmla="*/ 0 w 138"/>
                <a:gd name="T5" fmla="*/ 9 h 149"/>
                <a:gd name="T6" fmla="*/ 0 w 138"/>
                <a:gd name="T7" fmla="*/ 149 h 149"/>
                <a:gd name="T8" fmla="*/ 138 w 138"/>
                <a:gd name="T9" fmla="*/ 137 h 149"/>
                <a:gd name="T10" fmla="*/ 138 w 138"/>
                <a:gd name="T11" fmla="*/ 135 h 149"/>
              </a:gdLst>
              <a:ahLst/>
              <a:cxnLst>
                <a:cxn ang="0">
                  <a:pos x="T0" y="T1"/>
                </a:cxn>
                <a:cxn ang="0">
                  <a:pos x="T2" y="T3"/>
                </a:cxn>
                <a:cxn ang="0">
                  <a:pos x="T4" y="T5"/>
                </a:cxn>
                <a:cxn ang="0">
                  <a:pos x="T6" y="T7"/>
                </a:cxn>
                <a:cxn ang="0">
                  <a:pos x="T8" y="T9"/>
                </a:cxn>
                <a:cxn ang="0">
                  <a:pos x="T10" y="T11"/>
                </a:cxn>
              </a:cxnLst>
              <a:rect l="0" t="0" r="r" b="b"/>
              <a:pathLst>
                <a:path w="138" h="149">
                  <a:moveTo>
                    <a:pt x="138" y="135"/>
                  </a:moveTo>
                  <a:cubicBezTo>
                    <a:pt x="138" y="0"/>
                    <a:pt x="138" y="0"/>
                    <a:pt x="138" y="0"/>
                  </a:cubicBezTo>
                  <a:cubicBezTo>
                    <a:pt x="94" y="5"/>
                    <a:pt x="47" y="8"/>
                    <a:pt x="0" y="9"/>
                  </a:cubicBezTo>
                  <a:cubicBezTo>
                    <a:pt x="0" y="149"/>
                    <a:pt x="0" y="149"/>
                    <a:pt x="0" y="149"/>
                  </a:cubicBezTo>
                  <a:cubicBezTo>
                    <a:pt x="48" y="147"/>
                    <a:pt x="94" y="144"/>
                    <a:pt x="138" y="137"/>
                  </a:cubicBezTo>
                  <a:cubicBezTo>
                    <a:pt x="138" y="137"/>
                    <a:pt x="138" y="136"/>
                    <a:pt x="138"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6">
              <a:extLst>
                <a:ext uri="{FF2B5EF4-FFF2-40B4-BE49-F238E27FC236}">
                  <a16:creationId xmlns:a16="http://schemas.microsoft.com/office/drawing/2014/main" id="{71DF56CF-0195-454D-940D-D3D328CDBC47}"/>
                </a:ext>
              </a:extLst>
            </p:cNvPr>
            <p:cNvSpPr>
              <a:spLocks/>
            </p:cNvSpPr>
            <p:nvPr/>
          </p:nvSpPr>
          <p:spPr bwMode="auto">
            <a:xfrm>
              <a:off x="1258" y="2244"/>
              <a:ext cx="203" cy="334"/>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7">
              <a:extLst>
                <a:ext uri="{FF2B5EF4-FFF2-40B4-BE49-F238E27FC236}">
                  <a16:creationId xmlns:a16="http://schemas.microsoft.com/office/drawing/2014/main" id="{D6B9D320-D48A-4F21-B23D-D3F16E4A8619}"/>
                </a:ext>
              </a:extLst>
            </p:cNvPr>
            <p:cNvSpPr>
              <a:spLocks/>
            </p:cNvSpPr>
            <p:nvPr/>
          </p:nvSpPr>
          <p:spPr bwMode="auto">
            <a:xfrm>
              <a:off x="1258" y="2578"/>
              <a:ext cx="203"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58">
              <a:extLst>
                <a:ext uri="{FF2B5EF4-FFF2-40B4-BE49-F238E27FC236}">
                  <a16:creationId xmlns:a16="http://schemas.microsoft.com/office/drawing/2014/main" id="{964D3DFE-B68F-4FFE-B476-6EE3F28815E6}"/>
                </a:ext>
              </a:extLst>
            </p:cNvPr>
            <p:cNvSpPr>
              <a:spLocks/>
            </p:cNvSpPr>
            <p:nvPr/>
          </p:nvSpPr>
          <p:spPr bwMode="auto">
            <a:xfrm>
              <a:off x="1882" y="2781"/>
              <a:ext cx="251" cy="233"/>
            </a:xfrm>
            <a:custGeom>
              <a:avLst/>
              <a:gdLst>
                <a:gd name="T0" fmla="*/ 142 w 142"/>
                <a:gd name="T1" fmla="*/ 10 h 132"/>
                <a:gd name="T2" fmla="*/ 0 w 142"/>
                <a:gd name="T3" fmla="*/ 0 h 132"/>
                <a:gd name="T4" fmla="*/ 0 w 142"/>
                <a:gd name="T5" fmla="*/ 122 h 132"/>
                <a:gd name="T6" fmla="*/ 142 w 142"/>
                <a:gd name="T7" fmla="*/ 132 h 132"/>
                <a:gd name="T8" fmla="*/ 142 w 142"/>
                <a:gd name="T9" fmla="*/ 10 h 132"/>
              </a:gdLst>
              <a:ahLst/>
              <a:cxnLst>
                <a:cxn ang="0">
                  <a:pos x="T0" y="T1"/>
                </a:cxn>
                <a:cxn ang="0">
                  <a:pos x="T2" y="T3"/>
                </a:cxn>
                <a:cxn ang="0">
                  <a:pos x="T4" y="T5"/>
                </a:cxn>
                <a:cxn ang="0">
                  <a:pos x="T6" y="T7"/>
                </a:cxn>
                <a:cxn ang="0">
                  <a:pos x="T8" y="T9"/>
                </a:cxn>
              </a:cxnLst>
              <a:rect l="0" t="0" r="r" b="b"/>
              <a:pathLst>
                <a:path w="142" h="132">
                  <a:moveTo>
                    <a:pt x="142" y="10"/>
                  </a:moveTo>
                  <a:cubicBezTo>
                    <a:pt x="93" y="9"/>
                    <a:pt x="46" y="6"/>
                    <a:pt x="0" y="0"/>
                  </a:cubicBezTo>
                  <a:cubicBezTo>
                    <a:pt x="0" y="122"/>
                    <a:pt x="0" y="122"/>
                    <a:pt x="0" y="122"/>
                  </a:cubicBezTo>
                  <a:cubicBezTo>
                    <a:pt x="46" y="128"/>
                    <a:pt x="94" y="131"/>
                    <a:pt x="142" y="132"/>
                  </a:cubicBezTo>
                  <a:lnTo>
                    <a:pt x="1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9">
              <a:extLst>
                <a:ext uri="{FF2B5EF4-FFF2-40B4-BE49-F238E27FC236}">
                  <a16:creationId xmlns:a16="http://schemas.microsoft.com/office/drawing/2014/main" id="{0556033C-E697-4808-93A7-C3F08AC5729D}"/>
                </a:ext>
              </a:extLst>
            </p:cNvPr>
            <p:cNvSpPr>
              <a:spLocks/>
            </p:cNvSpPr>
            <p:nvPr/>
          </p:nvSpPr>
          <p:spPr bwMode="auto">
            <a:xfrm>
              <a:off x="1556" y="2039"/>
              <a:ext cx="230" cy="282"/>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60">
              <a:extLst>
                <a:ext uri="{FF2B5EF4-FFF2-40B4-BE49-F238E27FC236}">
                  <a16:creationId xmlns:a16="http://schemas.microsoft.com/office/drawing/2014/main" id="{268F743D-A731-42E6-9AC3-943E54D53485}"/>
                </a:ext>
              </a:extLst>
            </p:cNvPr>
            <p:cNvSpPr>
              <a:spLocks noChangeArrowheads="1"/>
            </p:cNvSpPr>
            <p:nvPr/>
          </p:nvSpPr>
          <p:spPr bwMode="auto">
            <a:xfrm>
              <a:off x="1307" y="1342"/>
              <a:ext cx="1764" cy="6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9" name="Rectangle 188">
            <a:extLst>
              <a:ext uri="{FF2B5EF4-FFF2-40B4-BE49-F238E27FC236}">
                <a16:creationId xmlns:a16="http://schemas.microsoft.com/office/drawing/2014/main" id="{72A12312-F8B7-47DA-A9C5-B769AD5F6A62}"/>
              </a:ext>
            </a:extLst>
          </p:cNvPr>
          <p:cNvSpPr/>
          <p:nvPr/>
        </p:nvSpPr>
        <p:spPr>
          <a:xfrm>
            <a:off x="5419464" y="5147813"/>
            <a:ext cx="1416424" cy="215444"/>
          </a:xfrm>
          <a:prstGeom prst="rect">
            <a:avLst/>
          </a:prstGeom>
        </p:spPr>
        <p:txBody>
          <a:bodyPr wrap="square">
            <a:spAutoFit/>
          </a:bodyPr>
          <a:lstStyle/>
          <a:p>
            <a:pPr lvl="0" algn="ctr" defTabSz="457200">
              <a:defRPr/>
            </a:pPr>
            <a:r>
              <a:rPr lang="en-US" sz="800" dirty="0">
                <a:solidFill>
                  <a:schemeClr val="accent1">
                    <a:lumMod val="75000"/>
                  </a:schemeClr>
                </a:solidFill>
              </a:rPr>
              <a:t>Structured data</a:t>
            </a:r>
          </a:p>
        </p:txBody>
      </p:sp>
      <p:sp>
        <p:nvSpPr>
          <p:cNvPr id="191" name="Arrow: Down 190">
            <a:extLst>
              <a:ext uri="{FF2B5EF4-FFF2-40B4-BE49-F238E27FC236}">
                <a16:creationId xmlns:a16="http://schemas.microsoft.com/office/drawing/2014/main" id="{8A91E32A-EEF9-4896-959D-28E2DCDEA7A8}"/>
              </a:ext>
            </a:extLst>
          </p:cNvPr>
          <p:cNvSpPr/>
          <p:nvPr/>
        </p:nvSpPr>
        <p:spPr>
          <a:xfrm rot="10800000">
            <a:off x="6055159" y="4627797"/>
            <a:ext cx="143912" cy="236450"/>
          </a:xfrm>
          <a:prstGeom prst="downArrow">
            <a:avLst/>
          </a:prstGeom>
          <a:gradFill>
            <a:gsLst>
              <a:gs pos="0">
                <a:schemeClr val="accent1">
                  <a:alpha val="0"/>
                </a:schemeClr>
              </a:gs>
              <a:gs pos="77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55E64F9-DBEB-4910-A696-D5859F9311E2}"/>
              </a:ext>
            </a:extLst>
          </p:cNvPr>
          <p:cNvGrpSpPr/>
          <p:nvPr/>
        </p:nvGrpSpPr>
        <p:grpSpPr>
          <a:xfrm>
            <a:off x="5835220" y="3933684"/>
            <a:ext cx="583791" cy="647246"/>
            <a:chOff x="5588779" y="3698370"/>
            <a:chExt cx="583791" cy="647246"/>
          </a:xfrm>
        </p:grpSpPr>
        <p:sp>
          <p:nvSpPr>
            <p:cNvPr id="32" name="Freeform 374">
              <a:extLst>
                <a:ext uri="{FF2B5EF4-FFF2-40B4-BE49-F238E27FC236}">
                  <a16:creationId xmlns:a16="http://schemas.microsoft.com/office/drawing/2014/main" id="{A3A7415A-B423-4790-BE14-B37A66301467}"/>
                </a:ext>
              </a:extLst>
            </p:cNvPr>
            <p:cNvSpPr>
              <a:spLocks/>
            </p:cNvSpPr>
            <p:nvPr/>
          </p:nvSpPr>
          <p:spPr bwMode="auto">
            <a:xfrm>
              <a:off x="5588779" y="3823165"/>
              <a:ext cx="583791" cy="522451"/>
            </a:xfrm>
            <a:custGeom>
              <a:avLst/>
              <a:gdLst>
                <a:gd name="T0" fmla="*/ 0 w 76"/>
                <a:gd name="T1" fmla="*/ 0 h 68"/>
                <a:gd name="T2" fmla="*/ 0 w 76"/>
                <a:gd name="T3" fmla="*/ 52 h 68"/>
                <a:gd name="T4" fmla="*/ 38 w 76"/>
                <a:gd name="T5" fmla="*/ 68 h 68"/>
                <a:gd name="T6" fmla="*/ 76 w 76"/>
                <a:gd name="T7" fmla="*/ 52 h 68"/>
                <a:gd name="T8" fmla="*/ 76 w 76"/>
                <a:gd name="T9" fmla="*/ 0 h 68"/>
              </a:gdLst>
              <a:ahLst/>
              <a:cxnLst>
                <a:cxn ang="0">
                  <a:pos x="T0" y="T1"/>
                </a:cxn>
                <a:cxn ang="0">
                  <a:pos x="T2" y="T3"/>
                </a:cxn>
                <a:cxn ang="0">
                  <a:pos x="T4" y="T5"/>
                </a:cxn>
                <a:cxn ang="0">
                  <a:pos x="T6" y="T7"/>
                </a:cxn>
                <a:cxn ang="0">
                  <a:pos x="T8" y="T9"/>
                </a:cxn>
              </a:cxnLst>
              <a:rect l="0" t="0" r="r" b="b"/>
              <a:pathLst>
                <a:path w="76" h="68">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372">
              <a:extLst>
                <a:ext uri="{FF2B5EF4-FFF2-40B4-BE49-F238E27FC236}">
                  <a16:creationId xmlns:a16="http://schemas.microsoft.com/office/drawing/2014/main" id="{F67555FC-FEF6-4539-82EF-29CF49247A83}"/>
                </a:ext>
              </a:extLst>
            </p:cNvPr>
            <p:cNvSpPr>
              <a:spLocks/>
            </p:cNvSpPr>
            <p:nvPr/>
          </p:nvSpPr>
          <p:spPr bwMode="auto">
            <a:xfrm>
              <a:off x="5588779" y="3945846"/>
              <a:ext cx="583791" cy="122681"/>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Freeform 373">
              <a:extLst>
                <a:ext uri="{FF2B5EF4-FFF2-40B4-BE49-F238E27FC236}">
                  <a16:creationId xmlns:a16="http://schemas.microsoft.com/office/drawing/2014/main" id="{4488AD88-E701-4B8F-85D3-0F68CD23BAAE}"/>
                </a:ext>
              </a:extLst>
            </p:cNvPr>
            <p:cNvSpPr>
              <a:spLocks/>
            </p:cNvSpPr>
            <p:nvPr/>
          </p:nvSpPr>
          <p:spPr bwMode="auto">
            <a:xfrm>
              <a:off x="5588779" y="4083334"/>
              <a:ext cx="583791" cy="124795"/>
            </a:xfrm>
            <a:custGeom>
              <a:avLst/>
              <a:gdLst>
                <a:gd name="T0" fmla="*/ 76 w 76"/>
                <a:gd name="T1" fmla="*/ 0 h 16"/>
                <a:gd name="T2" fmla="*/ 38 w 76"/>
                <a:gd name="T3" fmla="*/ 16 h 16"/>
                <a:gd name="T4" fmla="*/ 0 w 76"/>
                <a:gd name="T5" fmla="*/ 0 h 16"/>
              </a:gdLst>
              <a:ahLst/>
              <a:cxnLst>
                <a:cxn ang="0">
                  <a:pos x="T0" y="T1"/>
                </a:cxn>
                <a:cxn ang="0">
                  <a:pos x="T2" y="T3"/>
                </a:cxn>
                <a:cxn ang="0">
                  <a:pos x="T4" y="T5"/>
                </a:cxn>
              </a:cxnLst>
              <a:rect l="0" t="0" r="r" b="b"/>
              <a:pathLst>
                <a:path w="76" h="16">
                  <a:moveTo>
                    <a:pt x="76" y="0"/>
                  </a:moveTo>
                  <a:cubicBezTo>
                    <a:pt x="76" y="9"/>
                    <a:pt x="59" y="16"/>
                    <a:pt x="38" y="16"/>
                  </a:cubicBezTo>
                  <a:cubicBezTo>
                    <a:pt x="17" y="16"/>
                    <a:pt x="0" y="9"/>
                    <a:pt x="0" y="0"/>
                  </a:cubicBezTo>
                </a:path>
              </a:pathLst>
            </a:cu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Oval 371">
              <a:extLst>
                <a:ext uri="{FF2B5EF4-FFF2-40B4-BE49-F238E27FC236}">
                  <a16:creationId xmlns:a16="http://schemas.microsoft.com/office/drawing/2014/main" id="{F94C2FC5-FC20-4521-8157-07A1FDDC877F}"/>
                </a:ext>
              </a:extLst>
            </p:cNvPr>
            <p:cNvSpPr>
              <a:spLocks noChangeArrowheads="1"/>
            </p:cNvSpPr>
            <p:nvPr/>
          </p:nvSpPr>
          <p:spPr bwMode="auto">
            <a:xfrm>
              <a:off x="5588779" y="3698370"/>
              <a:ext cx="583791" cy="247476"/>
            </a:xfrm>
            <a:prstGeom prst="ellipse">
              <a:avLst/>
            </a:prstGeom>
            <a:solidFill>
              <a:schemeClr val="bg1"/>
            </a:solidFill>
            <a:ln w="28575" cap="rnd">
              <a:solidFill>
                <a:srgbClr val="148BC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6" name="Group 35">
              <a:extLst>
                <a:ext uri="{FF2B5EF4-FFF2-40B4-BE49-F238E27FC236}">
                  <a16:creationId xmlns:a16="http://schemas.microsoft.com/office/drawing/2014/main" id="{EA04B62C-19CA-41EE-9BF0-E1AE0944D420}"/>
                </a:ext>
              </a:extLst>
            </p:cNvPr>
            <p:cNvGrpSpPr/>
            <p:nvPr/>
          </p:nvGrpSpPr>
          <p:grpSpPr>
            <a:xfrm>
              <a:off x="5711444" y="3736446"/>
              <a:ext cx="326503" cy="161312"/>
              <a:chOff x="5729775" y="4117411"/>
              <a:chExt cx="866713" cy="855391"/>
            </a:xfrm>
            <a:solidFill>
              <a:srgbClr val="148BC0"/>
            </a:solidFill>
          </p:grpSpPr>
          <p:sp>
            <p:nvSpPr>
              <p:cNvPr id="37" name="Freeform 88">
                <a:extLst>
                  <a:ext uri="{FF2B5EF4-FFF2-40B4-BE49-F238E27FC236}">
                    <a16:creationId xmlns:a16="http://schemas.microsoft.com/office/drawing/2014/main" id="{0C1B61D6-E89B-42C7-8825-EAD63CBBFBD0}"/>
                  </a:ext>
                </a:extLst>
              </p:cNvPr>
              <p:cNvSpPr>
                <a:spLocks/>
              </p:cNvSpPr>
              <p:nvPr userDrawn="1"/>
            </p:nvSpPr>
            <p:spPr bwMode="auto">
              <a:xfrm>
                <a:off x="6202756" y="4216787"/>
                <a:ext cx="300645" cy="225169"/>
              </a:xfrm>
              <a:custGeom>
                <a:avLst/>
                <a:gdLst>
                  <a:gd name="T0" fmla="*/ 7 w 135"/>
                  <a:gd name="T1" fmla="*/ 87 h 101"/>
                  <a:gd name="T2" fmla="*/ 6 w 135"/>
                  <a:gd name="T3" fmla="*/ 85 h 101"/>
                  <a:gd name="T4" fmla="*/ 15 w 135"/>
                  <a:gd name="T5" fmla="*/ 53 h 101"/>
                  <a:gd name="T6" fmla="*/ 96 w 135"/>
                  <a:gd name="T7" fmla="*/ 7 h 101"/>
                  <a:gd name="T8" fmla="*/ 128 w 135"/>
                  <a:gd name="T9" fmla="*/ 15 h 101"/>
                  <a:gd name="T10" fmla="*/ 129 w 135"/>
                  <a:gd name="T11" fmla="*/ 16 h 101"/>
                  <a:gd name="T12" fmla="*/ 120 w 135"/>
                  <a:gd name="T13" fmla="*/ 48 h 101"/>
                  <a:gd name="T14" fmla="*/ 39 w 135"/>
                  <a:gd name="T15" fmla="*/ 95 h 101"/>
                  <a:gd name="T16" fmla="*/ 7 w 135"/>
                  <a:gd name="T17"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8" name="Freeform 89">
                <a:extLst>
                  <a:ext uri="{FF2B5EF4-FFF2-40B4-BE49-F238E27FC236}">
                    <a16:creationId xmlns:a16="http://schemas.microsoft.com/office/drawing/2014/main" id="{2278C936-8C7C-4610-8819-B91081E8C919}"/>
                  </a:ext>
                </a:extLst>
              </p:cNvPr>
              <p:cNvSpPr>
                <a:spLocks/>
              </p:cNvSpPr>
              <p:nvPr userDrawn="1"/>
            </p:nvSpPr>
            <p:spPr bwMode="auto">
              <a:xfrm>
                <a:off x="6209045" y="4117411"/>
                <a:ext cx="106924" cy="315740"/>
              </a:xfrm>
              <a:custGeom>
                <a:avLst/>
                <a:gdLst>
                  <a:gd name="T0" fmla="*/ 25 w 48"/>
                  <a:gd name="T1" fmla="*/ 141 h 141"/>
                  <a:gd name="T2" fmla="*/ 23 w 48"/>
                  <a:gd name="T3" fmla="*/ 141 h 141"/>
                  <a:gd name="T4" fmla="*/ 0 w 48"/>
                  <a:gd name="T5" fmla="*/ 117 h 141"/>
                  <a:gd name="T6" fmla="*/ 0 w 48"/>
                  <a:gd name="T7" fmla="*/ 23 h 141"/>
                  <a:gd name="T8" fmla="*/ 23 w 48"/>
                  <a:gd name="T9" fmla="*/ 0 h 141"/>
                  <a:gd name="T10" fmla="*/ 25 w 48"/>
                  <a:gd name="T11" fmla="*/ 0 h 141"/>
                  <a:gd name="T12" fmla="*/ 48 w 48"/>
                  <a:gd name="T13" fmla="*/ 23 h 141"/>
                  <a:gd name="T14" fmla="*/ 48 w 48"/>
                  <a:gd name="T15" fmla="*/ 117 h 141"/>
                  <a:gd name="T16" fmla="*/ 25 w 48"/>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1">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39" name="Freeform 90">
                <a:extLst>
                  <a:ext uri="{FF2B5EF4-FFF2-40B4-BE49-F238E27FC236}">
                    <a16:creationId xmlns:a16="http://schemas.microsoft.com/office/drawing/2014/main" id="{3D23F741-16B3-4D41-978B-F30C973F3474}"/>
                  </a:ext>
                </a:extLst>
              </p:cNvPr>
              <p:cNvSpPr>
                <a:spLocks/>
              </p:cNvSpPr>
              <p:nvPr userDrawn="1"/>
            </p:nvSpPr>
            <p:spPr bwMode="auto">
              <a:xfrm>
                <a:off x="6293327" y="4484726"/>
                <a:ext cx="300645" cy="228943"/>
              </a:xfrm>
              <a:custGeom>
                <a:avLst/>
                <a:gdLst>
                  <a:gd name="T0" fmla="*/ 7 w 135"/>
                  <a:gd name="T1" fmla="*/ 17 h 102"/>
                  <a:gd name="T2" fmla="*/ 7 w 135"/>
                  <a:gd name="T3" fmla="*/ 16 h 102"/>
                  <a:gd name="T4" fmla="*/ 40 w 135"/>
                  <a:gd name="T5" fmla="*/ 7 h 102"/>
                  <a:gd name="T6" fmla="*/ 120 w 135"/>
                  <a:gd name="T7" fmla="*/ 54 h 102"/>
                  <a:gd name="T8" fmla="*/ 129 w 135"/>
                  <a:gd name="T9" fmla="*/ 86 h 102"/>
                  <a:gd name="T10" fmla="*/ 129 w 135"/>
                  <a:gd name="T11" fmla="*/ 87 h 102"/>
                  <a:gd name="T12" fmla="*/ 96 w 135"/>
                  <a:gd name="T13" fmla="*/ 95 h 102"/>
                  <a:gd name="T14" fmla="*/ 15 w 135"/>
                  <a:gd name="T15" fmla="*/ 49 h 102"/>
                  <a:gd name="T16" fmla="*/ 7 w 135"/>
                  <a:gd name="T17" fmla="*/ 1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0" name="Freeform 91">
                <a:extLst>
                  <a:ext uri="{FF2B5EF4-FFF2-40B4-BE49-F238E27FC236}">
                    <a16:creationId xmlns:a16="http://schemas.microsoft.com/office/drawing/2014/main" id="{D2482A81-642A-47BF-8CAE-5B64965F083C}"/>
                  </a:ext>
                </a:extLst>
              </p:cNvPr>
              <p:cNvSpPr>
                <a:spLocks/>
              </p:cNvSpPr>
              <p:nvPr userDrawn="1"/>
            </p:nvSpPr>
            <p:spPr bwMode="auto">
              <a:xfrm>
                <a:off x="6295843" y="4380318"/>
                <a:ext cx="300645" cy="227685"/>
              </a:xfrm>
              <a:custGeom>
                <a:avLst/>
                <a:gdLst>
                  <a:gd name="T0" fmla="*/ 6 w 135"/>
                  <a:gd name="T1" fmla="*/ 87 h 102"/>
                  <a:gd name="T2" fmla="*/ 6 w 135"/>
                  <a:gd name="T3" fmla="*/ 85 h 102"/>
                  <a:gd name="T4" fmla="*/ 15 w 135"/>
                  <a:gd name="T5" fmla="*/ 53 h 102"/>
                  <a:gd name="T6" fmla="*/ 95 w 135"/>
                  <a:gd name="T7" fmla="*/ 7 h 102"/>
                  <a:gd name="T8" fmla="*/ 128 w 135"/>
                  <a:gd name="T9" fmla="*/ 15 h 102"/>
                  <a:gd name="T10" fmla="*/ 128 w 135"/>
                  <a:gd name="T11" fmla="*/ 16 h 102"/>
                  <a:gd name="T12" fmla="*/ 120 w 135"/>
                  <a:gd name="T13" fmla="*/ 48 h 102"/>
                  <a:gd name="T14" fmla="*/ 39 w 135"/>
                  <a:gd name="T15" fmla="*/ 95 h 102"/>
                  <a:gd name="T16" fmla="*/ 6 w 135"/>
                  <a:gd name="T17"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1" name="Freeform 92">
                <a:extLst>
                  <a:ext uri="{FF2B5EF4-FFF2-40B4-BE49-F238E27FC236}">
                    <a16:creationId xmlns:a16="http://schemas.microsoft.com/office/drawing/2014/main" id="{22C95E9F-6ACD-47F4-8ECB-363BA79E5D51}"/>
                  </a:ext>
                </a:extLst>
              </p:cNvPr>
              <p:cNvSpPr>
                <a:spLocks/>
              </p:cNvSpPr>
              <p:nvPr userDrawn="1"/>
            </p:nvSpPr>
            <p:spPr bwMode="auto">
              <a:xfrm>
                <a:off x="6207787" y="4659578"/>
                <a:ext cx="108182" cy="313224"/>
              </a:xfrm>
              <a:custGeom>
                <a:avLst/>
                <a:gdLst>
                  <a:gd name="T0" fmla="*/ 24 w 49"/>
                  <a:gd name="T1" fmla="*/ 0 h 140"/>
                  <a:gd name="T2" fmla="*/ 25 w 49"/>
                  <a:gd name="T3" fmla="*/ 0 h 140"/>
                  <a:gd name="T4" fmla="*/ 49 w 49"/>
                  <a:gd name="T5" fmla="*/ 23 h 140"/>
                  <a:gd name="T6" fmla="*/ 49 w 49"/>
                  <a:gd name="T7" fmla="*/ 117 h 140"/>
                  <a:gd name="T8" fmla="*/ 25 w 49"/>
                  <a:gd name="T9" fmla="*/ 140 h 140"/>
                  <a:gd name="T10" fmla="*/ 24 w 49"/>
                  <a:gd name="T11" fmla="*/ 140 h 140"/>
                  <a:gd name="T12" fmla="*/ 0 w 49"/>
                  <a:gd name="T13" fmla="*/ 117 h 140"/>
                  <a:gd name="T14" fmla="*/ 0 w 49"/>
                  <a:gd name="T15" fmla="*/ 23 h 140"/>
                  <a:gd name="T16" fmla="*/ 24 w 49"/>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2" name="Freeform 93">
                <a:extLst>
                  <a:ext uri="{FF2B5EF4-FFF2-40B4-BE49-F238E27FC236}">
                    <a16:creationId xmlns:a16="http://schemas.microsoft.com/office/drawing/2014/main" id="{38491747-A773-43DE-AB51-DA676B8C2F12}"/>
                  </a:ext>
                </a:extLst>
              </p:cNvPr>
              <p:cNvSpPr>
                <a:spLocks/>
              </p:cNvSpPr>
              <p:nvPr userDrawn="1"/>
            </p:nvSpPr>
            <p:spPr bwMode="auto">
              <a:xfrm>
                <a:off x="6205272" y="4650772"/>
                <a:ext cx="299387" cy="227685"/>
              </a:xfrm>
              <a:custGeom>
                <a:avLst/>
                <a:gdLst>
                  <a:gd name="T0" fmla="*/ 6 w 135"/>
                  <a:gd name="T1" fmla="*/ 16 h 102"/>
                  <a:gd name="T2" fmla="*/ 6 w 135"/>
                  <a:gd name="T3" fmla="*/ 15 h 102"/>
                  <a:gd name="T4" fmla="*/ 38 w 135"/>
                  <a:gd name="T5" fmla="*/ 6 h 102"/>
                  <a:gd name="T6" fmla="*/ 120 w 135"/>
                  <a:gd name="T7" fmla="*/ 53 h 102"/>
                  <a:gd name="T8" fmla="*/ 128 w 135"/>
                  <a:gd name="T9" fmla="*/ 86 h 102"/>
                  <a:gd name="T10" fmla="*/ 127 w 135"/>
                  <a:gd name="T11" fmla="*/ 86 h 102"/>
                  <a:gd name="T12" fmla="*/ 95 w 135"/>
                  <a:gd name="T13" fmla="*/ 95 h 102"/>
                  <a:gd name="T14" fmla="*/ 14 w 135"/>
                  <a:gd name="T15" fmla="*/ 48 h 102"/>
                  <a:gd name="T16" fmla="*/ 6 w 135"/>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2">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3" name="Freeform 94">
                <a:extLst>
                  <a:ext uri="{FF2B5EF4-FFF2-40B4-BE49-F238E27FC236}">
                    <a16:creationId xmlns:a16="http://schemas.microsoft.com/office/drawing/2014/main" id="{55A5B033-9480-4699-A6FA-125E071A8D55}"/>
                  </a:ext>
                </a:extLst>
              </p:cNvPr>
              <p:cNvSpPr>
                <a:spLocks/>
              </p:cNvSpPr>
              <p:nvPr userDrawn="1"/>
            </p:nvSpPr>
            <p:spPr bwMode="auto">
              <a:xfrm>
                <a:off x="5822862" y="4648257"/>
                <a:ext cx="299387" cy="226427"/>
              </a:xfrm>
              <a:custGeom>
                <a:avLst/>
                <a:gdLst>
                  <a:gd name="T0" fmla="*/ 128 w 135"/>
                  <a:gd name="T1" fmla="*/ 15 h 101"/>
                  <a:gd name="T2" fmla="*/ 129 w 135"/>
                  <a:gd name="T3" fmla="*/ 16 h 101"/>
                  <a:gd name="T4" fmla="*/ 120 w 135"/>
                  <a:gd name="T5" fmla="*/ 49 h 101"/>
                  <a:gd name="T6" fmla="*/ 39 w 135"/>
                  <a:gd name="T7" fmla="*/ 96 h 101"/>
                  <a:gd name="T8" fmla="*/ 7 w 135"/>
                  <a:gd name="T9" fmla="*/ 87 h 101"/>
                  <a:gd name="T10" fmla="*/ 6 w 135"/>
                  <a:gd name="T11" fmla="*/ 86 h 101"/>
                  <a:gd name="T12" fmla="*/ 15 w 135"/>
                  <a:gd name="T13" fmla="*/ 54 h 101"/>
                  <a:gd name="T14" fmla="*/ 96 w 135"/>
                  <a:gd name="T15" fmla="*/ 7 h 101"/>
                  <a:gd name="T16" fmla="*/ 128 w 135"/>
                  <a:gd name="T17"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4" name="Freeform 95">
                <a:extLst>
                  <a:ext uri="{FF2B5EF4-FFF2-40B4-BE49-F238E27FC236}">
                    <a16:creationId xmlns:a16="http://schemas.microsoft.com/office/drawing/2014/main" id="{2C0ACCC7-45D8-4CC7-82F2-06B2E944CF0A}"/>
                  </a:ext>
                </a:extLst>
              </p:cNvPr>
              <p:cNvSpPr>
                <a:spLocks/>
              </p:cNvSpPr>
              <p:nvPr userDrawn="1"/>
            </p:nvSpPr>
            <p:spPr bwMode="auto">
              <a:xfrm>
                <a:off x="6009035" y="4659578"/>
                <a:ext cx="106924" cy="313224"/>
              </a:xfrm>
              <a:custGeom>
                <a:avLst/>
                <a:gdLst>
                  <a:gd name="T0" fmla="*/ 23 w 48"/>
                  <a:gd name="T1" fmla="*/ 0 h 140"/>
                  <a:gd name="T2" fmla="*/ 25 w 48"/>
                  <a:gd name="T3" fmla="*/ 0 h 140"/>
                  <a:gd name="T4" fmla="*/ 48 w 48"/>
                  <a:gd name="T5" fmla="*/ 23 h 140"/>
                  <a:gd name="T6" fmla="*/ 48 w 48"/>
                  <a:gd name="T7" fmla="*/ 117 h 140"/>
                  <a:gd name="T8" fmla="*/ 25 w 48"/>
                  <a:gd name="T9" fmla="*/ 140 h 140"/>
                  <a:gd name="T10" fmla="*/ 23 w 48"/>
                  <a:gd name="T11" fmla="*/ 140 h 140"/>
                  <a:gd name="T12" fmla="*/ 0 w 48"/>
                  <a:gd name="T13" fmla="*/ 117 h 140"/>
                  <a:gd name="T14" fmla="*/ 0 w 48"/>
                  <a:gd name="T15" fmla="*/ 23 h 140"/>
                  <a:gd name="T16" fmla="*/ 23 w 48"/>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4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5" name="Freeform 96">
                <a:extLst>
                  <a:ext uri="{FF2B5EF4-FFF2-40B4-BE49-F238E27FC236}">
                    <a16:creationId xmlns:a16="http://schemas.microsoft.com/office/drawing/2014/main" id="{BA039FEE-6DFD-4434-A8C9-D48C49364391}"/>
                  </a:ext>
                </a:extLst>
              </p:cNvPr>
              <p:cNvSpPr>
                <a:spLocks/>
              </p:cNvSpPr>
              <p:nvPr userDrawn="1"/>
            </p:nvSpPr>
            <p:spPr bwMode="auto">
              <a:xfrm>
                <a:off x="5732291" y="4380318"/>
                <a:ext cx="299387" cy="225169"/>
              </a:xfrm>
              <a:custGeom>
                <a:avLst/>
                <a:gdLst>
                  <a:gd name="T0" fmla="*/ 128 w 135"/>
                  <a:gd name="T1" fmla="*/ 85 h 101"/>
                  <a:gd name="T2" fmla="*/ 128 w 135"/>
                  <a:gd name="T3" fmla="*/ 86 h 101"/>
                  <a:gd name="T4" fmla="*/ 96 w 135"/>
                  <a:gd name="T5" fmla="*/ 94 h 101"/>
                  <a:gd name="T6" fmla="*/ 15 w 135"/>
                  <a:gd name="T7" fmla="*/ 47 h 101"/>
                  <a:gd name="T8" fmla="*/ 7 w 135"/>
                  <a:gd name="T9" fmla="*/ 15 h 101"/>
                  <a:gd name="T10" fmla="*/ 7 w 135"/>
                  <a:gd name="T11" fmla="*/ 14 h 101"/>
                  <a:gd name="T12" fmla="*/ 39 w 135"/>
                  <a:gd name="T13" fmla="*/ 6 h 101"/>
                  <a:gd name="T14" fmla="*/ 120 w 135"/>
                  <a:gd name="T15" fmla="*/ 52 h 101"/>
                  <a:gd name="T16" fmla="*/ 128 w 135"/>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6" name="Freeform 97">
                <a:extLst>
                  <a:ext uri="{FF2B5EF4-FFF2-40B4-BE49-F238E27FC236}">
                    <a16:creationId xmlns:a16="http://schemas.microsoft.com/office/drawing/2014/main" id="{6BB0F37A-DB95-4C05-A6AD-1726A82B61A6}"/>
                  </a:ext>
                </a:extLst>
              </p:cNvPr>
              <p:cNvSpPr>
                <a:spLocks/>
              </p:cNvSpPr>
              <p:nvPr userDrawn="1"/>
            </p:nvSpPr>
            <p:spPr bwMode="auto">
              <a:xfrm>
                <a:off x="5729775" y="4484726"/>
                <a:ext cx="299387" cy="226427"/>
              </a:xfrm>
              <a:custGeom>
                <a:avLst/>
                <a:gdLst>
                  <a:gd name="T0" fmla="*/ 129 w 135"/>
                  <a:gd name="T1" fmla="*/ 14 h 101"/>
                  <a:gd name="T2" fmla="*/ 129 w 135"/>
                  <a:gd name="T3" fmla="*/ 16 h 101"/>
                  <a:gd name="T4" fmla="*/ 120 w 135"/>
                  <a:gd name="T5" fmla="*/ 48 h 101"/>
                  <a:gd name="T6" fmla="*/ 40 w 135"/>
                  <a:gd name="T7" fmla="*/ 94 h 101"/>
                  <a:gd name="T8" fmla="*/ 8 w 135"/>
                  <a:gd name="T9" fmla="*/ 86 h 101"/>
                  <a:gd name="T10" fmla="*/ 7 w 135"/>
                  <a:gd name="T11" fmla="*/ 85 h 101"/>
                  <a:gd name="T12" fmla="*/ 15 w 135"/>
                  <a:gd name="T13" fmla="*/ 53 h 101"/>
                  <a:gd name="T14" fmla="*/ 97 w 135"/>
                  <a:gd name="T15" fmla="*/ 6 h 101"/>
                  <a:gd name="T16" fmla="*/ 129 w 135"/>
                  <a:gd name="T1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1">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7" name="Freeform 98">
                <a:extLst>
                  <a:ext uri="{FF2B5EF4-FFF2-40B4-BE49-F238E27FC236}">
                    <a16:creationId xmlns:a16="http://schemas.microsoft.com/office/drawing/2014/main" id="{C96AC2A4-7E96-4FC4-A40F-9E2A8BAFA146}"/>
                  </a:ext>
                </a:extLst>
              </p:cNvPr>
              <p:cNvSpPr>
                <a:spLocks/>
              </p:cNvSpPr>
              <p:nvPr userDrawn="1"/>
            </p:nvSpPr>
            <p:spPr bwMode="auto">
              <a:xfrm>
                <a:off x="6009035" y="4117411"/>
                <a:ext cx="109440" cy="315740"/>
              </a:xfrm>
              <a:custGeom>
                <a:avLst/>
                <a:gdLst>
                  <a:gd name="T0" fmla="*/ 25 w 49"/>
                  <a:gd name="T1" fmla="*/ 141 h 141"/>
                  <a:gd name="T2" fmla="*/ 24 w 49"/>
                  <a:gd name="T3" fmla="*/ 141 h 141"/>
                  <a:gd name="T4" fmla="*/ 0 w 49"/>
                  <a:gd name="T5" fmla="*/ 117 h 141"/>
                  <a:gd name="T6" fmla="*/ 0 w 49"/>
                  <a:gd name="T7" fmla="*/ 23 h 141"/>
                  <a:gd name="T8" fmla="*/ 24 w 49"/>
                  <a:gd name="T9" fmla="*/ 0 h 141"/>
                  <a:gd name="T10" fmla="*/ 25 w 49"/>
                  <a:gd name="T11" fmla="*/ 0 h 141"/>
                  <a:gd name="T12" fmla="*/ 49 w 49"/>
                  <a:gd name="T13" fmla="*/ 23 h 141"/>
                  <a:gd name="T14" fmla="*/ 49 w 49"/>
                  <a:gd name="T15" fmla="*/ 117 h 141"/>
                  <a:gd name="T16" fmla="*/ 25 w 49"/>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1">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8" name="Freeform 99">
                <a:extLst>
                  <a:ext uri="{FF2B5EF4-FFF2-40B4-BE49-F238E27FC236}">
                    <a16:creationId xmlns:a16="http://schemas.microsoft.com/office/drawing/2014/main" id="{D9EEEEDF-9DDE-48BE-A1FE-FD63C34A9C5B}"/>
                  </a:ext>
                </a:extLst>
              </p:cNvPr>
              <p:cNvSpPr>
                <a:spLocks/>
              </p:cNvSpPr>
              <p:nvPr userDrawn="1"/>
            </p:nvSpPr>
            <p:spPr bwMode="auto">
              <a:xfrm>
                <a:off x="5820346" y="4211756"/>
                <a:ext cx="300645" cy="230201"/>
              </a:xfrm>
              <a:custGeom>
                <a:avLst/>
                <a:gdLst>
                  <a:gd name="T0" fmla="*/ 129 w 135"/>
                  <a:gd name="T1" fmla="*/ 86 h 103"/>
                  <a:gd name="T2" fmla="*/ 129 w 135"/>
                  <a:gd name="T3" fmla="*/ 87 h 103"/>
                  <a:gd name="T4" fmla="*/ 97 w 135"/>
                  <a:gd name="T5" fmla="*/ 96 h 103"/>
                  <a:gd name="T6" fmla="*/ 15 w 135"/>
                  <a:gd name="T7" fmla="*/ 49 h 103"/>
                  <a:gd name="T8" fmla="*/ 7 w 135"/>
                  <a:gd name="T9" fmla="*/ 17 h 103"/>
                  <a:gd name="T10" fmla="*/ 8 w 135"/>
                  <a:gd name="T11" fmla="*/ 16 h 103"/>
                  <a:gd name="T12" fmla="*/ 40 w 135"/>
                  <a:gd name="T13" fmla="*/ 7 h 103"/>
                  <a:gd name="T14" fmla="*/ 121 w 135"/>
                  <a:gd name="T15" fmla="*/ 54 h 103"/>
                  <a:gd name="T16" fmla="*/ 129 w 135"/>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03">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sp>
            <p:nvSpPr>
              <p:cNvPr id="49" name="Freeform 100">
                <a:extLst>
                  <a:ext uri="{FF2B5EF4-FFF2-40B4-BE49-F238E27FC236}">
                    <a16:creationId xmlns:a16="http://schemas.microsoft.com/office/drawing/2014/main" id="{59C33CC6-1DE8-45CF-8993-5E5831140C7E}"/>
                  </a:ext>
                </a:extLst>
              </p:cNvPr>
              <p:cNvSpPr>
                <a:spLocks noEditPoints="1"/>
              </p:cNvSpPr>
              <p:nvPr userDrawn="1"/>
            </p:nvSpPr>
            <p:spPr bwMode="auto">
              <a:xfrm>
                <a:off x="6063126" y="4444472"/>
                <a:ext cx="200011" cy="203784"/>
              </a:xfrm>
              <a:custGeom>
                <a:avLst/>
                <a:gdLst>
                  <a:gd name="T0" fmla="*/ 83 w 90"/>
                  <a:gd name="T1" fmla="*/ 34 h 91"/>
                  <a:gd name="T2" fmla="*/ 57 w 90"/>
                  <a:gd name="T3" fmla="*/ 7 h 91"/>
                  <a:gd name="T4" fmla="*/ 33 w 90"/>
                  <a:gd name="T5" fmla="*/ 7 h 91"/>
                  <a:gd name="T6" fmla="*/ 7 w 90"/>
                  <a:gd name="T7" fmla="*/ 34 h 91"/>
                  <a:gd name="T8" fmla="*/ 7 w 90"/>
                  <a:gd name="T9" fmla="*/ 57 h 91"/>
                  <a:gd name="T10" fmla="*/ 33 w 90"/>
                  <a:gd name="T11" fmla="*/ 84 h 91"/>
                  <a:gd name="T12" fmla="*/ 57 w 90"/>
                  <a:gd name="T13" fmla="*/ 84 h 91"/>
                  <a:gd name="T14" fmla="*/ 83 w 90"/>
                  <a:gd name="T15" fmla="*/ 57 h 91"/>
                  <a:gd name="T16" fmla="*/ 83 w 90"/>
                  <a:gd name="T17" fmla="*/ 34 h 91"/>
                  <a:gd name="T18" fmla="*/ 59 w 90"/>
                  <a:gd name="T19" fmla="*/ 48 h 91"/>
                  <a:gd name="T20" fmla="*/ 48 w 90"/>
                  <a:gd name="T21" fmla="*/ 60 h 91"/>
                  <a:gd name="T22" fmla="*/ 42 w 90"/>
                  <a:gd name="T23" fmla="*/ 60 h 91"/>
                  <a:gd name="T24" fmla="*/ 31 w 90"/>
                  <a:gd name="T25" fmla="*/ 48 h 91"/>
                  <a:gd name="T26" fmla="*/ 31 w 90"/>
                  <a:gd name="T27" fmla="*/ 43 h 91"/>
                  <a:gd name="T28" fmla="*/ 42 w 90"/>
                  <a:gd name="T29" fmla="*/ 32 h 91"/>
                  <a:gd name="T30" fmla="*/ 48 w 90"/>
                  <a:gd name="T31" fmla="*/ 32 h 91"/>
                  <a:gd name="T32" fmla="*/ 59 w 90"/>
                  <a:gd name="T33" fmla="*/ 43 h 91"/>
                  <a:gd name="T34" fmla="*/ 59 w 90"/>
                  <a:gd name="T3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91">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Medium"/>
                  <a:ea typeface="+mn-ea"/>
                  <a:cs typeface="+mn-cs"/>
                </a:endParaRPr>
              </a:p>
            </p:txBody>
          </p:sp>
        </p:grpSp>
      </p:grpSp>
      <p:sp>
        <p:nvSpPr>
          <p:cNvPr id="193" name="Flexible">
            <a:extLst>
              <a:ext uri="{FF2B5EF4-FFF2-40B4-BE49-F238E27FC236}">
                <a16:creationId xmlns:a16="http://schemas.microsoft.com/office/drawing/2014/main" id="{E1F4E770-F894-41C6-8C83-953862A693C9}"/>
              </a:ext>
            </a:extLst>
          </p:cNvPr>
          <p:cNvSpPr txBox="1"/>
          <p:nvPr/>
        </p:nvSpPr>
        <p:spPr>
          <a:xfrm>
            <a:off x="4638040" y="5514924"/>
            <a:ext cx="2990850" cy="276999"/>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Arial" panose="020B0604020202020204" pitchFamily="34" charset="0"/>
                <a:ea typeface="Avenir Medium" charset="0"/>
                <a:cs typeface="Arial" panose="020B0604020202020204" pitchFamily="34" charset="0"/>
              </a:rPr>
              <a:t>Multi-Tenant Snowflake Deployment</a:t>
            </a:r>
          </a:p>
        </p:txBody>
      </p:sp>
      <p:grpSp>
        <p:nvGrpSpPr>
          <p:cNvPr id="9" name="Group 8">
            <a:extLst>
              <a:ext uri="{FF2B5EF4-FFF2-40B4-BE49-F238E27FC236}">
                <a16:creationId xmlns:a16="http://schemas.microsoft.com/office/drawing/2014/main" id="{94603ECB-8F20-644B-B0BD-5A973DE26578}"/>
              </a:ext>
            </a:extLst>
          </p:cNvPr>
          <p:cNvGrpSpPr/>
          <p:nvPr/>
        </p:nvGrpSpPr>
        <p:grpSpPr>
          <a:xfrm>
            <a:off x="3114414" y="3886966"/>
            <a:ext cx="1416424" cy="835446"/>
            <a:chOff x="3114414" y="4021428"/>
            <a:chExt cx="1416424" cy="835446"/>
          </a:xfrm>
        </p:grpSpPr>
        <p:sp>
          <p:nvSpPr>
            <p:cNvPr id="211" name="Rectangle 210">
              <a:extLst>
                <a:ext uri="{FF2B5EF4-FFF2-40B4-BE49-F238E27FC236}">
                  <a16:creationId xmlns:a16="http://schemas.microsoft.com/office/drawing/2014/main" id="{33F6BF32-DCAE-446B-872C-8AB55CC6EBC9}"/>
                </a:ext>
              </a:extLst>
            </p:cNvPr>
            <p:cNvSpPr/>
            <p:nvPr/>
          </p:nvSpPr>
          <p:spPr>
            <a:xfrm>
              <a:off x="3114414" y="4610653"/>
              <a:ext cx="1416424" cy="246221"/>
            </a:xfrm>
            <a:prstGeom prst="rect">
              <a:avLst/>
            </a:prstGeom>
          </p:spPr>
          <p:txBody>
            <a:bodyPr wrap="square">
              <a:spAutoFit/>
            </a:bodyPr>
            <a:lstStyle/>
            <a:p>
              <a:pPr lvl="0" algn="ctr" defTabSz="457200">
                <a:defRPr/>
              </a:pPr>
              <a:r>
                <a:rPr lang="en-US" sz="1000" dirty="0">
                  <a:solidFill>
                    <a:schemeClr val="accent1">
                      <a:lumMod val="75000"/>
                    </a:schemeClr>
                  </a:solidFill>
                </a:rPr>
                <a:t>Semi-structured data</a:t>
              </a:r>
            </a:p>
          </p:txBody>
        </p:sp>
        <p:grpSp>
          <p:nvGrpSpPr>
            <p:cNvPr id="194" name="Group 85">
              <a:extLst>
                <a:ext uri="{FF2B5EF4-FFF2-40B4-BE49-F238E27FC236}">
                  <a16:creationId xmlns:a16="http://schemas.microsoft.com/office/drawing/2014/main" id="{CF5B407F-5EFE-469B-A494-177D98657784}"/>
                </a:ext>
              </a:extLst>
            </p:cNvPr>
            <p:cNvGrpSpPr>
              <a:grpSpLocks noChangeAspect="1"/>
            </p:cNvGrpSpPr>
            <p:nvPr/>
          </p:nvGrpSpPr>
          <p:grpSpPr bwMode="auto">
            <a:xfrm>
              <a:off x="3577415" y="4021428"/>
              <a:ext cx="490420" cy="547547"/>
              <a:chOff x="4174" y="1294"/>
              <a:chExt cx="1923" cy="2147"/>
            </a:xfrm>
          </p:grpSpPr>
          <p:sp>
            <p:nvSpPr>
              <p:cNvPr id="195" name="Freeform 86">
                <a:extLst>
                  <a:ext uri="{FF2B5EF4-FFF2-40B4-BE49-F238E27FC236}">
                    <a16:creationId xmlns:a16="http://schemas.microsoft.com/office/drawing/2014/main" id="{CF8404C9-BC72-42A1-AF44-3404FE91944C}"/>
                  </a:ext>
                </a:extLst>
              </p:cNvPr>
              <p:cNvSpPr>
                <a:spLocks/>
              </p:cNvSpPr>
              <p:nvPr/>
            </p:nvSpPr>
            <p:spPr bwMode="auto">
              <a:xfrm>
                <a:off x="4174" y="1294"/>
                <a:ext cx="1923" cy="2147"/>
              </a:xfrm>
              <a:custGeom>
                <a:avLst/>
                <a:gdLst>
                  <a:gd name="T0" fmla="*/ 0 w 1088"/>
                  <a:gd name="T1" fmla="*/ 232 h 1214"/>
                  <a:gd name="T2" fmla="*/ 0 w 1088"/>
                  <a:gd name="T3" fmla="*/ 232 h 1214"/>
                  <a:gd name="T4" fmla="*/ 0 w 1088"/>
                  <a:gd name="T5" fmla="*/ 232 h 1214"/>
                  <a:gd name="T6" fmla="*/ 544 w 1088"/>
                  <a:gd name="T7" fmla="*/ 0 h 1214"/>
                  <a:gd name="T8" fmla="*/ 1088 w 1088"/>
                  <a:gd name="T9" fmla="*/ 232 h 1214"/>
                  <a:gd name="T10" fmla="*/ 1088 w 1088"/>
                  <a:gd name="T11" fmla="*/ 232 h 1214"/>
                  <a:gd name="T12" fmla="*/ 1088 w 1088"/>
                  <a:gd name="T13" fmla="*/ 232 h 1214"/>
                  <a:gd name="T14" fmla="*/ 1088 w 1088"/>
                  <a:gd name="T15" fmla="*/ 983 h 1214"/>
                  <a:gd name="T16" fmla="*/ 544 w 1088"/>
                  <a:gd name="T17" fmla="*/ 1214 h 1214"/>
                  <a:gd name="T18" fmla="*/ 0 w 1088"/>
                  <a:gd name="T19" fmla="*/ 983 h 1214"/>
                  <a:gd name="T20" fmla="*/ 0 w 1088"/>
                  <a:gd name="T21"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8" h="1214">
                    <a:moveTo>
                      <a:pt x="0" y="232"/>
                    </a:moveTo>
                    <a:cubicBezTo>
                      <a:pt x="0" y="232"/>
                      <a:pt x="0" y="232"/>
                      <a:pt x="0" y="232"/>
                    </a:cubicBezTo>
                    <a:cubicBezTo>
                      <a:pt x="0" y="232"/>
                      <a:pt x="0" y="232"/>
                      <a:pt x="0" y="232"/>
                    </a:cubicBezTo>
                    <a:cubicBezTo>
                      <a:pt x="0" y="104"/>
                      <a:pt x="243" y="0"/>
                      <a:pt x="544" y="0"/>
                    </a:cubicBezTo>
                    <a:cubicBezTo>
                      <a:pt x="845" y="0"/>
                      <a:pt x="1088" y="104"/>
                      <a:pt x="1088" y="232"/>
                    </a:cubicBezTo>
                    <a:cubicBezTo>
                      <a:pt x="1088" y="232"/>
                      <a:pt x="1088" y="232"/>
                      <a:pt x="1088" y="232"/>
                    </a:cubicBezTo>
                    <a:cubicBezTo>
                      <a:pt x="1088" y="232"/>
                      <a:pt x="1088" y="232"/>
                      <a:pt x="1088" y="232"/>
                    </a:cubicBezTo>
                    <a:cubicBezTo>
                      <a:pt x="1088" y="983"/>
                      <a:pt x="1088" y="983"/>
                      <a:pt x="1088" y="983"/>
                    </a:cubicBezTo>
                    <a:cubicBezTo>
                      <a:pt x="1088" y="1113"/>
                      <a:pt x="845" y="1214"/>
                      <a:pt x="544" y="1214"/>
                    </a:cubicBezTo>
                    <a:cubicBezTo>
                      <a:pt x="243" y="1214"/>
                      <a:pt x="0" y="1113"/>
                      <a:pt x="0" y="983"/>
                    </a:cubicBezTo>
                    <a:cubicBezTo>
                      <a:pt x="0" y="232"/>
                      <a:pt x="0" y="232"/>
                      <a:pt x="0" y="232"/>
                    </a:cubicBezTo>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87">
                <a:extLst>
                  <a:ext uri="{FF2B5EF4-FFF2-40B4-BE49-F238E27FC236}">
                    <a16:creationId xmlns:a16="http://schemas.microsoft.com/office/drawing/2014/main" id="{E1E5ACC4-53B6-407E-B835-A0214E24A479}"/>
                  </a:ext>
                </a:extLst>
              </p:cNvPr>
              <p:cNvSpPr>
                <a:spLocks/>
              </p:cNvSpPr>
              <p:nvPr/>
            </p:nvSpPr>
            <p:spPr bwMode="auto">
              <a:xfrm>
                <a:off x="4845" y="2445"/>
                <a:ext cx="251" cy="266"/>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8">
                <a:extLst>
                  <a:ext uri="{FF2B5EF4-FFF2-40B4-BE49-F238E27FC236}">
                    <a16:creationId xmlns:a16="http://schemas.microsoft.com/office/drawing/2014/main" id="{431F9C15-2D75-4430-9A45-4D63879B5C5B}"/>
                  </a:ext>
                </a:extLst>
              </p:cNvPr>
              <p:cNvSpPr>
                <a:spLocks/>
              </p:cNvSpPr>
              <p:nvPr/>
            </p:nvSpPr>
            <p:spPr bwMode="auto">
              <a:xfrm>
                <a:off x="5192" y="2794"/>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9">
                <a:extLst>
                  <a:ext uri="{FF2B5EF4-FFF2-40B4-BE49-F238E27FC236}">
                    <a16:creationId xmlns:a16="http://schemas.microsoft.com/office/drawing/2014/main" id="{15BB5603-E577-4783-9D20-ABCA2641908E}"/>
                  </a:ext>
                </a:extLst>
              </p:cNvPr>
              <p:cNvSpPr>
                <a:spLocks/>
              </p:cNvSpPr>
              <p:nvPr/>
            </p:nvSpPr>
            <p:spPr bwMode="auto">
              <a:xfrm>
                <a:off x="5863" y="1881"/>
                <a:ext cx="186" cy="361"/>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90">
                <a:extLst>
                  <a:ext uri="{FF2B5EF4-FFF2-40B4-BE49-F238E27FC236}">
                    <a16:creationId xmlns:a16="http://schemas.microsoft.com/office/drawing/2014/main" id="{D71E3577-B749-476C-B2F3-BE8F501DF585}"/>
                  </a:ext>
                </a:extLst>
              </p:cNvPr>
              <p:cNvSpPr>
                <a:spLocks/>
              </p:cNvSpPr>
              <p:nvPr/>
            </p:nvSpPr>
            <p:spPr bwMode="auto">
              <a:xfrm>
                <a:off x="5531" y="2378"/>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91">
                <a:extLst>
                  <a:ext uri="{FF2B5EF4-FFF2-40B4-BE49-F238E27FC236}">
                    <a16:creationId xmlns:a16="http://schemas.microsoft.com/office/drawing/2014/main" id="{599AAEF9-CD7C-4189-8824-337E368D4C2E}"/>
                  </a:ext>
                </a:extLst>
              </p:cNvPr>
              <p:cNvSpPr>
                <a:spLocks/>
              </p:cNvSpPr>
              <p:nvPr/>
            </p:nvSpPr>
            <p:spPr bwMode="auto">
              <a:xfrm>
                <a:off x="4221" y="2903"/>
                <a:ext cx="204"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92">
                <a:extLst>
                  <a:ext uri="{FF2B5EF4-FFF2-40B4-BE49-F238E27FC236}">
                    <a16:creationId xmlns:a16="http://schemas.microsoft.com/office/drawing/2014/main" id="{819E5DC5-BC25-4918-9F93-49A7A928B667}"/>
                  </a:ext>
                </a:extLst>
              </p:cNvPr>
              <p:cNvSpPr>
                <a:spLocks/>
              </p:cNvSpPr>
              <p:nvPr/>
            </p:nvSpPr>
            <p:spPr bwMode="auto">
              <a:xfrm>
                <a:off x="5531" y="204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3">
                <a:extLst>
                  <a:ext uri="{FF2B5EF4-FFF2-40B4-BE49-F238E27FC236}">
                    <a16:creationId xmlns:a16="http://schemas.microsoft.com/office/drawing/2014/main" id="{4C7B0A4E-6A7D-423E-B962-11D5FF153EC8}"/>
                  </a:ext>
                </a:extLst>
              </p:cNvPr>
              <p:cNvSpPr>
                <a:spLocks/>
              </p:cNvSpPr>
              <p:nvPr/>
            </p:nvSpPr>
            <p:spPr bwMode="auto">
              <a:xfrm>
                <a:off x="5531" y="3045"/>
                <a:ext cx="237" cy="292"/>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5">
                <a:extLst>
                  <a:ext uri="{FF2B5EF4-FFF2-40B4-BE49-F238E27FC236}">
                    <a16:creationId xmlns:a16="http://schemas.microsoft.com/office/drawing/2014/main" id="{A940605A-0C65-43E9-8672-85319B7712E3}"/>
                  </a:ext>
                </a:extLst>
              </p:cNvPr>
              <p:cNvSpPr>
                <a:spLocks/>
              </p:cNvSpPr>
              <p:nvPr/>
            </p:nvSpPr>
            <p:spPr bwMode="auto">
              <a:xfrm>
                <a:off x="4520" y="2383"/>
                <a:ext cx="230" cy="296"/>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6">
                <a:extLst>
                  <a:ext uri="{FF2B5EF4-FFF2-40B4-BE49-F238E27FC236}">
                    <a16:creationId xmlns:a16="http://schemas.microsoft.com/office/drawing/2014/main" id="{10BE34BC-6F0C-44A0-B690-92292F0D8ACD}"/>
                  </a:ext>
                </a:extLst>
              </p:cNvPr>
              <p:cNvSpPr>
                <a:spLocks/>
              </p:cNvSpPr>
              <p:nvPr/>
            </p:nvSpPr>
            <p:spPr bwMode="auto">
              <a:xfrm>
                <a:off x="5863" y="2605"/>
                <a:ext cx="186" cy="306"/>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7">
                <a:extLst>
                  <a:ext uri="{FF2B5EF4-FFF2-40B4-BE49-F238E27FC236}">
                    <a16:creationId xmlns:a16="http://schemas.microsoft.com/office/drawing/2014/main" id="{D0FAC7F5-4986-4590-9EBC-9BE12FC4B0AF}"/>
                  </a:ext>
                </a:extLst>
              </p:cNvPr>
              <p:cNvSpPr>
                <a:spLocks/>
              </p:cNvSpPr>
              <p:nvPr/>
            </p:nvSpPr>
            <p:spPr bwMode="auto">
              <a:xfrm>
                <a:off x="4221" y="1881"/>
                <a:ext cx="204"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98">
                <a:extLst>
                  <a:ext uri="{FF2B5EF4-FFF2-40B4-BE49-F238E27FC236}">
                    <a16:creationId xmlns:a16="http://schemas.microsoft.com/office/drawing/2014/main" id="{496C9F4D-3EB0-4E7C-9B0E-D440FBDC452E}"/>
                  </a:ext>
                </a:extLst>
              </p:cNvPr>
              <p:cNvSpPr>
                <a:spLocks/>
              </p:cNvSpPr>
              <p:nvPr/>
            </p:nvSpPr>
            <p:spPr bwMode="auto">
              <a:xfrm>
                <a:off x="4520" y="2727"/>
                <a:ext cx="230" cy="267"/>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9">
                <a:extLst>
                  <a:ext uri="{FF2B5EF4-FFF2-40B4-BE49-F238E27FC236}">
                    <a16:creationId xmlns:a16="http://schemas.microsoft.com/office/drawing/2014/main" id="{CAC833FD-CDF4-4603-B285-2C4C58BB60E2}"/>
                  </a:ext>
                </a:extLst>
              </p:cNvPr>
              <p:cNvSpPr>
                <a:spLocks/>
              </p:cNvSpPr>
              <p:nvPr/>
            </p:nvSpPr>
            <p:spPr bwMode="auto">
              <a:xfrm>
                <a:off x="4221" y="2254"/>
                <a:ext cx="204" cy="335"/>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00">
                <a:extLst>
                  <a:ext uri="{FF2B5EF4-FFF2-40B4-BE49-F238E27FC236}">
                    <a16:creationId xmlns:a16="http://schemas.microsoft.com/office/drawing/2014/main" id="{4FA9474D-940D-4967-97A1-C7ED0B4FB9EE}"/>
                  </a:ext>
                </a:extLst>
              </p:cNvPr>
              <p:cNvSpPr>
                <a:spLocks/>
              </p:cNvSpPr>
              <p:nvPr/>
            </p:nvSpPr>
            <p:spPr bwMode="auto">
              <a:xfrm>
                <a:off x="4221" y="2589"/>
                <a:ext cx="204"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01">
                <a:extLst>
                  <a:ext uri="{FF2B5EF4-FFF2-40B4-BE49-F238E27FC236}">
                    <a16:creationId xmlns:a16="http://schemas.microsoft.com/office/drawing/2014/main" id="{DC0D72FC-C961-4C4A-A99F-0FC0C6DC1660}"/>
                  </a:ext>
                </a:extLst>
              </p:cNvPr>
              <p:cNvSpPr>
                <a:spLocks/>
              </p:cNvSpPr>
              <p:nvPr/>
            </p:nvSpPr>
            <p:spPr bwMode="auto">
              <a:xfrm>
                <a:off x="4520" y="2049"/>
                <a:ext cx="230" cy="283"/>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102">
                <a:extLst>
                  <a:ext uri="{FF2B5EF4-FFF2-40B4-BE49-F238E27FC236}">
                    <a16:creationId xmlns:a16="http://schemas.microsoft.com/office/drawing/2014/main" id="{FB4C091E-73EA-4B39-A716-705D427CD929}"/>
                  </a:ext>
                </a:extLst>
              </p:cNvPr>
              <p:cNvSpPr>
                <a:spLocks noChangeArrowheads="1"/>
              </p:cNvSpPr>
              <p:nvPr/>
            </p:nvSpPr>
            <p:spPr bwMode="auto">
              <a:xfrm>
                <a:off x="4248" y="1350"/>
                <a:ext cx="1793" cy="6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9">
            <a:extLst>
              <a:ext uri="{FF2B5EF4-FFF2-40B4-BE49-F238E27FC236}">
                <a16:creationId xmlns:a16="http://schemas.microsoft.com/office/drawing/2014/main" id="{1F219E97-7912-7848-9471-DC33ED7649C3}"/>
              </a:ext>
            </a:extLst>
          </p:cNvPr>
          <p:cNvGrpSpPr/>
          <p:nvPr/>
        </p:nvGrpSpPr>
        <p:grpSpPr>
          <a:xfrm>
            <a:off x="7762614" y="3886358"/>
            <a:ext cx="1416424" cy="848009"/>
            <a:chOff x="7762614" y="4020820"/>
            <a:chExt cx="1416424" cy="848009"/>
          </a:xfrm>
        </p:grpSpPr>
        <p:grpSp>
          <p:nvGrpSpPr>
            <p:cNvPr id="212" name="Group 34">
              <a:extLst>
                <a:ext uri="{FF2B5EF4-FFF2-40B4-BE49-F238E27FC236}">
                  <a16:creationId xmlns:a16="http://schemas.microsoft.com/office/drawing/2014/main" id="{50EFE89F-C94E-4377-9A2B-035292DBC08D}"/>
                </a:ext>
              </a:extLst>
            </p:cNvPr>
            <p:cNvGrpSpPr>
              <a:grpSpLocks noChangeAspect="1"/>
            </p:cNvGrpSpPr>
            <p:nvPr/>
          </p:nvGrpSpPr>
          <p:grpSpPr bwMode="auto">
            <a:xfrm>
              <a:off x="8225616" y="4020820"/>
              <a:ext cx="490420" cy="547292"/>
              <a:chOff x="1210" y="1277"/>
              <a:chExt cx="1923" cy="2146"/>
            </a:xfrm>
          </p:grpSpPr>
          <p:sp>
            <p:nvSpPr>
              <p:cNvPr id="213" name="Freeform 35">
                <a:extLst>
                  <a:ext uri="{FF2B5EF4-FFF2-40B4-BE49-F238E27FC236}">
                    <a16:creationId xmlns:a16="http://schemas.microsoft.com/office/drawing/2014/main" id="{2AB7DF93-5F6C-44E1-BCD5-B686F5A857AC}"/>
                  </a:ext>
                </a:extLst>
              </p:cNvPr>
              <p:cNvSpPr>
                <a:spLocks/>
              </p:cNvSpPr>
              <p:nvPr/>
            </p:nvSpPr>
            <p:spPr bwMode="auto">
              <a:xfrm>
                <a:off x="1210" y="1277"/>
                <a:ext cx="1923" cy="2146"/>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3"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solidFill>
                <a:srgbClr val="148BC0"/>
              </a:solidFill>
              <a:ln w="22225">
                <a:solidFill>
                  <a:srgbClr val="148BC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36">
                <a:extLst>
                  <a:ext uri="{FF2B5EF4-FFF2-40B4-BE49-F238E27FC236}">
                    <a16:creationId xmlns:a16="http://schemas.microsoft.com/office/drawing/2014/main" id="{69355380-213E-4ECB-A155-FBF3FC4A89FF}"/>
                  </a:ext>
                </a:extLst>
              </p:cNvPr>
              <p:cNvSpPr>
                <a:spLocks/>
              </p:cNvSpPr>
              <p:nvPr/>
            </p:nvSpPr>
            <p:spPr bwMode="auto">
              <a:xfrm>
                <a:off x="1882" y="2435"/>
                <a:ext cx="251" cy="265"/>
              </a:xfrm>
              <a:custGeom>
                <a:avLst/>
                <a:gdLst>
                  <a:gd name="T0" fmla="*/ 142 w 142"/>
                  <a:gd name="T1" fmla="*/ 150 h 150"/>
                  <a:gd name="T2" fmla="*/ 142 w 142"/>
                  <a:gd name="T3" fmla="*/ 9 h 150"/>
                  <a:gd name="T4" fmla="*/ 0 w 142"/>
                  <a:gd name="T5" fmla="*/ 0 h 150"/>
                  <a:gd name="T6" fmla="*/ 0 w 142"/>
                  <a:gd name="T7" fmla="*/ 140 h 150"/>
                  <a:gd name="T8" fmla="*/ 142 w 142"/>
                  <a:gd name="T9" fmla="*/ 150 h 150"/>
                </a:gdLst>
                <a:ahLst/>
                <a:cxnLst>
                  <a:cxn ang="0">
                    <a:pos x="T0" y="T1"/>
                  </a:cxn>
                  <a:cxn ang="0">
                    <a:pos x="T2" y="T3"/>
                  </a:cxn>
                  <a:cxn ang="0">
                    <a:pos x="T4" y="T5"/>
                  </a:cxn>
                  <a:cxn ang="0">
                    <a:pos x="T6" y="T7"/>
                  </a:cxn>
                  <a:cxn ang="0">
                    <a:pos x="T8" y="T9"/>
                  </a:cxn>
                </a:cxnLst>
                <a:rect l="0" t="0" r="r" b="b"/>
                <a:pathLst>
                  <a:path w="142" h="150">
                    <a:moveTo>
                      <a:pt x="142" y="150"/>
                    </a:moveTo>
                    <a:cubicBezTo>
                      <a:pt x="142" y="9"/>
                      <a:pt x="142" y="9"/>
                      <a:pt x="142" y="9"/>
                    </a:cubicBezTo>
                    <a:cubicBezTo>
                      <a:pt x="93" y="8"/>
                      <a:pt x="46" y="5"/>
                      <a:pt x="0" y="0"/>
                    </a:cubicBezTo>
                    <a:cubicBezTo>
                      <a:pt x="0" y="140"/>
                      <a:pt x="0" y="140"/>
                      <a:pt x="0" y="140"/>
                    </a:cubicBezTo>
                    <a:cubicBezTo>
                      <a:pt x="46" y="146"/>
                      <a:pt x="94" y="149"/>
                      <a:pt x="142"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7">
                <a:extLst>
                  <a:ext uri="{FF2B5EF4-FFF2-40B4-BE49-F238E27FC236}">
                    <a16:creationId xmlns:a16="http://schemas.microsoft.com/office/drawing/2014/main" id="{911E74E5-C937-4EF5-B089-9D2F8C2E8120}"/>
                  </a:ext>
                </a:extLst>
              </p:cNvPr>
              <p:cNvSpPr>
                <a:spLocks/>
              </p:cNvSpPr>
              <p:nvPr/>
            </p:nvSpPr>
            <p:spPr bwMode="auto">
              <a:xfrm>
                <a:off x="1882" y="2111"/>
                <a:ext cx="251" cy="240"/>
              </a:xfrm>
              <a:custGeom>
                <a:avLst/>
                <a:gdLst>
                  <a:gd name="T0" fmla="*/ 142 w 142"/>
                  <a:gd name="T1" fmla="*/ 136 h 136"/>
                  <a:gd name="T2" fmla="*/ 142 w 142"/>
                  <a:gd name="T3" fmla="*/ 11 h 136"/>
                  <a:gd name="T4" fmla="*/ 0 w 142"/>
                  <a:gd name="T5" fmla="*/ 0 h 136"/>
                  <a:gd name="T6" fmla="*/ 0 w 142"/>
                  <a:gd name="T7" fmla="*/ 127 h 136"/>
                  <a:gd name="T8" fmla="*/ 142 w 142"/>
                  <a:gd name="T9" fmla="*/ 136 h 136"/>
                </a:gdLst>
                <a:ahLst/>
                <a:cxnLst>
                  <a:cxn ang="0">
                    <a:pos x="T0" y="T1"/>
                  </a:cxn>
                  <a:cxn ang="0">
                    <a:pos x="T2" y="T3"/>
                  </a:cxn>
                  <a:cxn ang="0">
                    <a:pos x="T4" y="T5"/>
                  </a:cxn>
                  <a:cxn ang="0">
                    <a:pos x="T6" y="T7"/>
                  </a:cxn>
                  <a:cxn ang="0">
                    <a:pos x="T8" y="T9"/>
                  </a:cxn>
                </a:cxnLst>
                <a:rect l="0" t="0" r="r" b="b"/>
                <a:pathLst>
                  <a:path w="142" h="136">
                    <a:moveTo>
                      <a:pt x="142" y="136"/>
                    </a:moveTo>
                    <a:cubicBezTo>
                      <a:pt x="142" y="11"/>
                      <a:pt x="142" y="11"/>
                      <a:pt x="142" y="11"/>
                    </a:cubicBezTo>
                    <a:cubicBezTo>
                      <a:pt x="93" y="10"/>
                      <a:pt x="46" y="6"/>
                      <a:pt x="0" y="0"/>
                    </a:cubicBezTo>
                    <a:cubicBezTo>
                      <a:pt x="0" y="127"/>
                      <a:pt x="0" y="127"/>
                      <a:pt x="0" y="127"/>
                    </a:cubicBezTo>
                    <a:cubicBezTo>
                      <a:pt x="46" y="132"/>
                      <a:pt x="94" y="135"/>
                      <a:pt x="142"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8">
                <a:extLst>
                  <a:ext uri="{FF2B5EF4-FFF2-40B4-BE49-F238E27FC236}">
                    <a16:creationId xmlns:a16="http://schemas.microsoft.com/office/drawing/2014/main" id="{134B99AB-46C1-4310-8AF0-B3309D2BC9C5}"/>
                  </a:ext>
                </a:extLst>
              </p:cNvPr>
              <p:cNvSpPr>
                <a:spLocks/>
              </p:cNvSpPr>
              <p:nvPr/>
            </p:nvSpPr>
            <p:spPr bwMode="auto">
              <a:xfrm>
                <a:off x="2228" y="2433"/>
                <a:ext cx="244" cy="267"/>
              </a:xfrm>
              <a:custGeom>
                <a:avLst/>
                <a:gdLst>
                  <a:gd name="T0" fmla="*/ 0 w 138"/>
                  <a:gd name="T1" fmla="*/ 9 h 151"/>
                  <a:gd name="T2" fmla="*/ 0 w 138"/>
                  <a:gd name="T3" fmla="*/ 151 h 151"/>
                  <a:gd name="T4" fmla="*/ 138 w 138"/>
                  <a:gd name="T5" fmla="*/ 142 h 151"/>
                  <a:gd name="T6" fmla="*/ 138 w 138"/>
                  <a:gd name="T7" fmla="*/ 0 h 151"/>
                  <a:gd name="T8" fmla="*/ 0 w 138"/>
                  <a:gd name="T9" fmla="*/ 9 h 151"/>
                </a:gdLst>
                <a:ahLst/>
                <a:cxnLst>
                  <a:cxn ang="0">
                    <a:pos x="T0" y="T1"/>
                  </a:cxn>
                  <a:cxn ang="0">
                    <a:pos x="T2" y="T3"/>
                  </a:cxn>
                  <a:cxn ang="0">
                    <a:pos x="T4" y="T5"/>
                  </a:cxn>
                  <a:cxn ang="0">
                    <a:pos x="T6" y="T7"/>
                  </a:cxn>
                  <a:cxn ang="0">
                    <a:pos x="T8" y="T9"/>
                  </a:cxn>
                </a:cxnLst>
                <a:rect l="0" t="0" r="r" b="b"/>
                <a:pathLst>
                  <a:path w="138" h="151">
                    <a:moveTo>
                      <a:pt x="0" y="9"/>
                    </a:moveTo>
                    <a:cubicBezTo>
                      <a:pt x="0" y="151"/>
                      <a:pt x="0" y="151"/>
                      <a:pt x="0" y="151"/>
                    </a:cubicBezTo>
                    <a:cubicBezTo>
                      <a:pt x="47" y="150"/>
                      <a:pt x="94" y="147"/>
                      <a:pt x="138" y="142"/>
                    </a:cubicBezTo>
                    <a:cubicBezTo>
                      <a:pt x="138" y="0"/>
                      <a:pt x="138" y="0"/>
                      <a:pt x="138" y="0"/>
                    </a:cubicBezTo>
                    <a:cubicBezTo>
                      <a:pt x="94" y="5"/>
                      <a:pt x="47" y="8"/>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9">
                <a:extLst>
                  <a:ext uri="{FF2B5EF4-FFF2-40B4-BE49-F238E27FC236}">
                    <a16:creationId xmlns:a16="http://schemas.microsoft.com/office/drawing/2014/main" id="{DC2F7219-425D-43B4-A280-EE757171F2AF}"/>
                  </a:ext>
                </a:extLst>
              </p:cNvPr>
              <p:cNvSpPr>
                <a:spLocks/>
              </p:cNvSpPr>
              <p:nvPr/>
            </p:nvSpPr>
            <p:spPr bwMode="auto">
              <a:xfrm>
                <a:off x="2228" y="2783"/>
                <a:ext cx="244" cy="233"/>
              </a:xfrm>
              <a:custGeom>
                <a:avLst/>
                <a:gdLst>
                  <a:gd name="T0" fmla="*/ 138 w 138"/>
                  <a:gd name="T1" fmla="*/ 123 h 132"/>
                  <a:gd name="T2" fmla="*/ 138 w 138"/>
                  <a:gd name="T3" fmla="*/ 0 h 132"/>
                  <a:gd name="T4" fmla="*/ 0 w 138"/>
                  <a:gd name="T5" fmla="*/ 9 h 132"/>
                  <a:gd name="T6" fmla="*/ 0 w 138"/>
                  <a:gd name="T7" fmla="*/ 132 h 132"/>
                  <a:gd name="T8" fmla="*/ 138 w 138"/>
                  <a:gd name="T9" fmla="*/ 123 h 132"/>
                </a:gdLst>
                <a:ahLst/>
                <a:cxnLst>
                  <a:cxn ang="0">
                    <a:pos x="T0" y="T1"/>
                  </a:cxn>
                  <a:cxn ang="0">
                    <a:pos x="T2" y="T3"/>
                  </a:cxn>
                  <a:cxn ang="0">
                    <a:pos x="T4" y="T5"/>
                  </a:cxn>
                  <a:cxn ang="0">
                    <a:pos x="T6" y="T7"/>
                  </a:cxn>
                  <a:cxn ang="0">
                    <a:pos x="T8" y="T9"/>
                  </a:cxn>
                </a:cxnLst>
                <a:rect l="0" t="0" r="r" b="b"/>
                <a:pathLst>
                  <a:path w="138" h="132">
                    <a:moveTo>
                      <a:pt x="138" y="123"/>
                    </a:moveTo>
                    <a:cubicBezTo>
                      <a:pt x="138" y="0"/>
                      <a:pt x="138" y="0"/>
                      <a:pt x="138" y="0"/>
                    </a:cubicBezTo>
                    <a:cubicBezTo>
                      <a:pt x="94" y="5"/>
                      <a:pt x="47" y="8"/>
                      <a:pt x="0" y="9"/>
                    </a:cubicBezTo>
                    <a:cubicBezTo>
                      <a:pt x="0" y="132"/>
                      <a:pt x="0" y="132"/>
                      <a:pt x="0" y="132"/>
                    </a:cubicBezTo>
                    <a:cubicBezTo>
                      <a:pt x="47" y="131"/>
                      <a:pt x="94" y="128"/>
                      <a:pt x="138"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0">
                <a:extLst>
                  <a:ext uri="{FF2B5EF4-FFF2-40B4-BE49-F238E27FC236}">
                    <a16:creationId xmlns:a16="http://schemas.microsoft.com/office/drawing/2014/main" id="{51A32F01-CF78-4986-B29A-49188AEE10D9}"/>
                  </a:ext>
                </a:extLst>
              </p:cNvPr>
              <p:cNvSpPr>
                <a:spLocks/>
              </p:cNvSpPr>
              <p:nvPr/>
            </p:nvSpPr>
            <p:spPr bwMode="auto">
              <a:xfrm>
                <a:off x="2900" y="1871"/>
                <a:ext cx="185" cy="360"/>
              </a:xfrm>
              <a:custGeom>
                <a:avLst/>
                <a:gdLst>
                  <a:gd name="T0" fmla="*/ 0 w 105"/>
                  <a:gd name="T1" fmla="*/ 69 h 204"/>
                  <a:gd name="T2" fmla="*/ 0 w 105"/>
                  <a:gd name="T3" fmla="*/ 204 h 204"/>
                  <a:gd name="T4" fmla="*/ 105 w 105"/>
                  <a:gd name="T5" fmla="*/ 143 h 204"/>
                  <a:gd name="T6" fmla="*/ 105 w 105"/>
                  <a:gd name="T7" fmla="*/ 0 h 204"/>
                  <a:gd name="T8" fmla="*/ 0 w 105"/>
                  <a:gd name="T9" fmla="*/ 69 h 204"/>
                </a:gdLst>
                <a:ahLst/>
                <a:cxnLst>
                  <a:cxn ang="0">
                    <a:pos x="T0" y="T1"/>
                  </a:cxn>
                  <a:cxn ang="0">
                    <a:pos x="T2" y="T3"/>
                  </a:cxn>
                  <a:cxn ang="0">
                    <a:pos x="T4" y="T5"/>
                  </a:cxn>
                  <a:cxn ang="0">
                    <a:pos x="T6" y="T7"/>
                  </a:cxn>
                  <a:cxn ang="0">
                    <a:pos x="T8" y="T9"/>
                  </a:cxn>
                </a:cxnLst>
                <a:rect l="0" t="0" r="r" b="b"/>
                <a:pathLst>
                  <a:path w="105" h="204">
                    <a:moveTo>
                      <a:pt x="0" y="69"/>
                    </a:moveTo>
                    <a:cubicBezTo>
                      <a:pt x="0" y="204"/>
                      <a:pt x="0" y="204"/>
                      <a:pt x="0" y="204"/>
                    </a:cubicBezTo>
                    <a:cubicBezTo>
                      <a:pt x="43" y="186"/>
                      <a:pt x="79" y="166"/>
                      <a:pt x="105" y="143"/>
                    </a:cubicBezTo>
                    <a:cubicBezTo>
                      <a:pt x="105" y="0"/>
                      <a:pt x="105" y="0"/>
                      <a:pt x="105" y="0"/>
                    </a:cubicBezTo>
                    <a:cubicBezTo>
                      <a:pt x="79" y="26"/>
                      <a:pt x="44" y="49"/>
                      <a:pt x="0"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1">
                <a:extLst>
                  <a:ext uri="{FF2B5EF4-FFF2-40B4-BE49-F238E27FC236}">
                    <a16:creationId xmlns:a16="http://schemas.microsoft.com/office/drawing/2014/main" id="{41EB992F-4E4B-4697-B492-C99935B5CD18}"/>
                  </a:ext>
                </a:extLst>
              </p:cNvPr>
              <p:cNvSpPr>
                <a:spLocks/>
              </p:cNvSpPr>
              <p:nvPr/>
            </p:nvSpPr>
            <p:spPr bwMode="auto">
              <a:xfrm>
                <a:off x="2567" y="2367"/>
                <a:ext cx="237" cy="303"/>
              </a:xfrm>
              <a:custGeom>
                <a:avLst/>
                <a:gdLst>
                  <a:gd name="T0" fmla="*/ 134 w 134"/>
                  <a:gd name="T1" fmla="*/ 0 h 171"/>
                  <a:gd name="T2" fmla="*/ 0 w 134"/>
                  <a:gd name="T3" fmla="*/ 30 h 171"/>
                  <a:gd name="T4" fmla="*/ 0 w 134"/>
                  <a:gd name="T5" fmla="*/ 171 h 171"/>
                  <a:gd name="T6" fmla="*/ 134 w 134"/>
                  <a:gd name="T7" fmla="*/ 139 h 171"/>
                  <a:gd name="T8" fmla="*/ 134 w 134"/>
                  <a:gd name="T9" fmla="*/ 0 h 171"/>
                </a:gdLst>
                <a:ahLst/>
                <a:cxnLst>
                  <a:cxn ang="0">
                    <a:pos x="T0" y="T1"/>
                  </a:cxn>
                  <a:cxn ang="0">
                    <a:pos x="T2" y="T3"/>
                  </a:cxn>
                  <a:cxn ang="0">
                    <a:pos x="T4" y="T5"/>
                  </a:cxn>
                  <a:cxn ang="0">
                    <a:pos x="T6" y="T7"/>
                  </a:cxn>
                  <a:cxn ang="0">
                    <a:pos x="T8" y="T9"/>
                  </a:cxn>
                </a:cxnLst>
                <a:rect l="0" t="0" r="r" b="b"/>
                <a:pathLst>
                  <a:path w="134" h="171">
                    <a:moveTo>
                      <a:pt x="134" y="0"/>
                    </a:moveTo>
                    <a:cubicBezTo>
                      <a:pt x="93" y="12"/>
                      <a:pt x="48" y="22"/>
                      <a:pt x="0" y="30"/>
                    </a:cubicBezTo>
                    <a:cubicBezTo>
                      <a:pt x="0" y="171"/>
                      <a:pt x="0" y="171"/>
                      <a:pt x="0" y="171"/>
                    </a:cubicBezTo>
                    <a:cubicBezTo>
                      <a:pt x="48" y="163"/>
                      <a:pt x="93" y="152"/>
                      <a:pt x="134" y="139"/>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42">
                <a:extLst>
                  <a:ext uri="{FF2B5EF4-FFF2-40B4-BE49-F238E27FC236}">
                    <a16:creationId xmlns:a16="http://schemas.microsoft.com/office/drawing/2014/main" id="{41172272-95C9-49FC-A937-6C6439694E01}"/>
                  </a:ext>
                </a:extLst>
              </p:cNvPr>
              <p:cNvSpPr>
                <a:spLocks/>
              </p:cNvSpPr>
              <p:nvPr/>
            </p:nvSpPr>
            <p:spPr bwMode="auto">
              <a:xfrm>
                <a:off x="1258" y="2892"/>
                <a:ext cx="203" cy="333"/>
              </a:xfrm>
              <a:custGeom>
                <a:avLst/>
                <a:gdLst>
                  <a:gd name="T0" fmla="*/ 95 w 115"/>
                  <a:gd name="T1" fmla="*/ 52 h 188"/>
                  <a:gd name="T2" fmla="*/ 0 w 115"/>
                  <a:gd name="T3" fmla="*/ 0 h 188"/>
                  <a:gd name="T4" fmla="*/ 0 w 115"/>
                  <a:gd name="T5" fmla="*/ 61 h 188"/>
                  <a:gd name="T6" fmla="*/ 115 w 115"/>
                  <a:gd name="T7" fmla="*/ 188 h 188"/>
                  <a:gd name="T8" fmla="*/ 115 w 115"/>
                  <a:gd name="T9" fmla="*/ 60 h 188"/>
                  <a:gd name="T10" fmla="*/ 95 w 115"/>
                  <a:gd name="T11" fmla="*/ 52 h 188"/>
                </a:gdLst>
                <a:ahLst/>
                <a:cxnLst>
                  <a:cxn ang="0">
                    <a:pos x="T0" y="T1"/>
                  </a:cxn>
                  <a:cxn ang="0">
                    <a:pos x="T2" y="T3"/>
                  </a:cxn>
                  <a:cxn ang="0">
                    <a:pos x="T4" y="T5"/>
                  </a:cxn>
                  <a:cxn ang="0">
                    <a:pos x="T6" y="T7"/>
                  </a:cxn>
                  <a:cxn ang="0">
                    <a:pos x="T8" y="T9"/>
                  </a:cxn>
                  <a:cxn ang="0">
                    <a:pos x="T10" y="T11"/>
                  </a:cxn>
                </a:cxnLst>
                <a:rect l="0" t="0" r="r" b="b"/>
                <a:pathLst>
                  <a:path w="115" h="188">
                    <a:moveTo>
                      <a:pt x="95" y="52"/>
                    </a:moveTo>
                    <a:cubicBezTo>
                      <a:pt x="57" y="36"/>
                      <a:pt x="26" y="19"/>
                      <a:pt x="0" y="0"/>
                    </a:cubicBezTo>
                    <a:cubicBezTo>
                      <a:pt x="0" y="61"/>
                      <a:pt x="0" y="61"/>
                      <a:pt x="0" y="61"/>
                    </a:cubicBezTo>
                    <a:cubicBezTo>
                      <a:pt x="0" y="106"/>
                      <a:pt x="41" y="151"/>
                      <a:pt x="115" y="188"/>
                    </a:cubicBezTo>
                    <a:cubicBezTo>
                      <a:pt x="115" y="60"/>
                      <a:pt x="115" y="60"/>
                      <a:pt x="115" y="60"/>
                    </a:cubicBezTo>
                    <a:cubicBezTo>
                      <a:pt x="108" y="57"/>
                      <a:pt x="101" y="55"/>
                      <a:pt x="9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43">
                <a:extLst>
                  <a:ext uri="{FF2B5EF4-FFF2-40B4-BE49-F238E27FC236}">
                    <a16:creationId xmlns:a16="http://schemas.microsoft.com/office/drawing/2014/main" id="{8C690538-F1BE-4B8A-9B91-0DFBDD0CD40B}"/>
                  </a:ext>
                </a:extLst>
              </p:cNvPr>
              <p:cNvSpPr>
                <a:spLocks/>
              </p:cNvSpPr>
              <p:nvPr/>
            </p:nvSpPr>
            <p:spPr bwMode="auto">
              <a:xfrm>
                <a:off x="2567" y="2032"/>
                <a:ext cx="237" cy="288"/>
              </a:xfrm>
              <a:custGeom>
                <a:avLst/>
                <a:gdLst>
                  <a:gd name="T0" fmla="*/ 134 w 134"/>
                  <a:gd name="T1" fmla="*/ 0 h 163"/>
                  <a:gd name="T2" fmla="*/ 0 w 134"/>
                  <a:gd name="T3" fmla="*/ 36 h 163"/>
                  <a:gd name="T4" fmla="*/ 0 w 134"/>
                  <a:gd name="T5" fmla="*/ 163 h 163"/>
                  <a:gd name="T6" fmla="*/ 134 w 134"/>
                  <a:gd name="T7" fmla="*/ 132 h 163"/>
                  <a:gd name="T8" fmla="*/ 134 w 134"/>
                  <a:gd name="T9" fmla="*/ 0 h 163"/>
                </a:gdLst>
                <a:ahLst/>
                <a:cxnLst>
                  <a:cxn ang="0">
                    <a:pos x="T0" y="T1"/>
                  </a:cxn>
                  <a:cxn ang="0">
                    <a:pos x="T2" y="T3"/>
                  </a:cxn>
                  <a:cxn ang="0">
                    <a:pos x="T4" y="T5"/>
                  </a:cxn>
                  <a:cxn ang="0">
                    <a:pos x="T6" y="T7"/>
                  </a:cxn>
                  <a:cxn ang="0">
                    <a:pos x="T8" y="T9"/>
                  </a:cxn>
                </a:cxnLst>
                <a:rect l="0" t="0" r="r" b="b"/>
                <a:pathLst>
                  <a:path w="134" h="163">
                    <a:moveTo>
                      <a:pt x="134" y="0"/>
                    </a:moveTo>
                    <a:cubicBezTo>
                      <a:pt x="93" y="15"/>
                      <a:pt x="48" y="27"/>
                      <a:pt x="0" y="36"/>
                    </a:cubicBezTo>
                    <a:cubicBezTo>
                      <a:pt x="0" y="163"/>
                      <a:pt x="0" y="163"/>
                      <a:pt x="0" y="163"/>
                    </a:cubicBezTo>
                    <a:cubicBezTo>
                      <a:pt x="48" y="155"/>
                      <a:pt x="93" y="144"/>
                      <a:pt x="134" y="132"/>
                    </a:cubicBez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44">
                <a:extLst>
                  <a:ext uri="{FF2B5EF4-FFF2-40B4-BE49-F238E27FC236}">
                    <a16:creationId xmlns:a16="http://schemas.microsoft.com/office/drawing/2014/main" id="{366BDDDD-8C14-4B07-AD3E-771C2A10B893}"/>
                  </a:ext>
                </a:extLst>
              </p:cNvPr>
              <p:cNvSpPr>
                <a:spLocks/>
              </p:cNvSpPr>
              <p:nvPr/>
            </p:nvSpPr>
            <p:spPr bwMode="auto">
              <a:xfrm>
                <a:off x="2567" y="3034"/>
                <a:ext cx="237" cy="291"/>
              </a:xfrm>
              <a:custGeom>
                <a:avLst/>
                <a:gdLst>
                  <a:gd name="T0" fmla="*/ 0 w 134"/>
                  <a:gd name="T1" fmla="*/ 29 h 165"/>
                  <a:gd name="T2" fmla="*/ 0 w 134"/>
                  <a:gd name="T3" fmla="*/ 165 h 165"/>
                  <a:gd name="T4" fmla="*/ 134 w 134"/>
                  <a:gd name="T5" fmla="*/ 127 h 165"/>
                  <a:gd name="T6" fmla="*/ 134 w 134"/>
                  <a:gd name="T7" fmla="*/ 123 h 165"/>
                  <a:gd name="T8" fmla="*/ 134 w 134"/>
                  <a:gd name="T9" fmla="*/ 0 h 165"/>
                  <a:gd name="T10" fmla="*/ 0 w 134"/>
                  <a:gd name="T11" fmla="*/ 29 h 165"/>
                </a:gdLst>
                <a:ahLst/>
                <a:cxnLst>
                  <a:cxn ang="0">
                    <a:pos x="T0" y="T1"/>
                  </a:cxn>
                  <a:cxn ang="0">
                    <a:pos x="T2" y="T3"/>
                  </a:cxn>
                  <a:cxn ang="0">
                    <a:pos x="T4" y="T5"/>
                  </a:cxn>
                  <a:cxn ang="0">
                    <a:pos x="T6" y="T7"/>
                  </a:cxn>
                  <a:cxn ang="0">
                    <a:pos x="T8" y="T9"/>
                  </a:cxn>
                  <a:cxn ang="0">
                    <a:pos x="T10" y="T11"/>
                  </a:cxn>
                </a:cxnLst>
                <a:rect l="0" t="0" r="r" b="b"/>
                <a:pathLst>
                  <a:path w="134" h="165">
                    <a:moveTo>
                      <a:pt x="0" y="29"/>
                    </a:moveTo>
                    <a:cubicBezTo>
                      <a:pt x="0" y="165"/>
                      <a:pt x="0" y="165"/>
                      <a:pt x="0" y="165"/>
                    </a:cubicBezTo>
                    <a:cubicBezTo>
                      <a:pt x="49" y="155"/>
                      <a:pt x="94" y="142"/>
                      <a:pt x="134" y="127"/>
                    </a:cubicBezTo>
                    <a:cubicBezTo>
                      <a:pt x="134" y="126"/>
                      <a:pt x="134" y="124"/>
                      <a:pt x="134" y="123"/>
                    </a:cubicBezTo>
                    <a:cubicBezTo>
                      <a:pt x="134" y="0"/>
                      <a:pt x="134" y="0"/>
                      <a:pt x="134" y="0"/>
                    </a:cubicBezTo>
                    <a:cubicBezTo>
                      <a:pt x="93" y="12"/>
                      <a:pt x="48" y="22"/>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45">
                <a:extLst>
                  <a:ext uri="{FF2B5EF4-FFF2-40B4-BE49-F238E27FC236}">
                    <a16:creationId xmlns:a16="http://schemas.microsoft.com/office/drawing/2014/main" id="{D550BF86-823A-4F97-A100-61FDE354C6C6}"/>
                  </a:ext>
                </a:extLst>
              </p:cNvPr>
              <p:cNvSpPr>
                <a:spLocks/>
              </p:cNvSpPr>
              <p:nvPr/>
            </p:nvSpPr>
            <p:spPr bwMode="auto">
              <a:xfrm>
                <a:off x="1882" y="3096"/>
                <a:ext cx="251" cy="265"/>
              </a:xfrm>
              <a:custGeom>
                <a:avLst/>
                <a:gdLst>
                  <a:gd name="T0" fmla="*/ 0 w 142"/>
                  <a:gd name="T1" fmla="*/ 0 h 150"/>
                  <a:gd name="T2" fmla="*/ 0 w 142"/>
                  <a:gd name="T3" fmla="*/ 136 h 150"/>
                  <a:gd name="T4" fmla="*/ 0 w 142"/>
                  <a:gd name="T5" fmla="*/ 139 h 150"/>
                  <a:gd name="T6" fmla="*/ 142 w 142"/>
                  <a:gd name="T7" fmla="*/ 150 h 150"/>
                  <a:gd name="T8" fmla="*/ 142 w 142"/>
                  <a:gd name="T9" fmla="*/ 10 h 150"/>
                  <a:gd name="T10" fmla="*/ 0 w 142"/>
                  <a:gd name="T11" fmla="*/ 0 h 150"/>
                </a:gdLst>
                <a:ahLst/>
                <a:cxnLst>
                  <a:cxn ang="0">
                    <a:pos x="T0" y="T1"/>
                  </a:cxn>
                  <a:cxn ang="0">
                    <a:pos x="T2" y="T3"/>
                  </a:cxn>
                  <a:cxn ang="0">
                    <a:pos x="T4" y="T5"/>
                  </a:cxn>
                  <a:cxn ang="0">
                    <a:pos x="T6" y="T7"/>
                  </a:cxn>
                  <a:cxn ang="0">
                    <a:pos x="T8" y="T9"/>
                  </a:cxn>
                  <a:cxn ang="0">
                    <a:pos x="T10" y="T11"/>
                  </a:cxn>
                </a:cxnLst>
                <a:rect l="0" t="0" r="r" b="b"/>
                <a:pathLst>
                  <a:path w="142" h="150">
                    <a:moveTo>
                      <a:pt x="0" y="0"/>
                    </a:moveTo>
                    <a:cubicBezTo>
                      <a:pt x="0" y="136"/>
                      <a:pt x="0" y="136"/>
                      <a:pt x="0" y="136"/>
                    </a:cubicBezTo>
                    <a:cubicBezTo>
                      <a:pt x="0" y="137"/>
                      <a:pt x="0" y="138"/>
                      <a:pt x="0" y="139"/>
                    </a:cubicBezTo>
                    <a:cubicBezTo>
                      <a:pt x="45" y="145"/>
                      <a:pt x="93" y="149"/>
                      <a:pt x="142" y="150"/>
                    </a:cubicBezTo>
                    <a:cubicBezTo>
                      <a:pt x="142" y="10"/>
                      <a:pt x="142" y="10"/>
                      <a:pt x="142" y="10"/>
                    </a:cubicBezTo>
                    <a:cubicBezTo>
                      <a:pt x="93" y="9"/>
                      <a:pt x="46" y="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46">
                <a:extLst>
                  <a:ext uri="{FF2B5EF4-FFF2-40B4-BE49-F238E27FC236}">
                    <a16:creationId xmlns:a16="http://schemas.microsoft.com/office/drawing/2014/main" id="{B3EA4174-24E2-4589-8F70-88A9FC4991C1}"/>
                  </a:ext>
                </a:extLst>
              </p:cNvPr>
              <p:cNvSpPr>
                <a:spLocks/>
              </p:cNvSpPr>
              <p:nvPr/>
            </p:nvSpPr>
            <p:spPr bwMode="auto">
              <a:xfrm>
                <a:off x="2900" y="2245"/>
                <a:ext cx="185" cy="334"/>
              </a:xfrm>
              <a:custGeom>
                <a:avLst/>
                <a:gdLst>
                  <a:gd name="T0" fmla="*/ 0 w 105"/>
                  <a:gd name="T1" fmla="*/ 189 h 189"/>
                  <a:gd name="T2" fmla="*/ 105 w 105"/>
                  <a:gd name="T3" fmla="*/ 128 h 189"/>
                  <a:gd name="T4" fmla="*/ 105 w 105"/>
                  <a:gd name="T5" fmla="*/ 0 h 189"/>
                  <a:gd name="T6" fmla="*/ 0 w 105"/>
                  <a:gd name="T7" fmla="*/ 51 h 189"/>
                  <a:gd name="T8" fmla="*/ 0 w 105"/>
                  <a:gd name="T9" fmla="*/ 189 h 189"/>
                </a:gdLst>
                <a:ahLst/>
                <a:cxnLst>
                  <a:cxn ang="0">
                    <a:pos x="T0" y="T1"/>
                  </a:cxn>
                  <a:cxn ang="0">
                    <a:pos x="T2" y="T3"/>
                  </a:cxn>
                  <a:cxn ang="0">
                    <a:pos x="T4" y="T5"/>
                  </a:cxn>
                  <a:cxn ang="0">
                    <a:pos x="T6" y="T7"/>
                  </a:cxn>
                  <a:cxn ang="0">
                    <a:pos x="T8" y="T9"/>
                  </a:cxn>
                </a:cxnLst>
                <a:rect l="0" t="0" r="r" b="b"/>
                <a:pathLst>
                  <a:path w="105" h="189">
                    <a:moveTo>
                      <a:pt x="0" y="189"/>
                    </a:moveTo>
                    <a:cubicBezTo>
                      <a:pt x="43" y="171"/>
                      <a:pt x="79" y="151"/>
                      <a:pt x="105" y="128"/>
                    </a:cubicBezTo>
                    <a:cubicBezTo>
                      <a:pt x="105" y="0"/>
                      <a:pt x="105" y="0"/>
                      <a:pt x="105" y="0"/>
                    </a:cubicBezTo>
                    <a:cubicBezTo>
                      <a:pt x="76" y="19"/>
                      <a:pt x="40" y="36"/>
                      <a:pt x="0" y="51"/>
                    </a:cubicBezTo>
                    <a:lnTo>
                      <a:pt x="0"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47">
                <a:extLst>
                  <a:ext uri="{FF2B5EF4-FFF2-40B4-BE49-F238E27FC236}">
                    <a16:creationId xmlns:a16="http://schemas.microsoft.com/office/drawing/2014/main" id="{194EA55E-9F81-4371-BA8B-464D90D4CE91}"/>
                  </a:ext>
                </a:extLst>
              </p:cNvPr>
              <p:cNvSpPr>
                <a:spLocks/>
              </p:cNvSpPr>
              <p:nvPr/>
            </p:nvSpPr>
            <p:spPr bwMode="auto">
              <a:xfrm>
                <a:off x="2228" y="2109"/>
                <a:ext cx="244" cy="242"/>
              </a:xfrm>
              <a:custGeom>
                <a:avLst/>
                <a:gdLst>
                  <a:gd name="T0" fmla="*/ 138 w 138"/>
                  <a:gd name="T1" fmla="*/ 0 h 137"/>
                  <a:gd name="T2" fmla="*/ 0 w 138"/>
                  <a:gd name="T3" fmla="*/ 11 h 137"/>
                  <a:gd name="T4" fmla="*/ 0 w 138"/>
                  <a:gd name="T5" fmla="*/ 137 h 137"/>
                  <a:gd name="T6" fmla="*/ 138 w 138"/>
                  <a:gd name="T7" fmla="*/ 127 h 137"/>
                  <a:gd name="T8" fmla="*/ 138 w 138"/>
                  <a:gd name="T9" fmla="*/ 0 h 137"/>
                </a:gdLst>
                <a:ahLst/>
                <a:cxnLst>
                  <a:cxn ang="0">
                    <a:pos x="T0" y="T1"/>
                  </a:cxn>
                  <a:cxn ang="0">
                    <a:pos x="T2" y="T3"/>
                  </a:cxn>
                  <a:cxn ang="0">
                    <a:pos x="T4" y="T5"/>
                  </a:cxn>
                  <a:cxn ang="0">
                    <a:pos x="T6" y="T7"/>
                  </a:cxn>
                  <a:cxn ang="0">
                    <a:pos x="T8" y="T9"/>
                  </a:cxn>
                </a:cxnLst>
                <a:rect l="0" t="0" r="r" b="b"/>
                <a:pathLst>
                  <a:path w="138" h="137">
                    <a:moveTo>
                      <a:pt x="138" y="0"/>
                    </a:moveTo>
                    <a:cubicBezTo>
                      <a:pt x="94" y="6"/>
                      <a:pt x="47" y="10"/>
                      <a:pt x="0" y="11"/>
                    </a:cubicBezTo>
                    <a:cubicBezTo>
                      <a:pt x="0" y="137"/>
                      <a:pt x="0" y="137"/>
                      <a:pt x="0" y="137"/>
                    </a:cubicBezTo>
                    <a:cubicBezTo>
                      <a:pt x="47" y="136"/>
                      <a:pt x="94" y="132"/>
                      <a:pt x="138" y="127"/>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48">
                <a:extLst>
                  <a:ext uri="{FF2B5EF4-FFF2-40B4-BE49-F238E27FC236}">
                    <a16:creationId xmlns:a16="http://schemas.microsoft.com/office/drawing/2014/main" id="{4B8C6B60-5FC6-4BFA-86C8-2B31EEE14277}"/>
                  </a:ext>
                </a:extLst>
              </p:cNvPr>
              <p:cNvSpPr>
                <a:spLocks/>
              </p:cNvSpPr>
              <p:nvPr/>
            </p:nvSpPr>
            <p:spPr bwMode="auto">
              <a:xfrm>
                <a:off x="1556" y="2373"/>
                <a:ext cx="230" cy="295"/>
              </a:xfrm>
              <a:custGeom>
                <a:avLst/>
                <a:gdLst>
                  <a:gd name="T0" fmla="*/ 130 w 130"/>
                  <a:gd name="T1" fmla="*/ 167 h 167"/>
                  <a:gd name="T2" fmla="*/ 130 w 130"/>
                  <a:gd name="T3" fmla="*/ 28 h 167"/>
                  <a:gd name="T4" fmla="*/ 0 w 130"/>
                  <a:gd name="T5" fmla="*/ 0 h 167"/>
                  <a:gd name="T6" fmla="*/ 0 w 130"/>
                  <a:gd name="T7" fmla="*/ 135 h 167"/>
                  <a:gd name="T8" fmla="*/ 130 w 130"/>
                  <a:gd name="T9" fmla="*/ 167 h 167"/>
                </a:gdLst>
                <a:ahLst/>
                <a:cxnLst>
                  <a:cxn ang="0">
                    <a:pos x="T0" y="T1"/>
                  </a:cxn>
                  <a:cxn ang="0">
                    <a:pos x="T2" y="T3"/>
                  </a:cxn>
                  <a:cxn ang="0">
                    <a:pos x="T4" y="T5"/>
                  </a:cxn>
                  <a:cxn ang="0">
                    <a:pos x="T6" y="T7"/>
                  </a:cxn>
                  <a:cxn ang="0">
                    <a:pos x="T8" y="T9"/>
                  </a:cxn>
                </a:cxnLst>
                <a:rect l="0" t="0" r="r" b="b"/>
                <a:pathLst>
                  <a:path w="130" h="167">
                    <a:moveTo>
                      <a:pt x="130" y="167"/>
                    </a:moveTo>
                    <a:cubicBezTo>
                      <a:pt x="130" y="28"/>
                      <a:pt x="130" y="28"/>
                      <a:pt x="130" y="28"/>
                    </a:cubicBezTo>
                    <a:cubicBezTo>
                      <a:pt x="84" y="21"/>
                      <a:pt x="40" y="11"/>
                      <a:pt x="0" y="0"/>
                    </a:cubicBezTo>
                    <a:cubicBezTo>
                      <a:pt x="0" y="135"/>
                      <a:pt x="0" y="135"/>
                      <a:pt x="0" y="135"/>
                    </a:cubicBezTo>
                    <a:cubicBezTo>
                      <a:pt x="40" y="148"/>
                      <a:pt x="84" y="159"/>
                      <a:pt x="130"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49">
                <a:extLst>
                  <a:ext uri="{FF2B5EF4-FFF2-40B4-BE49-F238E27FC236}">
                    <a16:creationId xmlns:a16="http://schemas.microsoft.com/office/drawing/2014/main" id="{00E4B9EB-4B8A-4265-B8C9-15943F6291D4}"/>
                  </a:ext>
                </a:extLst>
              </p:cNvPr>
              <p:cNvSpPr>
                <a:spLocks/>
              </p:cNvSpPr>
              <p:nvPr/>
            </p:nvSpPr>
            <p:spPr bwMode="auto">
              <a:xfrm>
                <a:off x="2900" y="2594"/>
                <a:ext cx="185" cy="305"/>
              </a:xfrm>
              <a:custGeom>
                <a:avLst/>
                <a:gdLst>
                  <a:gd name="T0" fmla="*/ 105 w 105"/>
                  <a:gd name="T1" fmla="*/ 0 h 173"/>
                  <a:gd name="T2" fmla="*/ 0 w 105"/>
                  <a:gd name="T3" fmla="*/ 52 h 173"/>
                  <a:gd name="T4" fmla="*/ 0 w 105"/>
                  <a:gd name="T5" fmla="*/ 173 h 173"/>
                  <a:gd name="T6" fmla="*/ 105 w 105"/>
                  <a:gd name="T7" fmla="*/ 114 h 173"/>
                  <a:gd name="T8" fmla="*/ 105 w 105"/>
                  <a:gd name="T9" fmla="*/ 0 h 173"/>
                </a:gdLst>
                <a:ahLst/>
                <a:cxnLst>
                  <a:cxn ang="0">
                    <a:pos x="T0" y="T1"/>
                  </a:cxn>
                  <a:cxn ang="0">
                    <a:pos x="T2" y="T3"/>
                  </a:cxn>
                  <a:cxn ang="0">
                    <a:pos x="T4" y="T5"/>
                  </a:cxn>
                  <a:cxn ang="0">
                    <a:pos x="T6" y="T7"/>
                  </a:cxn>
                  <a:cxn ang="0">
                    <a:pos x="T8" y="T9"/>
                  </a:cxn>
                </a:cxnLst>
                <a:rect l="0" t="0" r="r" b="b"/>
                <a:pathLst>
                  <a:path w="105" h="173">
                    <a:moveTo>
                      <a:pt x="105" y="0"/>
                    </a:moveTo>
                    <a:cubicBezTo>
                      <a:pt x="76" y="19"/>
                      <a:pt x="40" y="37"/>
                      <a:pt x="0" y="52"/>
                    </a:cubicBezTo>
                    <a:cubicBezTo>
                      <a:pt x="0" y="173"/>
                      <a:pt x="0" y="173"/>
                      <a:pt x="0" y="173"/>
                    </a:cubicBezTo>
                    <a:cubicBezTo>
                      <a:pt x="43" y="156"/>
                      <a:pt x="79" y="136"/>
                      <a:pt x="105" y="114"/>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50">
                <a:extLst>
                  <a:ext uri="{FF2B5EF4-FFF2-40B4-BE49-F238E27FC236}">
                    <a16:creationId xmlns:a16="http://schemas.microsoft.com/office/drawing/2014/main" id="{1AD582F0-184B-48DD-B930-A7B32FF73650}"/>
                  </a:ext>
                </a:extLst>
              </p:cNvPr>
              <p:cNvSpPr>
                <a:spLocks/>
              </p:cNvSpPr>
              <p:nvPr/>
            </p:nvSpPr>
            <p:spPr bwMode="auto">
              <a:xfrm>
                <a:off x="1258" y="1871"/>
                <a:ext cx="203" cy="366"/>
              </a:xfrm>
              <a:custGeom>
                <a:avLst/>
                <a:gdLst>
                  <a:gd name="T0" fmla="*/ 103 w 115"/>
                  <a:gd name="T1" fmla="*/ 202 h 207"/>
                  <a:gd name="T2" fmla="*/ 115 w 115"/>
                  <a:gd name="T3" fmla="*/ 207 h 207"/>
                  <a:gd name="T4" fmla="*/ 115 w 115"/>
                  <a:gd name="T5" fmla="*/ 74 h 207"/>
                  <a:gd name="T6" fmla="*/ 112 w 115"/>
                  <a:gd name="T7" fmla="*/ 72 h 207"/>
                  <a:gd name="T8" fmla="*/ 0 w 115"/>
                  <a:gd name="T9" fmla="*/ 0 h 207"/>
                  <a:gd name="T10" fmla="*/ 0 w 115"/>
                  <a:gd name="T11" fmla="*/ 142 h 207"/>
                  <a:gd name="T12" fmla="*/ 103 w 115"/>
                  <a:gd name="T13" fmla="*/ 202 h 207"/>
                </a:gdLst>
                <a:ahLst/>
                <a:cxnLst>
                  <a:cxn ang="0">
                    <a:pos x="T0" y="T1"/>
                  </a:cxn>
                  <a:cxn ang="0">
                    <a:pos x="T2" y="T3"/>
                  </a:cxn>
                  <a:cxn ang="0">
                    <a:pos x="T4" y="T5"/>
                  </a:cxn>
                  <a:cxn ang="0">
                    <a:pos x="T6" y="T7"/>
                  </a:cxn>
                  <a:cxn ang="0">
                    <a:pos x="T8" y="T9"/>
                  </a:cxn>
                  <a:cxn ang="0">
                    <a:pos x="T10" y="T11"/>
                  </a:cxn>
                  <a:cxn ang="0">
                    <a:pos x="T12" y="T13"/>
                  </a:cxn>
                </a:cxnLst>
                <a:rect l="0" t="0" r="r" b="b"/>
                <a:pathLst>
                  <a:path w="115" h="207">
                    <a:moveTo>
                      <a:pt x="103" y="202"/>
                    </a:moveTo>
                    <a:cubicBezTo>
                      <a:pt x="107" y="204"/>
                      <a:pt x="111" y="206"/>
                      <a:pt x="115" y="207"/>
                    </a:cubicBezTo>
                    <a:cubicBezTo>
                      <a:pt x="115" y="74"/>
                      <a:pt x="115" y="74"/>
                      <a:pt x="115" y="74"/>
                    </a:cubicBezTo>
                    <a:cubicBezTo>
                      <a:pt x="114" y="73"/>
                      <a:pt x="113" y="73"/>
                      <a:pt x="112" y="72"/>
                    </a:cubicBezTo>
                    <a:cubicBezTo>
                      <a:pt x="65" y="51"/>
                      <a:pt x="27" y="27"/>
                      <a:pt x="0" y="0"/>
                    </a:cubicBezTo>
                    <a:cubicBezTo>
                      <a:pt x="0" y="142"/>
                      <a:pt x="0" y="142"/>
                      <a:pt x="0" y="142"/>
                    </a:cubicBezTo>
                    <a:cubicBezTo>
                      <a:pt x="24" y="164"/>
                      <a:pt x="60" y="184"/>
                      <a:pt x="103"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51">
                <a:extLst>
                  <a:ext uri="{FF2B5EF4-FFF2-40B4-BE49-F238E27FC236}">
                    <a16:creationId xmlns:a16="http://schemas.microsoft.com/office/drawing/2014/main" id="{94DB49D7-025A-47A3-B474-007766078AF9}"/>
                  </a:ext>
                </a:extLst>
              </p:cNvPr>
              <p:cNvSpPr>
                <a:spLocks/>
              </p:cNvSpPr>
              <p:nvPr/>
            </p:nvSpPr>
            <p:spPr bwMode="auto">
              <a:xfrm>
                <a:off x="1555" y="3030"/>
                <a:ext cx="231" cy="297"/>
              </a:xfrm>
              <a:custGeom>
                <a:avLst/>
                <a:gdLst>
                  <a:gd name="T0" fmla="*/ 1 w 131"/>
                  <a:gd name="T1" fmla="*/ 0 h 168"/>
                  <a:gd name="T2" fmla="*/ 1 w 131"/>
                  <a:gd name="T3" fmla="*/ 125 h 168"/>
                  <a:gd name="T4" fmla="*/ 0 w 131"/>
                  <a:gd name="T5" fmla="*/ 132 h 168"/>
                  <a:gd name="T6" fmla="*/ 131 w 131"/>
                  <a:gd name="T7" fmla="*/ 168 h 168"/>
                  <a:gd name="T8" fmla="*/ 131 w 131"/>
                  <a:gd name="T9" fmla="*/ 29 h 168"/>
                  <a:gd name="T10" fmla="*/ 1 w 131"/>
                  <a:gd name="T11" fmla="*/ 0 h 168"/>
                </a:gdLst>
                <a:ahLst/>
                <a:cxnLst>
                  <a:cxn ang="0">
                    <a:pos x="T0" y="T1"/>
                  </a:cxn>
                  <a:cxn ang="0">
                    <a:pos x="T2" y="T3"/>
                  </a:cxn>
                  <a:cxn ang="0">
                    <a:pos x="T4" y="T5"/>
                  </a:cxn>
                  <a:cxn ang="0">
                    <a:pos x="T6" y="T7"/>
                  </a:cxn>
                  <a:cxn ang="0">
                    <a:pos x="T8" y="T9"/>
                  </a:cxn>
                  <a:cxn ang="0">
                    <a:pos x="T10" y="T11"/>
                  </a:cxn>
                </a:cxnLst>
                <a:rect l="0" t="0" r="r" b="b"/>
                <a:pathLst>
                  <a:path w="131" h="168">
                    <a:moveTo>
                      <a:pt x="1" y="0"/>
                    </a:moveTo>
                    <a:cubicBezTo>
                      <a:pt x="1" y="125"/>
                      <a:pt x="1" y="125"/>
                      <a:pt x="1" y="125"/>
                    </a:cubicBezTo>
                    <a:cubicBezTo>
                      <a:pt x="1" y="128"/>
                      <a:pt x="0" y="130"/>
                      <a:pt x="0" y="132"/>
                    </a:cubicBezTo>
                    <a:cubicBezTo>
                      <a:pt x="39" y="147"/>
                      <a:pt x="84" y="159"/>
                      <a:pt x="131" y="168"/>
                    </a:cubicBezTo>
                    <a:cubicBezTo>
                      <a:pt x="131" y="29"/>
                      <a:pt x="131" y="29"/>
                      <a:pt x="131" y="29"/>
                    </a:cubicBezTo>
                    <a:cubicBezTo>
                      <a:pt x="85" y="22"/>
                      <a:pt x="41" y="1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52">
                <a:extLst>
                  <a:ext uri="{FF2B5EF4-FFF2-40B4-BE49-F238E27FC236}">
                    <a16:creationId xmlns:a16="http://schemas.microsoft.com/office/drawing/2014/main" id="{FC7FEE66-B0B7-495A-8421-31C34FEAF8AE}"/>
                  </a:ext>
                </a:extLst>
              </p:cNvPr>
              <p:cNvSpPr>
                <a:spLocks/>
              </p:cNvSpPr>
              <p:nvPr/>
            </p:nvSpPr>
            <p:spPr bwMode="auto">
              <a:xfrm>
                <a:off x="2567" y="2717"/>
                <a:ext cx="237" cy="269"/>
              </a:xfrm>
              <a:custGeom>
                <a:avLst/>
                <a:gdLst>
                  <a:gd name="T0" fmla="*/ 0 w 134"/>
                  <a:gd name="T1" fmla="*/ 30 h 152"/>
                  <a:gd name="T2" fmla="*/ 0 w 134"/>
                  <a:gd name="T3" fmla="*/ 152 h 152"/>
                  <a:gd name="T4" fmla="*/ 134 w 134"/>
                  <a:gd name="T5" fmla="*/ 121 h 152"/>
                  <a:gd name="T6" fmla="*/ 134 w 134"/>
                  <a:gd name="T7" fmla="*/ 0 h 152"/>
                  <a:gd name="T8" fmla="*/ 0 w 134"/>
                  <a:gd name="T9" fmla="*/ 30 h 152"/>
                </a:gdLst>
                <a:ahLst/>
                <a:cxnLst>
                  <a:cxn ang="0">
                    <a:pos x="T0" y="T1"/>
                  </a:cxn>
                  <a:cxn ang="0">
                    <a:pos x="T2" y="T3"/>
                  </a:cxn>
                  <a:cxn ang="0">
                    <a:pos x="T4" y="T5"/>
                  </a:cxn>
                  <a:cxn ang="0">
                    <a:pos x="T6" y="T7"/>
                  </a:cxn>
                  <a:cxn ang="0">
                    <a:pos x="T8" y="T9"/>
                  </a:cxn>
                </a:cxnLst>
                <a:rect l="0" t="0" r="r" b="b"/>
                <a:pathLst>
                  <a:path w="134" h="152">
                    <a:moveTo>
                      <a:pt x="0" y="30"/>
                    </a:moveTo>
                    <a:cubicBezTo>
                      <a:pt x="0" y="152"/>
                      <a:pt x="0" y="152"/>
                      <a:pt x="0" y="152"/>
                    </a:cubicBezTo>
                    <a:cubicBezTo>
                      <a:pt x="48" y="144"/>
                      <a:pt x="93" y="134"/>
                      <a:pt x="134" y="121"/>
                    </a:cubicBezTo>
                    <a:cubicBezTo>
                      <a:pt x="134" y="0"/>
                      <a:pt x="134" y="0"/>
                      <a:pt x="134" y="0"/>
                    </a:cubicBezTo>
                    <a:cubicBezTo>
                      <a:pt x="93" y="12"/>
                      <a:pt x="48" y="22"/>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53">
                <a:extLst>
                  <a:ext uri="{FF2B5EF4-FFF2-40B4-BE49-F238E27FC236}">
                    <a16:creationId xmlns:a16="http://schemas.microsoft.com/office/drawing/2014/main" id="{66511E5A-FF7B-414A-B070-EC6E4BE39CE0}"/>
                  </a:ext>
                </a:extLst>
              </p:cNvPr>
              <p:cNvSpPr>
                <a:spLocks/>
              </p:cNvSpPr>
              <p:nvPr/>
            </p:nvSpPr>
            <p:spPr bwMode="auto">
              <a:xfrm>
                <a:off x="2900" y="2915"/>
                <a:ext cx="185" cy="301"/>
              </a:xfrm>
              <a:custGeom>
                <a:avLst/>
                <a:gdLst>
                  <a:gd name="T0" fmla="*/ 105 w 105"/>
                  <a:gd name="T1" fmla="*/ 0 h 170"/>
                  <a:gd name="T2" fmla="*/ 0 w 105"/>
                  <a:gd name="T3" fmla="*/ 50 h 170"/>
                  <a:gd name="T4" fmla="*/ 0 w 105"/>
                  <a:gd name="T5" fmla="*/ 170 h 170"/>
                  <a:gd name="T6" fmla="*/ 105 w 105"/>
                  <a:gd name="T7" fmla="*/ 48 h 170"/>
                  <a:gd name="T8" fmla="*/ 105 w 105"/>
                  <a:gd name="T9" fmla="*/ 0 h 170"/>
                </a:gdLst>
                <a:ahLst/>
                <a:cxnLst>
                  <a:cxn ang="0">
                    <a:pos x="T0" y="T1"/>
                  </a:cxn>
                  <a:cxn ang="0">
                    <a:pos x="T2" y="T3"/>
                  </a:cxn>
                  <a:cxn ang="0">
                    <a:pos x="T4" y="T5"/>
                  </a:cxn>
                  <a:cxn ang="0">
                    <a:pos x="T6" y="T7"/>
                  </a:cxn>
                  <a:cxn ang="0">
                    <a:pos x="T8" y="T9"/>
                  </a:cxn>
                </a:cxnLst>
                <a:rect l="0" t="0" r="r" b="b"/>
                <a:pathLst>
                  <a:path w="105" h="170">
                    <a:moveTo>
                      <a:pt x="105" y="0"/>
                    </a:moveTo>
                    <a:cubicBezTo>
                      <a:pt x="76" y="18"/>
                      <a:pt x="40" y="35"/>
                      <a:pt x="0" y="50"/>
                    </a:cubicBezTo>
                    <a:cubicBezTo>
                      <a:pt x="0" y="170"/>
                      <a:pt x="0" y="170"/>
                      <a:pt x="0" y="170"/>
                    </a:cubicBezTo>
                    <a:cubicBezTo>
                      <a:pt x="67" y="134"/>
                      <a:pt x="105" y="91"/>
                      <a:pt x="105" y="48"/>
                    </a:cubicBez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54">
                <a:extLst>
                  <a:ext uri="{FF2B5EF4-FFF2-40B4-BE49-F238E27FC236}">
                    <a16:creationId xmlns:a16="http://schemas.microsoft.com/office/drawing/2014/main" id="{9CCA81D4-F9F0-45A6-B22B-32CA4D08FB96}"/>
                  </a:ext>
                </a:extLst>
              </p:cNvPr>
              <p:cNvSpPr>
                <a:spLocks/>
              </p:cNvSpPr>
              <p:nvPr/>
            </p:nvSpPr>
            <p:spPr bwMode="auto">
              <a:xfrm>
                <a:off x="1556" y="2716"/>
                <a:ext cx="230" cy="266"/>
              </a:xfrm>
              <a:custGeom>
                <a:avLst/>
                <a:gdLst>
                  <a:gd name="T0" fmla="*/ 130 w 130"/>
                  <a:gd name="T1" fmla="*/ 29 h 151"/>
                  <a:gd name="T2" fmla="*/ 0 w 130"/>
                  <a:gd name="T3" fmla="*/ 0 h 151"/>
                  <a:gd name="T4" fmla="*/ 0 w 130"/>
                  <a:gd name="T5" fmla="*/ 120 h 151"/>
                  <a:gd name="T6" fmla="*/ 130 w 130"/>
                  <a:gd name="T7" fmla="*/ 151 h 151"/>
                  <a:gd name="T8" fmla="*/ 130 w 130"/>
                  <a:gd name="T9" fmla="*/ 29 h 151"/>
                </a:gdLst>
                <a:ahLst/>
                <a:cxnLst>
                  <a:cxn ang="0">
                    <a:pos x="T0" y="T1"/>
                  </a:cxn>
                  <a:cxn ang="0">
                    <a:pos x="T2" y="T3"/>
                  </a:cxn>
                  <a:cxn ang="0">
                    <a:pos x="T4" y="T5"/>
                  </a:cxn>
                  <a:cxn ang="0">
                    <a:pos x="T6" y="T7"/>
                  </a:cxn>
                  <a:cxn ang="0">
                    <a:pos x="T8" y="T9"/>
                  </a:cxn>
                </a:cxnLst>
                <a:rect l="0" t="0" r="r" b="b"/>
                <a:pathLst>
                  <a:path w="130" h="151">
                    <a:moveTo>
                      <a:pt x="130" y="29"/>
                    </a:moveTo>
                    <a:cubicBezTo>
                      <a:pt x="84" y="22"/>
                      <a:pt x="40" y="12"/>
                      <a:pt x="0" y="0"/>
                    </a:cubicBezTo>
                    <a:cubicBezTo>
                      <a:pt x="0" y="120"/>
                      <a:pt x="0" y="120"/>
                      <a:pt x="0" y="120"/>
                    </a:cubicBezTo>
                    <a:cubicBezTo>
                      <a:pt x="40" y="133"/>
                      <a:pt x="84" y="143"/>
                      <a:pt x="130" y="151"/>
                    </a:cubicBezTo>
                    <a:lnTo>
                      <a:pt x="13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55">
                <a:extLst>
                  <a:ext uri="{FF2B5EF4-FFF2-40B4-BE49-F238E27FC236}">
                    <a16:creationId xmlns:a16="http://schemas.microsoft.com/office/drawing/2014/main" id="{C37F13C7-C86E-4561-A756-01543F94A151}"/>
                  </a:ext>
                </a:extLst>
              </p:cNvPr>
              <p:cNvSpPr>
                <a:spLocks/>
              </p:cNvSpPr>
              <p:nvPr/>
            </p:nvSpPr>
            <p:spPr bwMode="auto">
              <a:xfrm>
                <a:off x="2228" y="3097"/>
                <a:ext cx="244" cy="264"/>
              </a:xfrm>
              <a:custGeom>
                <a:avLst/>
                <a:gdLst>
                  <a:gd name="T0" fmla="*/ 138 w 138"/>
                  <a:gd name="T1" fmla="*/ 135 h 149"/>
                  <a:gd name="T2" fmla="*/ 138 w 138"/>
                  <a:gd name="T3" fmla="*/ 0 h 149"/>
                  <a:gd name="T4" fmla="*/ 0 w 138"/>
                  <a:gd name="T5" fmla="*/ 9 h 149"/>
                  <a:gd name="T6" fmla="*/ 0 w 138"/>
                  <a:gd name="T7" fmla="*/ 149 h 149"/>
                  <a:gd name="T8" fmla="*/ 138 w 138"/>
                  <a:gd name="T9" fmla="*/ 137 h 149"/>
                  <a:gd name="T10" fmla="*/ 138 w 138"/>
                  <a:gd name="T11" fmla="*/ 135 h 149"/>
                </a:gdLst>
                <a:ahLst/>
                <a:cxnLst>
                  <a:cxn ang="0">
                    <a:pos x="T0" y="T1"/>
                  </a:cxn>
                  <a:cxn ang="0">
                    <a:pos x="T2" y="T3"/>
                  </a:cxn>
                  <a:cxn ang="0">
                    <a:pos x="T4" y="T5"/>
                  </a:cxn>
                  <a:cxn ang="0">
                    <a:pos x="T6" y="T7"/>
                  </a:cxn>
                  <a:cxn ang="0">
                    <a:pos x="T8" y="T9"/>
                  </a:cxn>
                  <a:cxn ang="0">
                    <a:pos x="T10" y="T11"/>
                  </a:cxn>
                </a:cxnLst>
                <a:rect l="0" t="0" r="r" b="b"/>
                <a:pathLst>
                  <a:path w="138" h="149">
                    <a:moveTo>
                      <a:pt x="138" y="135"/>
                    </a:moveTo>
                    <a:cubicBezTo>
                      <a:pt x="138" y="0"/>
                      <a:pt x="138" y="0"/>
                      <a:pt x="138" y="0"/>
                    </a:cubicBezTo>
                    <a:cubicBezTo>
                      <a:pt x="94" y="5"/>
                      <a:pt x="47" y="8"/>
                      <a:pt x="0" y="9"/>
                    </a:cubicBezTo>
                    <a:cubicBezTo>
                      <a:pt x="0" y="149"/>
                      <a:pt x="0" y="149"/>
                      <a:pt x="0" y="149"/>
                    </a:cubicBezTo>
                    <a:cubicBezTo>
                      <a:pt x="48" y="147"/>
                      <a:pt x="94" y="144"/>
                      <a:pt x="138" y="137"/>
                    </a:cubicBezTo>
                    <a:cubicBezTo>
                      <a:pt x="138" y="137"/>
                      <a:pt x="138" y="136"/>
                      <a:pt x="138"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56">
                <a:extLst>
                  <a:ext uri="{FF2B5EF4-FFF2-40B4-BE49-F238E27FC236}">
                    <a16:creationId xmlns:a16="http://schemas.microsoft.com/office/drawing/2014/main" id="{E651C4B9-176B-4D31-BF70-CB71B5D73290}"/>
                  </a:ext>
                </a:extLst>
              </p:cNvPr>
              <p:cNvSpPr>
                <a:spLocks/>
              </p:cNvSpPr>
              <p:nvPr/>
            </p:nvSpPr>
            <p:spPr bwMode="auto">
              <a:xfrm>
                <a:off x="1258" y="2244"/>
                <a:ext cx="203" cy="334"/>
              </a:xfrm>
              <a:custGeom>
                <a:avLst/>
                <a:gdLst>
                  <a:gd name="T0" fmla="*/ 0 w 115"/>
                  <a:gd name="T1" fmla="*/ 0 h 189"/>
                  <a:gd name="T2" fmla="*/ 0 w 115"/>
                  <a:gd name="T3" fmla="*/ 117 h 189"/>
                  <a:gd name="T4" fmla="*/ 5 w 115"/>
                  <a:gd name="T5" fmla="*/ 121 h 189"/>
                  <a:gd name="T6" fmla="*/ 114 w 115"/>
                  <a:gd name="T7" fmla="*/ 188 h 189"/>
                  <a:gd name="T8" fmla="*/ 115 w 115"/>
                  <a:gd name="T9" fmla="*/ 189 h 189"/>
                  <a:gd name="T10" fmla="*/ 115 w 115"/>
                  <a:gd name="T11" fmla="*/ 56 h 189"/>
                  <a:gd name="T12" fmla="*/ 82 w 115"/>
                  <a:gd name="T13" fmla="*/ 43 h 189"/>
                  <a:gd name="T14" fmla="*/ 0 w 115"/>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89">
                    <a:moveTo>
                      <a:pt x="0" y="0"/>
                    </a:moveTo>
                    <a:cubicBezTo>
                      <a:pt x="0" y="117"/>
                      <a:pt x="0" y="117"/>
                      <a:pt x="0" y="117"/>
                    </a:cubicBezTo>
                    <a:cubicBezTo>
                      <a:pt x="2" y="118"/>
                      <a:pt x="4" y="119"/>
                      <a:pt x="5" y="121"/>
                    </a:cubicBezTo>
                    <a:cubicBezTo>
                      <a:pt x="30" y="146"/>
                      <a:pt x="67" y="168"/>
                      <a:pt x="114" y="188"/>
                    </a:cubicBezTo>
                    <a:cubicBezTo>
                      <a:pt x="114" y="188"/>
                      <a:pt x="115" y="188"/>
                      <a:pt x="115" y="189"/>
                    </a:cubicBezTo>
                    <a:cubicBezTo>
                      <a:pt x="115" y="56"/>
                      <a:pt x="115" y="56"/>
                      <a:pt x="115" y="56"/>
                    </a:cubicBezTo>
                    <a:cubicBezTo>
                      <a:pt x="104" y="52"/>
                      <a:pt x="92" y="47"/>
                      <a:pt x="82" y="43"/>
                    </a:cubicBezTo>
                    <a:cubicBezTo>
                      <a:pt x="50" y="30"/>
                      <a:pt x="2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57">
                <a:extLst>
                  <a:ext uri="{FF2B5EF4-FFF2-40B4-BE49-F238E27FC236}">
                    <a16:creationId xmlns:a16="http://schemas.microsoft.com/office/drawing/2014/main" id="{A0364CA1-4C66-4FFC-AD26-4B12D0B5C67D}"/>
                  </a:ext>
                </a:extLst>
              </p:cNvPr>
              <p:cNvSpPr>
                <a:spLocks/>
              </p:cNvSpPr>
              <p:nvPr/>
            </p:nvSpPr>
            <p:spPr bwMode="auto">
              <a:xfrm>
                <a:off x="1258" y="2578"/>
                <a:ext cx="203" cy="316"/>
              </a:xfrm>
              <a:custGeom>
                <a:avLst/>
                <a:gdLst>
                  <a:gd name="T0" fmla="*/ 115 w 115"/>
                  <a:gd name="T1" fmla="*/ 179 h 179"/>
                  <a:gd name="T2" fmla="*/ 115 w 115"/>
                  <a:gd name="T3" fmla="*/ 60 h 179"/>
                  <a:gd name="T4" fmla="*/ 92 w 115"/>
                  <a:gd name="T5" fmla="*/ 50 h 179"/>
                  <a:gd name="T6" fmla="*/ 0 w 115"/>
                  <a:gd name="T7" fmla="*/ 0 h 179"/>
                  <a:gd name="T8" fmla="*/ 0 w 115"/>
                  <a:gd name="T9" fmla="*/ 108 h 179"/>
                  <a:gd name="T10" fmla="*/ 7 w 115"/>
                  <a:gd name="T11" fmla="*/ 113 h 179"/>
                  <a:gd name="T12" fmla="*/ 115 w 11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5" h="179">
                    <a:moveTo>
                      <a:pt x="115" y="179"/>
                    </a:moveTo>
                    <a:cubicBezTo>
                      <a:pt x="115" y="60"/>
                      <a:pt x="115" y="60"/>
                      <a:pt x="115" y="60"/>
                    </a:cubicBezTo>
                    <a:cubicBezTo>
                      <a:pt x="107" y="57"/>
                      <a:pt x="100" y="53"/>
                      <a:pt x="92" y="50"/>
                    </a:cubicBezTo>
                    <a:cubicBezTo>
                      <a:pt x="56" y="35"/>
                      <a:pt x="25" y="18"/>
                      <a:pt x="0" y="0"/>
                    </a:cubicBezTo>
                    <a:cubicBezTo>
                      <a:pt x="0" y="108"/>
                      <a:pt x="0" y="108"/>
                      <a:pt x="0" y="108"/>
                    </a:cubicBezTo>
                    <a:cubicBezTo>
                      <a:pt x="2" y="110"/>
                      <a:pt x="5" y="111"/>
                      <a:pt x="7" y="113"/>
                    </a:cubicBezTo>
                    <a:cubicBezTo>
                      <a:pt x="32" y="137"/>
                      <a:pt x="69" y="160"/>
                      <a:pt x="1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58">
                <a:extLst>
                  <a:ext uri="{FF2B5EF4-FFF2-40B4-BE49-F238E27FC236}">
                    <a16:creationId xmlns:a16="http://schemas.microsoft.com/office/drawing/2014/main" id="{26660949-D00D-4FC1-9AED-546A9B6B7B71}"/>
                  </a:ext>
                </a:extLst>
              </p:cNvPr>
              <p:cNvSpPr>
                <a:spLocks/>
              </p:cNvSpPr>
              <p:nvPr/>
            </p:nvSpPr>
            <p:spPr bwMode="auto">
              <a:xfrm>
                <a:off x="1882" y="2781"/>
                <a:ext cx="251" cy="233"/>
              </a:xfrm>
              <a:custGeom>
                <a:avLst/>
                <a:gdLst>
                  <a:gd name="T0" fmla="*/ 142 w 142"/>
                  <a:gd name="T1" fmla="*/ 10 h 132"/>
                  <a:gd name="T2" fmla="*/ 0 w 142"/>
                  <a:gd name="T3" fmla="*/ 0 h 132"/>
                  <a:gd name="T4" fmla="*/ 0 w 142"/>
                  <a:gd name="T5" fmla="*/ 122 h 132"/>
                  <a:gd name="T6" fmla="*/ 142 w 142"/>
                  <a:gd name="T7" fmla="*/ 132 h 132"/>
                  <a:gd name="T8" fmla="*/ 142 w 142"/>
                  <a:gd name="T9" fmla="*/ 10 h 132"/>
                </a:gdLst>
                <a:ahLst/>
                <a:cxnLst>
                  <a:cxn ang="0">
                    <a:pos x="T0" y="T1"/>
                  </a:cxn>
                  <a:cxn ang="0">
                    <a:pos x="T2" y="T3"/>
                  </a:cxn>
                  <a:cxn ang="0">
                    <a:pos x="T4" y="T5"/>
                  </a:cxn>
                  <a:cxn ang="0">
                    <a:pos x="T6" y="T7"/>
                  </a:cxn>
                  <a:cxn ang="0">
                    <a:pos x="T8" y="T9"/>
                  </a:cxn>
                </a:cxnLst>
                <a:rect l="0" t="0" r="r" b="b"/>
                <a:pathLst>
                  <a:path w="142" h="132">
                    <a:moveTo>
                      <a:pt x="142" y="10"/>
                    </a:moveTo>
                    <a:cubicBezTo>
                      <a:pt x="93" y="9"/>
                      <a:pt x="46" y="6"/>
                      <a:pt x="0" y="0"/>
                    </a:cubicBezTo>
                    <a:cubicBezTo>
                      <a:pt x="0" y="122"/>
                      <a:pt x="0" y="122"/>
                      <a:pt x="0" y="122"/>
                    </a:cubicBezTo>
                    <a:cubicBezTo>
                      <a:pt x="46" y="128"/>
                      <a:pt x="94" y="131"/>
                      <a:pt x="142" y="132"/>
                    </a:cubicBezTo>
                    <a:lnTo>
                      <a:pt x="1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59">
                <a:extLst>
                  <a:ext uri="{FF2B5EF4-FFF2-40B4-BE49-F238E27FC236}">
                    <a16:creationId xmlns:a16="http://schemas.microsoft.com/office/drawing/2014/main" id="{80212C8E-1FA2-4C42-A85B-B6E2B27A9B9E}"/>
                  </a:ext>
                </a:extLst>
              </p:cNvPr>
              <p:cNvSpPr>
                <a:spLocks/>
              </p:cNvSpPr>
              <p:nvPr/>
            </p:nvSpPr>
            <p:spPr bwMode="auto">
              <a:xfrm>
                <a:off x="1556" y="2039"/>
                <a:ext cx="230" cy="282"/>
              </a:xfrm>
              <a:custGeom>
                <a:avLst/>
                <a:gdLst>
                  <a:gd name="T0" fmla="*/ 130 w 130"/>
                  <a:gd name="T1" fmla="*/ 160 h 160"/>
                  <a:gd name="T2" fmla="*/ 130 w 130"/>
                  <a:gd name="T3" fmla="*/ 33 h 160"/>
                  <a:gd name="T4" fmla="*/ 0 w 130"/>
                  <a:gd name="T5" fmla="*/ 0 h 160"/>
                  <a:gd name="T6" fmla="*/ 0 w 130"/>
                  <a:gd name="T7" fmla="*/ 131 h 160"/>
                  <a:gd name="T8" fmla="*/ 130 w 130"/>
                  <a:gd name="T9" fmla="*/ 160 h 160"/>
                </a:gdLst>
                <a:ahLst/>
                <a:cxnLst>
                  <a:cxn ang="0">
                    <a:pos x="T0" y="T1"/>
                  </a:cxn>
                  <a:cxn ang="0">
                    <a:pos x="T2" y="T3"/>
                  </a:cxn>
                  <a:cxn ang="0">
                    <a:pos x="T4" y="T5"/>
                  </a:cxn>
                  <a:cxn ang="0">
                    <a:pos x="T6" y="T7"/>
                  </a:cxn>
                  <a:cxn ang="0">
                    <a:pos x="T8" y="T9"/>
                  </a:cxn>
                </a:cxnLst>
                <a:rect l="0" t="0" r="r" b="b"/>
                <a:pathLst>
                  <a:path w="130" h="160">
                    <a:moveTo>
                      <a:pt x="130" y="160"/>
                    </a:moveTo>
                    <a:cubicBezTo>
                      <a:pt x="130" y="33"/>
                      <a:pt x="130" y="33"/>
                      <a:pt x="130" y="33"/>
                    </a:cubicBezTo>
                    <a:cubicBezTo>
                      <a:pt x="84" y="25"/>
                      <a:pt x="40" y="13"/>
                      <a:pt x="0" y="0"/>
                    </a:cubicBezTo>
                    <a:cubicBezTo>
                      <a:pt x="0" y="131"/>
                      <a:pt x="0" y="131"/>
                      <a:pt x="0" y="131"/>
                    </a:cubicBezTo>
                    <a:cubicBezTo>
                      <a:pt x="40" y="143"/>
                      <a:pt x="84" y="153"/>
                      <a:pt x="130"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60">
                <a:extLst>
                  <a:ext uri="{FF2B5EF4-FFF2-40B4-BE49-F238E27FC236}">
                    <a16:creationId xmlns:a16="http://schemas.microsoft.com/office/drawing/2014/main" id="{C174925C-14C5-44AB-B3D0-DC82C10345F6}"/>
                  </a:ext>
                </a:extLst>
              </p:cNvPr>
              <p:cNvSpPr>
                <a:spLocks noChangeArrowheads="1"/>
              </p:cNvSpPr>
              <p:nvPr/>
            </p:nvSpPr>
            <p:spPr bwMode="auto">
              <a:xfrm>
                <a:off x="1288" y="1342"/>
                <a:ext cx="1793" cy="67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9" name="Rectangle 238">
              <a:extLst>
                <a:ext uri="{FF2B5EF4-FFF2-40B4-BE49-F238E27FC236}">
                  <a16:creationId xmlns:a16="http://schemas.microsoft.com/office/drawing/2014/main" id="{AC683072-6595-450B-B78D-2386027861F7}"/>
                </a:ext>
              </a:extLst>
            </p:cNvPr>
            <p:cNvSpPr/>
            <p:nvPr/>
          </p:nvSpPr>
          <p:spPr>
            <a:xfrm>
              <a:off x="7762614" y="4622608"/>
              <a:ext cx="1416424" cy="246221"/>
            </a:xfrm>
            <a:prstGeom prst="rect">
              <a:avLst/>
            </a:prstGeom>
          </p:spPr>
          <p:txBody>
            <a:bodyPr wrap="square">
              <a:spAutoFit/>
            </a:bodyPr>
            <a:lstStyle/>
            <a:p>
              <a:pPr lvl="0" algn="ctr" defTabSz="457200">
                <a:defRPr/>
              </a:pPr>
              <a:r>
                <a:rPr lang="en-US" sz="1000" dirty="0">
                  <a:solidFill>
                    <a:schemeClr val="accent1">
                      <a:lumMod val="75000"/>
                    </a:schemeClr>
                  </a:solidFill>
                </a:rPr>
                <a:t>Structured data</a:t>
              </a:r>
            </a:p>
          </p:txBody>
        </p:sp>
      </p:grpSp>
      <p:sp>
        <p:nvSpPr>
          <p:cNvPr id="243" name="TextBox 242">
            <a:extLst>
              <a:ext uri="{FF2B5EF4-FFF2-40B4-BE49-F238E27FC236}">
                <a16:creationId xmlns:a16="http://schemas.microsoft.com/office/drawing/2014/main" id="{2D06938E-AAC4-446F-B541-A51FB0891F0C}"/>
              </a:ext>
            </a:extLst>
          </p:cNvPr>
          <p:cNvSpPr txBox="1"/>
          <p:nvPr/>
        </p:nvSpPr>
        <p:spPr>
          <a:xfrm>
            <a:off x="3000122" y="3313119"/>
            <a:ext cx="1580768" cy="276999"/>
          </a:xfrm>
          <a:prstGeom prst="rect">
            <a:avLst/>
          </a:prstGeom>
          <a:solidFill>
            <a:schemeClr val="accent3"/>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FFFFFF"/>
                </a:solidFill>
                <a:effectLst/>
                <a:uLnTx/>
                <a:uFillTx/>
                <a:cs typeface="Simplified Arabic Fixed" panose="020B0604020202020204" pitchFamily="49" charset="-78"/>
              </a:rPr>
              <a:t>Data Science (L)</a:t>
            </a:r>
          </a:p>
        </p:txBody>
      </p:sp>
      <p:sp>
        <p:nvSpPr>
          <p:cNvPr id="342" name="Flexible">
            <a:extLst>
              <a:ext uri="{FF2B5EF4-FFF2-40B4-BE49-F238E27FC236}">
                <a16:creationId xmlns:a16="http://schemas.microsoft.com/office/drawing/2014/main" id="{F5E05DC0-088B-419C-B13E-2DBF6D7D84F5}"/>
              </a:ext>
            </a:extLst>
          </p:cNvPr>
          <p:cNvSpPr txBox="1"/>
          <p:nvPr/>
        </p:nvSpPr>
        <p:spPr>
          <a:xfrm>
            <a:off x="2250440" y="1901774"/>
            <a:ext cx="7766050"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rial" panose="020B0604020202020204" pitchFamily="34" charset="0"/>
                <a:ea typeface="Avenir Medium" charset="0"/>
                <a:cs typeface="Arial" panose="020B0604020202020204" pitchFamily="34" charset="0"/>
              </a:rPr>
              <a:t>Cloud Services</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Avenir Medium" charset="0"/>
              <a:cs typeface="Arial" panose="020B0604020202020204" pitchFamily="34" charset="0"/>
            </a:endParaRPr>
          </a:p>
        </p:txBody>
      </p:sp>
      <p:grpSp>
        <p:nvGrpSpPr>
          <p:cNvPr id="245" name="Group 44">
            <a:extLst>
              <a:ext uri="{FF2B5EF4-FFF2-40B4-BE49-F238E27FC236}">
                <a16:creationId xmlns:a16="http://schemas.microsoft.com/office/drawing/2014/main" id="{7738F63B-86C1-40C5-9064-18C7CC4B509B}"/>
              </a:ext>
            </a:extLst>
          </p:cNvPr>
          <p:cNvGrpSpPr>
            <a:grpSpLocks noChangeAspect="1"/>
          </p:cNvGrpSpPr>
          <p:nvPr/>
        </p:nvGrpSpPr>
        <p:grpSpPr bwMode="auto">
          <a:xfrm>
            <a:off x="4713691" y="2221366"/>
            <a:ext cx="264153" cy="307274"/>
            <a:chOff x="-3132" y="1496"/>
            <a:chExt cx="1752" cy="2038"/>
          </a:xfrm>
        </p:grpSpPr>
        <p:sp>
          <p:nvSpPr>
            <p:cNvPr id="246" name="Freeform 45">
              <a:extLst>
                <a:ext uri="{FF2B5EF4-FFF2-40B4-BE49-F238E27FC236}">
                  <a16:creationId xmlns:a16="http://schemas.microsoft.com/office/drawing/2014/main" id="{9B7B9C71-EFE7-403B-BBDB-EBEF2D633DFA}"/>
                </a:ext>
              </a:extLst>
            </p:cNvPr>
            <p:cNvSpPr>
              <a:spLocks noEditPoints="1"/>
            </p:cNvSpPr>
            <p:nvPr/>
          </p:nvSpPr>
          <p:spPr bwMode="auto">
            <a:xfrm>
              <a:off x="-3132" y="1496"/>
              <a:ext cx="1752" cy="2038"/>
            </a:xfrm>
            <a:custGeom>
              <a:avLst/>
              <a:gdLst>
                <a:gd name="T0" fmla="*/ 728 w 991"/>
                <a:gd name="T1" fmla="*/ 626 h 1152"/>
                <a:gd name="T2" fmla="*/ 263 w 991"/>
                <a:gd name="T3" fmla="*/ 626 h 1152"/>
                <a:gd name="T4" fmla="*/ 0 w 991"/>
                <a:gd name="T5" fmla="*/ 888 h 1152"/>
                <a:gd name="T6" fmla="*/ 263 w 991"/>
                <a:gd name="T7" fmla="*/ 1152 h 1152"/>
                <a:gd name="T8" fmla="*/ 728 w 991"/>
                <a:gd name="T9" fmla="*/ 1152 h 1152"/>
                <a:gd name="T10" fmla="*/ 991 w 991"/>
                <a:gd name="T11" fmla="*/ 888 h 1152"/>
                <a:gd name="T12" fmla="*/ 728 w 991"/>
                <a:gd name="T13" fmla="*/ 626 h 1152"/>
                <a:gd name="T14" fmla="*/ 728 w 991"/>
                <a:gd name="T15" fmla="*/ 0 h 1152"/>
                <a:gd name="T16" fmla="*/ 263 w 991"/>
                <a:gd name="T17" fmla="*/ 0 h 1152"/>
                <a:gd name="T18" fmla="*/ 0 w 991"/>
                <a:gd name="T19" fmla="*/ 262 h 1152"/>
                <a:gd name="T20" fmla="*/ 263 w 991"/>
                <a:gd name="T21" fmla="*/ 524 h 1152"/>
                <a:gd name="T22" fmla="*/ 728 w 991"/>
                <a:gd name="T23" fmla="*/ 524 h 1152"/>
                <a:gd name="T24" fmla="*/ 991 w 991"/>
                <a:gd name="T25" fmla="*/ 262 h 1152"/>
                <a:gd name="T26" fmla="*/ 728 w 991"/>
                <a:gd name="T2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1" h="1152">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Freeform 46">
              <a:extLst>
                <a:ext uri="{FF2B5EF4-FFF2-40B4-BE49-F238E27FC236}">
                  <a16:creationId xmlns:a16="http://schemas.microsoft.com/office/drawing/2014/main" id="{BE035285-A909-46B6-9969-5F2765053B38}"/>
                </a:ext>
              </a:extLst>
            </p:cNvPr>
            <p:cNvSpPr>
              <a:spLocks noEditPoints="1"/>
            </p:cNvSpPr>
            <p:nvPr/>
          </p:nvSpPr>
          <p:spPr bwMode="auto">
            <a:xfrm>
              <a:off x="-2929" y="1705"/>
              <a:ext cx="1325" cy="1616"/>
            </a:xfrm>
            <a:custGeom>
              <a:avLst/>
              <a:gdLst>
                <a:gd name="T0" fmla="*/ 604 w 749"/>
                <a:gd name="T1" fmla="*/ 914 h 914"/>
                <a:gd name="T2" fmla="*/ 462 w 749"/>
                <a:gd name="T3" fmla="*/ 770 h 914"/>
                <a:gd name="T4" fmla="*/ 604 w 749"/>
                <a:gd name="T5" fmla="*/ 628 h 914"/>
                <a:gd name="T6" fmla="*/ 749 w 749"/>
                <a:gd name="T7" fmla="*/ 770 h 914"/>
                <a:gd name="T8" fmla="*/ 604 w 749"/>
                <a:gd name="T9" fmla="*/ 914 h 914"/>
                <a:gd name="T10" fmla="*/ 145 w 749"/>
                <a:gd name="T11" fmla="*/ 285 h 914"/>
                <a:gd name="T12" fmla="*/ 0 w 749"/>
                <a:gd name="T13" fmla="*/ 144 h 914"/>
                <a:gd name="T14" fmla="*/ 145 w 749"/>
                <a:gd name="T15" fmla="*/ 0 h 914"/>
                <a:gd name="T16" fmla="*/ 287 w 749"/>
                <a:gd name="T17" fmla="*/ 144 h 914"/>
                <a:gd name="T18" fmla="*/ 145 w 749"/>
                <a:gd name="T19" fmla="*/ 285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914">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1" name="Group 350">
            <a:extLst>
              <a:ext uri="{FF2B5EF4-FFF2-40B4-BE49-F238E27FC236}">
                <a16:creationId xmlns:a16="http://schemas.microsoft.com/office/drawing/2014/main" id="{2230535F-FC7D-41B9-AAAD-121A5C8916D0}"/>
              </a:ext>
            </a:extLst>
          </p:cNvPr>
          <p:cNvGrpSpPr/>
          <p:nvPr/>
        </p:nvGrpSpPr>
        <p:grpSpPr>
          <a:xfrm>
            <a:off x="7178894" y="2215617"/>
            <a:ext cx="314966" cy="318772"/>
            <a:chOff x="849312" y="2363788"/>
            <a:chExt cx="525463" cy="531813"/>
          </a:xfrm>
        </p:grpSpPr>
        <p:sp>
          <p:nvSpPr>
            <p:cNvPr id="352" name="Oval 541">
              <a:extLst>
                <a:ext uri="{FF2B5EF4-FFF2-40B4-BE49-F238E27FC236}">
                  <a16:creationId xmlns:a16="http://schemas.microsoft.com/office/drawing/2014/main" id="{AF8F7167-5D0F-4FEB-A05C-5119AC298701}"/>
                </a:ext>
              </a:extLst>
            </p:cNvPr>
            <p:cNvSpPr>
              <a:spLocks noChangeArrowheads="1"/>
            </p:cNvSpPr>
            <p:nvPr/>
          </p:nvSpPr>
          <p:spPr bwMode="auto">
            <a:xfrm>
              <a:off x="849312" y="2363788"/>
              <a:ext cx="438150" cy="185737"/>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Freeform 542">
              <a:extLst>
                <a:ext uri="{FF2B5EF4-FFF2-40B4-BE49-F238E27FC236}">
                  <a16:creationId xmlns:a16="http://schemas.microsoft.com/office/drawing/2014/main" id="{9CC4D511-E27C-4F66-BB27-114BA008EF43}"/>
                </a:ext>
              </a:extLst>
            </p:cNvPr>
            <p:cNvSpPr>
              <a:spLocks/>
            </p:cNvSpPr>
            <p:nvPr/>
          </p:nvSpPr>
          <p:spPr bwMode="auto">
            <a:xfrm>
              <a:off x="849312" y="2549526"/>
              <a:ext cx="254000" cy="92075"/>
            </a:xfrm>
            <a:custGeom>
              <a:avLst/>
              <a:gdLst>
                <a:gd name="T0" fmla="*/ 44 w 44"/>
                <a:gd name="T1" fmla="*/ 16 h 16"/>
                <a:gd name="T2" fmla="*/ 38 w 44"/>
                <a:gd name="T3" fmla="*/ 16 h 16"/>
                <a:gd name="T4" fmla="*/ 0 w 44"/>
                <a:gd name="T5" fmla="*/ 0 h 16"/>
              </a:gdLst>
              <a:ahLst/>
              <a:cxnLst>
                <a:cxn ang="0">
                  <a:pos x="T0" y="T1"/>
                </a:cxn>
                <a:cxn ang="0">
                  <a:pos x="T2" y="T3"/>
                </a:cxn>
                <a:cxn ang="0">
                  <a:pos x="T4" y="T5"/>
                </a:cxn>
              </a:cxnLst>
              <a:rect l="0" t="0" r="r" b="b"/>
              <a:pathLst>
                <a:path w="44" h="16">
                  <a:moveTo>
                    <a:pt x="44" y="16"/>
                  </a:moveTo>
                  <a:cubicBezTo>
                    <a:pt x="42" y="16"/>
                    <a:pt x="40" y="16"/>
                    <a:pt x="38" y="16"/>
                  </a:cubicBez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3">
              <a:extLst>
                <a:ext uri="{FF2B5EF4-FFF2-40B4-BE49-F238E27FC236}">
                  <a16:creationId xmlns:a16="http://schemas.microsoft.com/office/drawing/2014/main" id="{F4F6B394-A828-4D3D-B87B-5C2A4F7A9C15}"/>
                </a:ext>
              </a:extLst>
            </p:cNvPr>
            <p:cNvSpPr>
              <a:spLocks/>
            </p:cNvSpPr>
            <p:nvPr/>
          </p:nvSpPr>
          <p:spPr bwMode="auto">
            <a:xfrm>
              <a:off x="849312" y="2652713"/>
              <a:ext cx="219075" cy="92075"/>
            </a:xfrm>
            <a:custGeom>
              <a:avLst/>
              <a:gdLst>
                <a:gd name="T0" fmla="*/ 38 w 38"/>
                <a:gd name="T1" fmla="*/ 16 h 16"/>
                <a:gd name="T2" fmla="*/ 0 w 38"/>
                <a:gd name="T3" fmla="*/ 0 h 16"/>
              </a:gdLst>
              <a:ahLst/>
              <a:cxnLst>
                <a:cxn ang="0">
                  <a:pos x="T0" y="T1"/>
                </a:cxn>
                <a:cxn ang="0">
                  <a:pos x="T2" y="T3"/>
                </a:cxn>
              </a:cxnLst>
              <a:rect l="0" t="0" r="r" b="b"/>
              <a:pathLst>
                <a:path w="38" h="16">
                  <a:moveTo>
                    <a:pt x="38" y="16"/>
                  </a:moveTo>
                  <a:cubicBezTo>
                    <a:pt x="17" y="16"/>
                    <a:pt x="0" y="9"/>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Freeform 544">
              <a:extLst>
                <a:ext uri="{FF2B5EF4-FFF2-40B4-BE49-F238E27FC236}">
                  <a16:creationId xmlns:a16="http://schemas.microsoft.com/office/drawing/2014/main" id="{EE43E6D8-0869-4308-87C6-93367DE36FAE}"/>
                </a:ext>
              </a:extLst>
            </p:cNvPr>
            <p:cNvSpPr>
              <a:spLocks/>
            </p:cNvSpPr>
            <p:nvPr/>
          </p:nvSpPr>
          <p:spPr bwMode="auto">
            <a:xfrm>
              <a:off x="849312" y="2455863"/>
              <a:ext cx="219075" cy="393700"/>
            </a:xfrm>
            <a:custGeom>
              <a:avLst/>
              <a:gdLst>
                <a:gd name="T0" fmla="*/ 38 w 38"/>
                <a:gd name="T1" fmla="*/ 68 h 68"/>
                <a:gd name="T2" fmla="*/ 0 w 38"/>
                <a:gd name="T3" fmla="*/ 52 h 68"/>
                <a:gd name="T4" fmla="*/ 0 w 38"/>
                <a:gd name="T5" fmla="*/ 0 h 68"/>
              </a:gdLst>
              <a:ahLst/>
              <a:cxnLst>
                <a:cxn ang="0">
                  <a:pos x="T0" y="T1"/>
                </a:cxn>
                <a:cxn ang="0">
                  <a:pos x="T2" y="T3"/>
                </a:cxn>
                <a:cxn ang="0">
                  <a:pos x="T4" y="T5"/>
                </a:cxn>
              </a:cxnLst>
              <a:rect l="0" t="0" r="r" b="b"/>
              <a:pathLst>
                <a:path w="38" h="68">
                  <a:moveTo>
                    <a:pt x="38" y="68"/>
                  </a:moveTo>
                  <a:cubicBezTo>
                    <a:pt x="17" y="68"/>
                    <a:pt x="0" y="61"/>
                    <a:pt x="0" y="52"/>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Line 545">
              <a:extLst>
                <a:ext uri="{FF2B5EF4-FFF2-40B4-BE49-F238E27FC236}">
                  <a16:creationId xmlns:a16="http://schemas.microsoft.com/office/drawing/2014/main" id="{B5E47E31-B2DB-4304-A5A5-DB33B793B9AE}"/>
                </a:ext>
              </a:extLst>
            </p:cNvPr>
            <p:cNvSpPr>
              <a:spLocks noChangeShapeType="1"/>
            </p:cNvSpPr>
            <p:nvPr/>
          </p:nvSpPr>
          <p:spPr bwMode="auto">
            <a:xfrm>
              <a:off x="1287462" y="2455863"/>
              <a:ext cx="0" cy="128587"/>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Freeform 546">
              <a:extLst>
                <a:ext uri="{FF2B5EF4-FFF2-40B4-BE49-F238E27FC236}">
                  <a16:creationId xmlns:a16="http://schemas.microsoft.com/office/drawing/2014/main" id="{0A637DF1-B26D-423A-82DD-0B8EC41FA7FF}"/>
                </a:ext>
              </a:extLst>
            </p:cNvPr>
            <p:cNvSpPr>
              <a:spLocks/>
            </p:cNvSpPr>
            <p:nvPr/>
          </p:nvSpPr>
          <p:spPr bwMode="auto">
            <a:xfrm>
              <a:off x="1311275" y="2698751"/>
              <a:ext cx="57150" cy="58737"/>
            </a:xfrm>
            <a:custGeom>
              <a:avLst/>
              <a:gdLst>
                <a:gd name="T0" fmla="*/ 36 w 36"/>
                <a:gd name="T1" fmla="*/ 0 h 37"/>
                <a:gd name="T2" fmla="*/ 36 w 36"/>
                <a:gd name="T3" fmla="*/ 37 h 37"/>
                <a:gd name="T4" fmla="*/ 0 w 36"/>
                <a:gd name="T5" fmla="*/ 37 h 37"/>
              </a:gdLst>
              <a:ahLst/>
              <a:cxnLst>
                <a:cxn ang="0">
                  <a:pos x="T0" y="T1"/>
                </a:cxn>
                <a:cxn ang="0">
                  <a:pos x="T2" y="T3"/>
                </a:cxn>
                <a:cxn ang="0">
                  <a:pos x="T4" y="T5"/>
                </a:cxn>
              </a:cxnLst>
              <a:rect l="0" t="0" r="r" b="b"/>
              <a:pathLst>
                <a:path w="36" h="37">
                  <a:moveTo>
                    <a:pt x="36" y="0"/>
                  </a:moveTo>
                  <a:lnTo>
                    <a:pt x="36" y="37"/>
                  </a:lnTo>
                  <a:lnTo>
                    <a:pt x="0" y="3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Freeform 547">
              <a:extLst>
                <a:ext uri="{FF2B5EF4-FFF2-40B4-BE49-F238E27FC236}">
                  <a16:creationId xmlns:a16="http://schemas.microsoft.com/office/drawing/2014/main" id="{7232DCA2-258D-4253-9BCB-38A473172B68}"/>
                </a:ext>
              </a:extLst>
            </p:cNvPr>
            <p:cNvSpPr>
              <a:spLocks/>
            </p:cNvSpPr>
            <p:nvPr/>
          </p:nvSpPr>
          <p:spPr bwMode="auto">
            <a:xfrm>
              <a:off x="1166812" y="2687638"/>
              <a:ext cx="201613" cy="69850"/>
            </a:xfrm>
            <a:custGeom>
              <a:avLst/>
              <a:gdLst>
                <a:gd name="T0" fmla="*/ 0 w 35"/>
                <a:gd name="T1" fmla="*/ 12 h 12"/>
                <a:gd name="T2" fmla="*/ 17 w 35"/>
                <a:gd name="T3" fmla="*/ 0 h 12"/>
                <a:gd name="T4" fmla="*/ 35 w 35"/>
                <a:gd name="T5" fmla="*/ 12 h 12"/>
              </a:gdLst>
              <a:ahLst/>
              <a:cxnLst>
                <a:cxn ang="0">
                  <a:pos x="T0" y="T1"/>
                </a:cxn>
                <a:cxn ang="0">
                  <a:pos x="T2" y="T3"/>
                </a:cxn>
                <a:cxn ang="0">
                  <a:pos x="T4" y="T5"/>
                </a:cxn>
              </a:cxnLst>
              <a:rect l="0" t="0" r="r" b="b"/>
              <a:pathLst>
                <a:path w="35" h="12">
                  <a:moveTo>
                    <a:pt x="0" y="12"/>
                  </a:moveTo>
                  <a:cubicBezTo>
                    <a:pt x="2" y="5"/>
                    <a:pt x="9" y="0"/>
                    <a:pt x="17" y="0"/>
                  </a:cubicBezTo>
                  <a:cubicBezTo>
                    <a:pt x="25" y="0"/>
                    <a:pt x="32" y="5"/>
                    <a:pt x="35" y="1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Freeform 548">
              <a:extLst>
                <a:ext uri="{FF2B5EF4-FFF2-40B4-BE49-F238E27FC236}">
                  <a16:creationId xmlns:a16="http://schemas.microsoft.com/office/drawing/2014/main" id="{B91D6329-8362-46E0-939C-360507F16C9B}"/>
                </a:ext>
              </a:extLst>
            </p:cNvPr>
            <p:cNvSpPr>
              <a:spLocks/>
            </p:cNvSpPr>
            <p:nvPr/>
          </p:nvSpPr>
          <p:spPr bwMode="auto">
            <a:xfrm>
              <a:off x="1173162" y="2825751"/>
              <a:ext cx="57150" cy="58737"/>
            </a:xfrm>
            <a:custGeom>
              <a:avLst/>
              <a:gdLst>
                <a:gd name="T0" fmla="*/ 0 w 36"/>
                <a:gd name="T1" fmla="*/ 37 h 37"/>
                <a:gd name="T2" fmla="*/ 0 w 36"/>
                <a:gd name="T3" fmla="*/ 0 h 37"/>
                <a:gd name="T4" fmla="*/ 36 w 36"/>
                <a:gd name="T5" fmla="*/ 0 h 37"/>
              </a:gdLst>
              <a:ahLst/>
              <a:cxnLst>
                <a:cxn ang="0">
                  <a:pos x="T0" y="T1"/>
                </a:cxn>
                <a:cxn ang="0">
                  <a:pos x="T2" y="T3"/>
                </a:cxn>
                <a:cxn ang="0">
                  <a:pos x="T4" y="T5"/>
                </a:cxn>
              </a:cxnLst>
              <a:rect l="0" t="0" r="r" b="b"/>
              <a:pathLst>
                <a:path w="36" h="37">
                  <a:moveTo>
                    <a:pt x="0" y="37"/>
                  </a:moveTo>
                  <a:lnTo>
                    <a:pt x="0" y="0"/>
                  </a:lnTo>
                  <a:lnTo>
                    <a:pt x="36" y="0"/>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Freeform 549">
              <a:extLst>
                <a:ext uri="{FF2B5EF4-FFF2-40B4-BE49-F238E27FC236}">
                  <a16:creationId xmlns:a16="http://schemas.microsoft.com/office/drawing/2014/main" id="{F0447246-4E40-43C9-B605-F77666D843B8}"/>
                </a:ext>
              </a:extLst>
            </p:cNvPr>
            <p:cNvSpPr>
              <a:spLocks/>
            </p:cNvSpPr>
            <p:nvPr/>
          </p:nvSpPr>
          <p:spPr bwMode="auto">
            <a:xfrm>
              <a:off x="1173162" y="2825751"/>
              <a:ext cx="201613" cy="69850"/>
            </a:xfrm>
            <a:custGeom>
              <a:avLst/>
              <a:gdLst>
                <a:gd name="T0" fmla="*/ 35 w 35"/>
                <a:gd name="T1" fmla="*/ 0 h 12"/>
                <a:gd name="T2" fmla="*/ 18 w 35"/>
                <a:gd name="T3" fmla="*/ 12 h 12"/>
                <a:gd name="T4" fmla="*/ 0 w 35"/>
                <a:gd name="T5" fmla="*/ 0 h 12"/>
              </a:gdLst>
              <a:ahLst/>
              <a:cxnLst>
                <a:cxn ang="0">
                  <a:pos x="T0" y="T1"/>
                </a:cxn>
                <a:cxn ang="0">
                  <a:pos x="T2" y="T3"/>
                </a:cxn>
                <a:cxn ang="0">
                  <a:pos x="T4" y="T5"/>
                </a:cxn>
              </a:cxnLst>
              <a:rect l="0" t="0" r="r" b="b"/>
              <a:pathLst>
                <a:path w="35" h="12">
                  <a:moveTo>
                    <a:pt x="35" y="0"/>
                  </a:moveTo>
                  <a:cubicBezTo>
                    <a:pt x="32" y="7"/>
                    <a:pt x="26" y="12"/>
                    <a:pt x="18" y="12"/>
                  </a:cubicBezTo>
                  <a:cubicBezTo>
                    <a:pt x="10" y="12"/>
                    <a:pt x="3" y="7"/>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61" name="Group 360">
            <a:extLst>
              <a:ext uri="{FF2B5EF4-FFF2-40B4-BE49-F238E27FC236}">
                <a16:creationId xmlns:a16="http://schemas.microsoft.com/office/drawing/2014/main" id="{1CED6546-5B1C-4F06-A9B4-AE5E708770D1}"/>
              </a:ext>
            </a:extLst>
          </p:cNvPr>
          <p:cNvGrpSpPr/>
          <p:nvPr/>
        </p:nvGrpSpPr>
        <p:grpSpPr>
          <a:xfrm>
            <a:off x="8038283" y="2243637"/>
            <a:ext cx="337116" cy="262732"/>
            <a:chOff x="9700421" y="3386138"/>
            <a:chExt cx="530626" cy="413544"/>
          </a:xfrm>
        </p:grpSpPr>
        <p:grpSp>
          <p:nvGrpSpPr>
            <p:cNvPr id="362" name="Group 361">
              <a:extLst>
                <a:ext uri="{FF2B5EF4-FFF2-40B4-BE49-F238E27FC236}">
                  <a16:creationId xmlns:a16="http://schemas.microsoft.com/office/drawing/2014/main" id="{789D2424-CE1A-410D-8E3A-203CF072DBB3}"/>
                </a:ext>
              </a:extLst>
            </p:cNvPr>
            <p:cNvGrpSpPr/>
            <p:nvPr/>
          </p:nvGrpSpPr>
          <p:grpSpPr>
            <a:xfrm>
              <a:off x="9700421" y="3386138"/>
              <a:ext cx="530626" cy="413544"/>
              <a:chOff x="9652796" y="3352801"/>
              <a:chExt cx="530626" cy="463549"/>
            </a:xfrm>
          </p:grpSpPr>
          <p:sp>
            <p:nvSpPr>
              <p:cNvPr id="367" name="Freeform 92">
                <a:extLst>
                  <a:ext uri="{FF2B5EF4-FFF2-40B4-BE49-F238E27FC236}">
                    <a16:creationId xmlns:a16="http://schemas.microsoft.com/office/drawing/2014/main" id="{BED20665-53DF-4EA9-AE5D-3FD5DFAE073F}"/>
                  </a:ext>
                </a:extLst>
              </p:cNvPr>
              <p:cNvSpPr>
                <a:spLocks/>
              </p:cNvSpPr>
              <p:nvPr/>
            </p:nvSpPr>
            <p:spPr bwMode="auto">
              <a:xfrm>
                <a:off x="9652796"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Freeform 92">
                <a:extLst>
                  <a:ext uri="{FF2B5EF4-FFF2-40B4-BE49-F238E27FC236}">
                    <a16:creationId xmlns:a16="http://schemas.microsoft.com/office/drawing/2014/main" id="{D85EE9B8-1F4C-45F9-ACFB-28D20C7E9646}"/>
                  </a:ext>
                </a:extLst>
              </p:cNvPr>
              <p:cNvSpPr>
                <a:spLocks/>
              </p:cNvSpPr>
              <p:nvPr/>
            </p:nvSpPr>
            <p:spPr bwMode="auto">
              <a:xfrm flipH="1">
                <a:off x="10093328" y="3352801"/>
                <a:ext cx="90094" cy="463549"/>
              </a:xfrm>
              <a:custGeom>
                <a:avLst/>
                <a:gdLst>
                  <a:gd name="T0" fmla="*/ 274 w 274"/>
                  <a:gd name="T1" fmla="*/ 1424 h 1424"/>
                  <a:gd name="T2" fmla="*/ 178 w 274"/>
                  <a:gd name="T3" fmla="*/ 1393 h 1424"/>
                  <a:gd name="T4" fmla="*/ 176 w 274"/>
                  <a:gd name="T5" fmla="*/ 1392 h 1424"/>
                  <a:gd name="T6" fmla="*/ 134 w 274"/>
                  <a:gd name="T7" fmla="*/ 1303 h 1424"/>
                  <a:gd name="T8" fmla="*/ 134 w 274"/>
                  <a:gd name="T9" fmla="*/ 939 h 1424"/>
                  <a:gd name="T10" fmla="*/ 51 w 274"/>
                  <a:gd name="T11" fmla="*/ 746 h 1424"/>
                  <a:gd name="T12" fmla="*/ 0 w 274"/>
                  <a:gd name="T13" fmla="*/ 712 h 1424"/>
                  <a:gd name="T14" fmla="*/ 51 w 274"/>
                  <a:gd name="T15" fmla="*/ 678 h 1424"/>
                  <a:gd name="T16" fmla="*/ 134 w 274"/>
                  <a:gd name="T17" fmla="*/ 484 h 1424"/>
                  <a:gd name="T18" fmla="*/ 134 w 274"/>
                  <a:gd name="T19" fmla="*/ 121 h 1424"/>
                  <a:gd name="T20" fmla="*/ 177 w 274"/>
                  <a:gd name="T21" fmla="*/ 26 h 1424"/>
                  <a:gd name="T22" fmla="*/ 274 w 274"/>
                  <a:gd name="T23"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1424">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63" name="Group 362">
              <a:extLst>
                <a:ext uri="{FF2B5EF4-FFF2-40B4-BE49-F238E27FC236}">
                  <a16:creationId xmlns:a16="http://schemas.microsoft.com/office/drawing/2014/main" id="{EB77B51C-0747-45A0-A2ED-C1394E8EFF3C}"/>
                </a:ext>
              </a:extLst>
            </p:cNvPr>
            <p:cNvGrpSpPr/>
            <p:nvPr/>
          </p:nvGrpSpPr>
          <p:grpSpPr>
            <a:xfrm>
              <a:off x="9817894" y="3562350"/>
              <a:ext cx="297656" cy="59531"/>
              <a:chOff x="9822656" y="3562350"/>
              <a:chExt cx="297656" cy="59531"/>
            </a:xfrm>
          </p:grpSpPr>
          <p:sp>
            <p:nvSpPr>
              <p:cNvPr id="364" name="Oval 363">
                <a:extLst>
                  <a:ext uri="{FF2B5EF4-FFF2-40B4-BE49-F238E27FC236}">
                    <a16:creationId xmlns:a16="http://schemas.microsoft.com/office/drawing/2014/main" id="{CB6B1837-533E-41BE-97FD-2C26854BF7D8}"/>
                  </a:ext>
                </a:extLst>
              </p:cNvPr>
              <p:cNvSpPr/>
              <p:nvPr/>
            </p:nvSpPr>
            <p:spPr>
              <a:xfrm>
                <a:off x="9822656"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4FC82946-2146-4E04-96ED-8B9CC7228EC2}"/>
                  </a:ext>
                </a:extLst>
              </p:cNvPr>
              <p:cNvSpPr/>
              <p:nvPr/>
            </p:nvSpPr>
            <p:spPr>
              <a:xfrm>
                <a:off x="9941718"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1C64F1E7-5784-442A-816B-DA9B1B8635F7}"/>
                  </a:ext>
                </a:extLst>
              </p:cNvPr>
              <p:cNvSpPr/>
              <p:nvPr/>
            </p:nvSpPr>
            <p:spPr>
              <a:xfrm>
                <a:off x="10060781" y="3562350"/>
                <a:ext cx="59531" cy="59531"/>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7" name="Group 109">
            <a:extLst>
              <a:ext uri="{FF2B5EF4-FFF2-40B4-BE49-F238E27FC236}">
                <a16:creationId xmlns:a16="http://schemas.microsoft.com/office/drawing/2014/main" id="{CC242446-5CFF-45D9-88F9-6D15A4187677}"/>
              </a:ext>
            </a:extLst>
          </p:cNvPr>
          <p:cNvGrpSpPr>
            <a:grpSpLocks noChangeAspect="1"/>
          </p:cNvGrpSpPr>
          <p:nvPr/>
        </p:nvGrpSpPr>
        <p:grpSpPr bwMode="auto">
          <a:xfrm>
            <a:off x="5522266" y="2212965"/>
            <a:ext cx="253998" cy="324077"/>
            <a:chOff x="5900" y="1810"/>
            <a:chExt cx="830" cy="1059"/>
          </a:xfrm>
        </p:grpSpPr>
        <p:sp>
          <p:nvSpPr>
            <p:cNvPr id="379" name="Freeform 110">
              <a:extLst>
                <a:ext uri="{FF2B5EF4-FFF2-40B4-BE49-F238E27FC236}">
                  <a16:creationId xmlns:a16="http://schemas.microsoft.com/office/drawing/2014/main" id="{97650A80-DE72-40DE-82FD-B3F766EB8D54}"/>
                </a:ext>
              </a:extLst>
            </p:cNvPr>
            <p:cNvSpPr>
              <a:spLocks/>
            </p:cNvSpPr>
            <p:nvPr/>
          </p:nvSpPr>
          <p:spPr bwMode="auto">
            <a:xfrm>
              <a:off x="5900" y="2246"/>
              <a:ext cx="830" cy="623"/>
            </a:xfrm>
            <a:custGeom>
              <a:avLst/>
              <a:gdLst>
                <a:gd name="T0" fmla="*/ 389 w 468"/>
                <a:gd name="T1" fmla="*/ 351 h 351"/>
                <a:gd name="T2" fmla="*/ 79 w 468"/>
                <a:gd name="T3" fmla="*/ 351 h 351"/>
                <a:gd name="T4" fmla="*/ 0 w 468"/>
                <a:gd name="T5" fmla="*/ 272 h 351"/>
                <a:gd name="T6" fmla="*/ 0 w 468"/>
                <a:gd name="T7" fmla="*/ 79 h 351"/>
                <a:gd name="T8" fmla="*/ 79 w 468"/>
                <a:gd name="T9" fmla="*/ 0 h 351"/>
                <a:gd name="T10" fmla="*/ 389 w 468"/>
                <a:gd name="T11" fmla="*/ 0 h 351"/>
                <a:gd name="T12" fmla="*/ 468 w 468"/>
                <a:gd name="T13" fmla="*/ 79 h 351"/>
                <a:gd name="T14" fmla="*/ 468 w 468"/>
                <a:gd name="T15" fmla="*/ 272 h 351"/>
                <a:gd name="T16" fmla="*/ 389 w 468"/>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 h="351">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Freeform 111">
              <a:extLst>
                <a:ext uri="{FF2B5EF4-FFF2-40B4-BE49-F238E27FC236}">
                  <a16:creationId xmlns:a16="http://schemas.microsoft.com/office/drawing/2014/main" id="{1A5E3AA5-18E1-4FD0-91A7-A17EB27788F6}"/>
                </a:ext>
              </a:extLst>
            </p:cNvPr>
            <p:cNvSpPr>
              <a:spLocks/>
            </p:cNvSpPr>
            <p:nvPr/>
          </p:nvSpPr>
          <p:spPr bwMode="auto">
            <a:xfrm>
              <a:off x="6016" y="1810"/>
              <a:ext cx="600" cy="440"/>
            </a:xfrm>
            <a:custGeom>
              <a:avLst/>
              <a:gdLst>
                <a:gd name="T0" fmla="*/ 0 w 339"/>
                <a:gd name="T1" fmla="*/ 248 h 248"/>
                <a:gd name="T2" fmla="*/ 0 w 339"/>
                <a:gd name="T3" fmla="*/ 142 h 248"/>
                <a:gd name="T4" fmla="*/ 155 w 339"/>
                <a:gd name="T5" fmla="*/ 0 h 248"/>
                <a:gd name="T6" fmla="*/ 185 w 339"/>
                <a:gd name="T7" fmla="*/ 0 h 248"/>
                <a:gd name="T8" fmla="*/ 339 w 339"/>
                <a:gd name="T9" fmla="*/ 142 h 248"/>
                <a:gd name="T10" fmla="*/ 339 w 339"/>
                <a:gd name="T11" fmla="*/ 248 h 248"/>
              </a:gdLst>
              <a:ahLst/>
              <a:cxnLst>
                <a:cxn ang="0">
                  <a:pos x="T0" y="T1"/>
                </a:cxn>
                <a:cxn ang="0">
                  <a:pos x="T2" y="T3"/>
                </a:cxn>
                <a:cxn ang="0">
                  <a:pos x="T4" y="T5"/>
                </a:cxn>
                <a:cxn ang="0">
                  <a:pos x="T6" y="T7"/>
                </a:cxn>
                <a:cxn ang="0">
                  <a:pos x="T8" y="T9"/>
                </a:cxn>
                <a:cxn ang="0">
                  <a:pos x="T10" y="T11"/>
                </a:cxn>
              </a:cxnLst>
              <a:rect l="0" t="0" r="r" b="b"/>
              <a:pathLst>
                <a:path w="339" h="248">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Freeform 112">
              <a:extLst>
                <a:ext uri="{FF2B5EF4-FFF2-40B4-BE49-F238E27FC236}">
                  <a16:creationId xmlns:a16="http://schemas.microsoft.com/office/drawing/2014/main" id="{5CCF5966-1F86-470A-86FC-A2AA210D3D71}"/>
                </a:ext>
              </a:extLst>
            </p:cNvPr>
            <p:cNvSpPr>
              <a:spLocks/>
            </p:cNvSpPr>
            <p:nvPr/>
          </p:nvSpPr>
          <p:spPr bwMode="auto">
            <a:xfrm>
              <a:off x="6262" y="2448"/>
              <a:ext cx="106" cy="213"/>
            </a:xfrm>
            <a:custGeom>
              <a:avLst/>
              <a:gdLst>
                <a:gd name="T0" fmla="*/ 30 w 60"/>
                <a:gd name="T1" fmla="*/ 120 h 120"/>
                <a:gd name="T2" fmla="*/ 30 w 60"/>
                <a:gd name="T3" fmla="*/ 120 h 120"/>
                <a:gd name="T4" fmla="*/ 0 w 60"/>
                <a:gd name="T5" fmla="*/ 90 h 120"/>
                <a:gd name="T6" fmla="*/ 0 w 60"/>
                <a:gd name="T7" fmla="*/ 30 h 120"/>
                <a:gd name="T8" fmla="*/ 30 w 60"/>
                <a:gd name="T9" fmla="*/ 0 h 120"/>
                <a:gd name="T10" fmla="*/ 30 w 60"/>
                <a:gd name="T11" fmla="*/ 0 h 120"/>
                <a:gd name="T12" fmla="*/ 60 w 60"/>
                <a:gd name="T13" fmla="*/ 30 h 120"/>
                <a:gd name="T14" fmla="*/ 60 w 60"/>
                <a:gd name="T15" fmla="*/ 90 h 120"/>
                <a:gd name="T16" fmla="*/ 30 w 6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8" name="Group 387">
            <a:extLst>
              <a:ext uri="{FF2B5EF4-FFF2-40B4-BE49-F238E27FC236}">
                <a16:creationId xmlns:a16="http://schemas.microsoft.com/office/drawing/2014/main" id="{213505FB-7F3B-432E-B88A-035C139DCE9A}"/>
              </a:ext>
            </a:extLst>
          </p:cNvPr>
          <p:cNvGrpSpPr/>
          <p:nvPr/>
        </p:nvGrpSpPr>
        <p:grpSpPr>
          <a:xfrm>
            <a:off x="3899253" y="2224191"/>
            <a:ext cx="270016" cy="301625"/>
            <a:chOff x="6989951" y="2354568"/>
            <a:chExt cx="487176" cy="544207"/>
          </a:xfrm>
        </p:grpSpPr>
        <p:grpSp>
          <p:nvGrpSpPr>
            <p:cNvPr id="372" name="Group 371">
              <a:extLst>
                <a:ext uri="{FF2B5EF4-FFF2-40B4-BE49-F238E27FC236}">
                  <a16:creationId xmlns:a16="http://schemas.microsoft.com/office/drawing/2014/main" id="{4BADCE4E-CD43-4DE8-8204-3AA7C52E6FCA}"/>
                </a:ext>
              </a:extLst>
            </p:cNvPr>
            <p:cNvGrpSpPr/>
            <p:nvPr/>
          </p:nvGrpSpPr>
          <p:grpSpPr>
            <a:xfrm>
              <a:off x="7110426" y="2527356"/>
              <a:ext cx="251261" cy="256185"/>
              <a:chOff x="1609970" y="2323020"/>
              <a:chExt cx="454890" cy="463804"/>
            </a:xfrm>
          </p:grpSpPr>
          <p:sp>
            <p:nvSpPr>
              <p:cNvPr id="373" name="Freeform 10">
                <a:extLst>
                  <a:ext uri="{FF2B5EF4-FFF2-40B4-BE49-F238E27FC236}">
                    <a16:creationId xmlns:a16="http://schemas.microsoft.com/office/drawing/2014/main" id="{D654D901-5524-4A20-B876-D8198BB9915C}"/>
                  </a:ext>
                </a:extLst>
              </p:cNvPr>
              <p:cNvSpPr>
                <a:spLocks noChangeArrowheads="1"/>
              </p:cNvSpPr>
              <p:nvPr/>
            </p:nvSpPr>
            <p:spPr bwMode="auto">
              <a:xfrm flipH="1">
                <a:off x="1609970" y="2323020"/>
                <a:ext cx="454890" cy="463804"/>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sp>
            <p:nvSpPr>
              <p:cNvPr id="374" name="Freeform 12">
                <a:extLst>
                  <a:ext uri="{FF2B5EF4-FFF2-40B4-BE49-F238E27FC236}">
                    <a16:creationId xmlns:a16="http://schemas.microsoft.com/office/drawing/2014/main" id="{3E1D5D32-ABB2-4F0C-ABAE-3CB78F158BAA}"/>
                  </a:ext>
                </a:extLst>
              </p:cNvPr>
              <p:cNvSpPr>
                <a:spLocks noChangeArrowheads="1"/>
              </p:cNvSpPr>
              <p:nvPr/>
            </p:nvSpPr>
            <p:spPr bwMode="auto">
              <a:xfrm flipH="1">
                <a:off x="1750450" y="2465731"/>
                <a:ext cx="173926" cy="173922"/>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5875" cap="flat">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Medium"/>
                  <a:ea typeface="+mn-ea"/>
                  <a:cs typeface="+mn-cs"/>
                </a:endParaRPr>
              </a:p>
            </p:txBody>
          </p:sp>
        </p:grpSp>
        <p:grpSp>
          <p:nvGrpSpPr>
            <p:cNvPr id="383" name="Group 115">
              <a:extLst>
                <a:ext uri="{FF2B5EF4-FFF2-40B4-BE49-F238E27FC236}">
                  <a16:creationId xmlns:a16="http://schemas.microsoft.com/office/drawing/2014/main" id="{449C34EF-B22A-4CF6-A4CF-B76006CF37C3}"/>
                </a:ext>
              </a:extLst>
            </p:cNvPr>
            <p:cNvGrpSpPr>
              <a:grpSpLocks noChangeAspect="1"/>
            </p:cNvGrpSpPr>
            <p:nvPr/>
          </p:nvGrpSpPr>
          <p:grpSpPr bwMode="auto">
            <a:xfrm>
              <a:off x="6989951" y="2354568"/>
              <a:ext cx="487176" cy="544207"/>
              <a:chOff x="4166" y="1110"/>
              <a:chExt cx="1922" cy="2147"/>
            </a:xfrm>
          </p:grpSpPr>
          <p:sp>
            <p:nvSpPr>
              <p:cNvPr id="385" name="Freeform 116">
                <a:extLst>
                  <a:ext uri="{FF2B5EF4-FFF2-40B4-BE49-F238E27FC236}">
                    <a16:creationId xmlns:a16="http://schemas.microsoft.com/office/drawing/2014/main" id="{EB537817-299B-4D5B-9DAD-0B4AD98539CD}"/>
                  </a:ext>
                </a:extLst>
              </p:cNvPr>
              <p:cNvSpPr>
                <a:spLocks/>
              </p:cNvSpPr>
              <p:nvPr/>
            </p:nvSpPr>
            <p:spPr bwMode="auto">
              <a:xfrm>
                <a:off x="4176" y="1501"/>
                <a:ext cx="486" cy="355"/>
              </a:xfrm>
              <a:custGeom>
                <a:avLst/>
                <a:gdLst>
                  <a:gd name="T0" fmla="*/ 275 w 275"/>
                  <a:gd name="T1" fmla="*/ 201 h 201"/>
                  <a:gd name="T2" fmla="*/ 0 w 275"/>
                  <a:gd name="T3" fmla="*/ 0 h 201"/>
                  <a:gd name="T4" fmla="*/ 0 w 275"/>
                  <a:gd name="T5" fmla="*/ 0 h 201"/>
                </a:gdLst>
                <a:ahLst/>
                <a:cxnLst>
                  <a:cxn ang="0">
                    <a:pos x="T0" y="T1"/>
                  </a:cxn>
                  <a:cxn ang="0">
                    <a:pos x="T2" y="T3"/>
                  </a:cxn>
                  <a:cxn ang="0">
                    <a:pos x="T4" y="T5"/>
                  </a:cxn>
                </a:cxnLst>
                <a:rect l="0" t="0" r="r" b="b"/>
                <a:pathLst>
                  <a:path w="275" h="201">
                    <a:moveTo>
                      <a:pt x="275" y="201"/>
                    </a:moveTo>
                    <a:cubicBezTo>
                      <a:pt x="111" y="162"/>
                      <a:pt x="0" y="86"/>
                      <a:pt x="0" y="0"/>
                    </a:cubicBez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Freeform 117">
                <a:extLst>
                  <a:ext uri="{FF2B5EF4-FFF2-40B4-BE49-F238E27FC236}">
                    <a16:creationId xmlns:a16="http://schemas.microsoft.com/office/drawing/2014/main" id="{5B0F0067-67AF-4D87-A5B9-82506E05ADA1}"/>
                  </a:ext>
                </a:extLst>
              </p:cNvPr>
              <p:cNvSpPr>
                <a:spLocks/>
              </p:cNvSpPr>
              <p:nvPr/>
            </p:nvSpPr>
            <p:spPr bwMode="auto">
              <a:xfrm>
                <a:off x="5625" y="1501"/>
                <a:ext cx="456" cy="348"/>
              </a:xfrm>
              <a:custGeom>
                <a:avLst/>
                <a:gdLst>
                  <a:gd name="T0" fmla="*/ 258 w 258"/>
                  <a:gd name="T1" fmla="*/ 0 h 197"/>
                  <a:gd name="T2" fmla="*/ 0 w 258"/>
                  <a:gd name="T3" fmla="*/ 197 h 197"/>
                </a:gdLst>
                <a:ahLst/>
                <a:cxnLst>
                  <a:cxn ang="0">
                    <a:pos x="T0" y="T1"/>
                  </a:cxn>
                  <a:cxn ang="0">
                    <a:pos x="T2" y="T3"/>
                  </a:cxn>
                </a:cxnLst>
                <a:rect l="0" t="0" r="r" b="b"/>
                <a:pathLst>
                  <a:path w="258" h="197">
                    <a:moveTo>
                      <a:pt x="258" y="0"/>
                    </a:moveTo>
                    <a:cubicBezTo>
                      <a:pt x="258" y="83"/>
                      <a:pt x="155" y="156"/>
                      <a:pt x="0" y="19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Freeform 118">
                <a:extLst>
                  <a:ext uri="{FF2B5EF4-FFF2-40B4-BE49-F238E27FC236}">
                    <a16:creationId xmlns:a16="http://schemas.microsoft.com/office/drawing/2014/main" id="{F3E62778-8D47-4D4E-85B8-CED49D143193}"/>
                  </a:ext>
                </a:extLst>
              </p:cNvPr>
              <p:cNvSpPr>
                <a:spLocks/>
              </p:cNvSpPr>
              <p:nvPr/>
            </p:nvSpPr>
            <p:spPr bwMode="auto">
              <a:xfrm>
                <a:off x="4166" y="1110"/>
                <a:ext cx="1922" cy="2147"/>
              </a:xfrm>
              <a:custGeom>
                <a:avLst/>
                <a:gdLst>
                  <a:gd name="T0" fmla="*/ 1088 w 1088"/>
                  <a:gd name="T1" fmla="*/ 232 h 1214"/>
                  <a:gd name="T2" fmla="*/ 544 w 1088"/>
                  <a:gd name="T3" fmla="*/ 0 h 1214"/>
                  <a:gd name="T4" fmla="*/ 0 w 1088"/>
                  <a:gd name="T5" fmla="*/ 232 h 1214"/>
                  <a:gd name="T6" fmla="*/ 0 w 1088"/>
                  <a:gd name="T7" fmla="*/ 232 h 1214"/>
                  <a:gd name="T8" fmla="*/ 0 w 1088"/>
                  <a:gd name="T9" fmla="*/ 232 h 1214"/>
                  <a:gd name="T10" fmla="*/ 0 w 1088"/>
                  <a:gd name="T11" fmla="*/ 983 h 1214"/>
                  <a:gd name="T12" fmla="*/ 544 w 1088"/>
                  <a:gd name="T13" fmla="*/ 1214 h 1214"/>
                  <a:gd name="T14" fmla="*/ 1088 w 1088"/>
                  <a:gd name="T15" fmla="*/ 983 h 1214"/>
                  <a:gd name="T16" fmla="*/ 1088 w 1088"/>
                  <a:gd name="T17" fmla="*/ 232 h 1214"/>
                  <a:gd name="T18" fmla="*/ 1088 w 1088"/>
                  <a:gd name="T19" fmla="*/ 232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8" h="1214">
                    <a:moveTo>
                      <a:pt x="1088" y="232"/>
                    </a:moveTo>
                    <a:cubicBezTo>
                      <a:pt x="1088" y="104"/>
                      <a:pt x="845" y="0"/>
                      <a:pt x="544" y="0"/>
                    </a:cubicBezTo>
                    <a:cubicBezTo>
                      <a:pt x="244" y="0"/>
                      <a:pt x="0" y="104"/>
                      <a:pt x="0" y="232"/>
                    </a:cubicBezTo>
                    <a:cubicBezTo>
                      <a:pt x="0" y="232"/>
                      <a:pt x="0" y="232"/>
                      <a:pt x="0" y="232"/>
                    </a:cubicBezTo>
                    <a:cubicBezTo>
                      <a:pt x="0" y="232"/>
                      <a:pt x="0" y="232"/>
                      <a:pt x="0" y="232"/>
                    </a:cubicBezTo>
                    <a:cubicBezTo>
                      <a:pt x="0" y="983"/>
                      <a:pt x="0" y="983"/>
                      <a:pt x="0" y="983"/>
                    </a:cubicBezTo>
                    <a:cubicBezTo>
                      <a:pt x="0" y="1113"/>
                      <a:pt x="243" y="1214"/>
                      <a:pt x="544" y="1214"/>
                    </a:cubicBezTo>
                    <a:cubicBezTo>
                      <a:pt x="845" y="1214"/>
                      <a:pt x="1088" y="1113"/>
                      <a:pt x="1088" y="983"/>
                    </a:cubicBezTo>
                    <a:cubicBezTo>
                      <a:pt x="1088" y="232"/>
                      <a:pt x="1088" y="232"/>
                      <a:pt x="1088" y="232"/>
                    </a:cubicBezTo>
                    <a:cubicBezTo>
                      <a:pt x="1088" y="232"/>
                      <a:pt x="1088" y="232"/>
                      <a:pt x="1088" y="232"/>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398" name="Rectangle 397">
            <a:extLst>
              <a:ext uri="{FF2B5EF4-FFF2-40B4-BE49-F238E27FC236}">
                <a16:creationId xmlns:a16="http://schemas.microsoft.com/office/drawing/2014/main" id="{22464711-207E-4F46-B66A-5066CC890E4B}"/>
              </a:ext>
            </a:extLst>
          </p:cNvPr>
          <p:cNvSpPr/>
          <p:nvPr/>
        </p:nvSpPr>
        <p:spPr>
          <a:xfrm>
            <a:off x="3628764" y="2545791"/>
            <a:ext cx="825126" cy="215444"/>
          </a:xfrm>
          <a:prstGeom prst="rect">
            <a:avLst/>
          </a:prstGeom>
        </p:spPr>
        <p:txBody>
          <a:bodyPr wrap="square">
            <a:spAutoFit/>
          </a:bodyPr>
          <a:lstStyle/>
          <a:p>
            <a:pPr lvl="0" algn="ctr" defTabSz="457200">
              <a:defRPr/>
            </a:pPr>
            <a:r>
              <a:rPr lang="en-US" sz="800" dirty="0">
                <a:solidFill>
                  <a:schemeClr val="bg1"/>
                </a:solidFill>
              </a:rPr>
              <a:t>Management</a:t>
            </a:r>
          </a:p>
        </p:txBody>
      </p:sp>
      <p:sp>
        <p:nvSpPr>
          <p:cNvPr id="399" name="Rectangle 398">
            <a:extLst>
              <a:ext uri="{FF2B5EF4-FFF2-40B4-BE49-F238E27FC236}">
                <a16:creationId xmlns:a16="http://schemas.microsoft.com/office/drawing/2014/main" id="{4A35663C-40F9-434A-B5C6-851D3C4F5243}"/>
              </a:ext>
            </a:extLst>
          </p:cNvPr>
          <p:cNvSpPr/>
          <p:nvPr/>
        </p:nvSpPr>
        <p:spPr>
          <a:xfrm>
            <a:off x="4452994" y="2545791"/>
            <a:ext cx="825126" cy="215444"/>
          </a:xfrm>
          <a:prstGeom prst="rect">
            <a:avLst/>
          </a:prstGeom>
        </p:spPr>
        <p:txBody>
          <a:bodyPr wrap="square">
            <a:spAutoFit/>
          </a:bodyPr>
          <a:lstStyle/>
          <a:p>
            <a:pPr lvl="0" algn="ctr" defTabSz="457200">
              <a:defRPr/>
            </a:pPr>
            <a:r>
              <a:rPr lang="en-US" sz="800" dirty="0">
                <a:solidFill>
                  <a:schemeClr val="bg1"/>
                </a:solidFill>
              </a:rPr>
              <a:t>Optimization</a:t>
            </a:r>
          </a:p>
        </p:txBody>
      </p:sp>
      <p:sp>
        <p:nvSpPr>
          <p:cNvPr id="400" name="Rectangle 399">
            <a:extLst>
              <a:ext uri="{FF2B5EF4-FFF2-40B4-BE49-F238E27FC236}">
                <a16:creationId xmlns:a16="http://schemas.microsoft.com/office/drawing/2014/main" id="{2DA3E455-47B5-4EA8-BC2A-7E73C84CC096}"/>
              </a:ext>
            </a:extLst>
          </p:cNvPr>
          <p:cNvSpPr/>
          <p:nvPr/>
        </p:nvSpPr>
        <p:spPr>
          <a:xfrm>
            <a:off x="5239124" y="2545791"/>
            <a:ext cx="825126" cy="215444"/>
          </a:xfrm>
          <a:prstGeom prst="rect">
            <a:avLst/>
          </a:prstGeom>
        </p:spPr>
        <p:txBody>
          <a:bodyPr wrap="square">
            <a:spAutoFit/>
          </a:bodyPr>
          <a:lstStyle/>
          <a:p>
            <a:pPr lvl="0" algn="ctr" defTabSz="457200">
              <a:defRPr/>
            </a:pPr>
            <a:r>
              <a:rPr lang="en-US" sz="800" dirty="0">
                <a:solidFill>
                  <a:schemeClr val="bg1"/>
                </a:solidFill>
              </a:rPr>
              <a:t>Security</a:t>
            </a:r>
          </a:p>
        </p:txBody>
      </p:sp>
      <p:sp>
        <p:nvSpPr>
          <p:cNvPr id="401" name="Rectangle 400">
            <a:extLst>
              <a:ext uri="{FF2B5EF4-FFF2-40B4-BE49-F238E27FC236}">
                <a16:creationId xmlns:a16="http://schemas.microsoft.com/office/drawing/2014/main" id="{F1E3F8E5-5AB2-4B5B-AD69-4BE59EAED699}"/>
              </a:ext>
            </a:extLst>
          </p:cNvPr>
          <p:cNvSpPr/>
          <p:nvPr/>
        </p:nvSpPr>
        <p:spPr>
          <a:xfrm>
            <a:off x="6088754" y="2545791"/>
            <a:ext cx="825126" cy="215444"/>
          </a:xfrm>
          <a:prstGeom prst="rect">
            <a:avLst/>
          </a:prstGeom>
        </p:spPr>
        <p:txBody>
          <a:bodyPr wrap="square">
            <a:spAutoFit/>
          </a:bodyPr>
          <a:lstStyle/>
          <a:p>
            <a:pPr lvl="0" algn="ctr" defTabSz="457200">
              <a:defRPr/>
            </a:pPr>
            <a:r>
              <a:rPr lang="en-US" sz="800" dirty="0">
                <a:solidFill>
                  <a:schemeClr val="bg1"/>
                </a:solidFill>
              </a:rPr>
              <a:t>Availability</a:t>
            </a:r>
          </a:p>
        </p:txBody>
      </p:sp>
      <p:sp>
        <p:nvSpPr>
          <p:cNvPr id="402" name="Rectangle 401">
            <a:extLst>
              <a:ext uri="{FF2B5EF4-FFF2-40B4-BE49-F238E27FC236}">
                <a16:creationId xmlns:a16="http://schemas.microsoft.com/office/drawing/2014/main" id="{40CF3476-1CBF-4D11-AE42-2CCC96CC3F48}"/>
              </a:ext>
            </a:extLst>
          </p:cNvPr>
          <p:cNvSpPr/>
          <p:nvPr/>
        </p:nvSpPr>
        <p:spPr>
          <a:xfrm>
            <a:off x="6912984" y="2545791"/>
            <a:ext cx="825126" cy="215444"/>
          </a:xfrm>
          <a:prstGeom prst="rect">
            <a:avLst/>
          </a:prstGeom>
        </p:spPr>
        <p:txBody>
          <a:bodyPr wrap="square">
            <a:spAutoFit/>
          </a:bodyPr>
          <a:lstStyle/>
          <a:p>
            <a:pPr lvl="0" algn="ctr" defTabSz="457200">
              <a:defRPr/>
            </a:pPr>
            <a:r>
              <a:rPr lang="en-US" sz="800" dirty="0">
                <a:solidFill>
                  <a:schemeClr val="bg1"/>
                </a:solidFill>
              </a:rPr>
              <a:t>Transactions</a:t>
            </a:r>
          </a:p>
        </p:txBody>
      </p:sp>
      <p:sp>
        <p:nvSpPr>
          <p:cNvPr id="403" name="Rectangle 402">
            <a:extLst>
              <a:ext uri="{FF2B5EF4-FFF2-40B4-BE49-F238E27FC236}">
                <a16:creationId xmlns:a16="http://schemas.microsoft.com/office/drawing/2014/main" id="{9586FC33-B739-4A86-A2AA-A5AF9BAFF830}"/>
              </a:ext>
            </a:extLst>
          </p:cNvPr>
          <p:cNvSpPr/>
          <p:nvPr/>
        </p:nvSpPr>
        <p:spPr>
          <a:xfrm>
            <a:off x="7794364" y="2545791"/>
            <a:ext cx="825126" cy="215444"/>
          </a:xfrm>
          <a:prstGeom prst="rect">
            <a:avLst/>
          </a:prstGeom>
        </p:spPr>
        <p:txBody>
          <a:bodyPr wrap="square">
            <a:spAutoFit/>
          </a:bodyPr>
          <a:lstStyle/>
          <a:p>
            <a:pPr lvl="0" algn="ctr" defTabSz="457200">
              <a:defRPr/>
            </a:pPr>
            <a:r>
              <a:rPr lang="en-US" sz="800" dirty="0">
                <a:solidFill>
                  <a:schemeClr val="bg1"/>
                </a:solidFill>
              </a:rPr>
              <a:t>Metadata</a:t>
            </a:r>
          </a:p>
        </p:txBody>
      </p:sp>
      <p:grpSp>
        <p:nvGrpSpPr>
          <p:cNvPr id="2" name="Group 1">
            <a:extLst>
              <a:ext uri="{FF2B5EF4-FFF2-40B4-BE49-F238E27FC236}">
                <a16:creationId xmlns:a16="http://schemas.microsoft.com/office/drawing/2014/main" id="{C969D665-9561-4031-A519-4C483C3C5F84}"/>
              </a:ext>
            </a:extLst>
          </p:cNvPr>
          <p:cNvGrpSpPr/>
          <p:nvPr/>
        </p:nvGrpSpPr>
        <p:grpSpPr>
          <a:xfrm>
            <a:off x="6297480" y="2244883"/>
            <a:ext cx="343470" cy="269234"/>
            <a:chOff x="497706" y="2812003"/>
            <a:chExt cx="965334" cy="756691"/>
          </a:xfrm>
        </p:grpSpPr>
        <p:grpSp>
          <p:nvGrpSpPr>
            <p:cNvPr id="240" name="Group 121">
              <a:extLst>
                <a:ext uri="{FF2B5EF4-FFF2-40B4-BE49-F238E27FC236}">
                  <a16:creationId xmlns:a16="http://schemas.microsoft.com/office/drawing/2014/main" id="{21DCEC9C-B86A-46DA-8BFF-AC06EE6EAFE4}"/>
                </a:ext>
              </a:extLst>
            </p:cNvPr>
            <p:cNvGrpSpPr>
              <a:grpSpLocks noChangeAspect="1"/>
            </p:cNvGrpSpPr>
            <p:nvPr/>
          </p:nvGrpSpPr>
          <p:grpSpPr bwMode="auto">
            <a:xfrm>
              <a:off x="681886" y="2812003"/>
              <a:ext cx="781154" cy="756691"/>
              <a:chOff x="5275" y="1247"/>
              <a:chExt cx="2331" cy="2258"/>
            </a:xfrm>
          </p:grpSpPr>
          <p:sp>
            <p:nvSpPr>
              <p:cNvPr id="241" name="Freeform 122">
                <a:extLst>
                  <a:ext uri="{FF2B5EF4-FFF2-40B4-BE49-F238E27FC236}">
                    <a16:creationId xmlns:a16="http://schemas.microsoft.com/office/drawing/2014/main" id="{E7020F78-5CA2-4A80-9F42-9951BB123CDC}"/>
                  </a:ext>
                </a:extLst>
              </p:cNvPr>
              <p:cNvSpPr>
                <a:spLocks/>
              </p:cNvSpPr>
              <p:nvPr/>
            </p:nvSpPr>
            <p:spPr bwMode="auto">
              <a:xfrm>
                <a:off x="5353" y="1247"/>
                <a:ext cx="2253" cy="2258"/>
              </a:xfrm>
              <a:custGeom>
                <a:avLst/>
                <a:gdLst>
                  <a:gd name="T0" fmla="*/ 637 w 1275"/>
                  <a:gd name="T1" fmla="*/ 0 h 1278"/>
                  <a:gd name="T2" fmla="*/ 1275 w 1275"/>
                  <a:gd name="T3" fmla="*/ 639 h 1278"/>
                  <a:gd name="T4" fmla="*/ 637 w 1275"/>
                  <a:gd name="T5" fmla="*/ 1278 h 1278"/>
                  <a:gd name="T6" fmla="*/ 0 w 1275"/>
                  <a:gd name="T7" fmla="*/ 693 h 1278"/>
                </a:gdLst>
                <a:ahLst/>
                <a:cxnLst>
                  <a:cxn ang="0">
                    <a:pos x="T0" y="T1"/>
                  </a:cxn>
                  <a:cxn ang="0">
                    <a:pos x="T2" y="T3"/>
                  </a:cxn>
                  <a:cxn ang="0">
                    <a:pos x="T4" y="T5"/>
                  </a:cxn>
                  <a:cxn ang="0">
                    <a:pos x="T6" y="T7"/>
                  </a:cxn>
                </a:cxnLst>
                <a:rect l="0" t="0" r="r" b="b"/>
                <a:pathLst>
                  <a:path w="1275" h="1278">
                    <a:moveTo>
                      <a:pt x="637" y="0"/>
                    </a:moveTo>
                    <a:cubicBezTo>
                      <a:pt x="989" y="0"/>
                      <a:pt x="1275" y="286"/>
                      <a:pt x="1275" y="639"/>
                    </a:cubicBezTo>
                    <a:cubicBezTo>
                      <a:pt x="1275" y="992"/>
                      <a:pt x="989" y="1278"/>
                      <a:pt x="637" y="1278"/>
                    </a:cubicBezTo>
                    <a:cubicBezTo>
                      <a:pt x="304" y="1278"/>
                      <a:pt x="28" y="1023"/>
                      <a:pt x="0" y="6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123">
                <a:extLst>
                  <a:ext uri="{FF2B5EF4-FFF2-40B4-BE49-F238E27FC236}">
                    <a16:creationId xmlns:a16="http://schemas.microsoft.com/office/drawing/2014/main" id="{6A166EE6-69D9-4DA5-9BD6-44E99B52144C}"/>
                  </a:ext>
                </a:extLst>
              </p:cNvPr>
              <p:cNvSpPr>
                <a:spLocks/>
              </p:cNvSpPr>
              <p:nvPr/>
            </p:nvSpPr>
            <p:spPr bwMode="auto">
              <a:xfrm>
                <a:off x="5275" y="2464"/>
                <a:ext cx="230" cy="225"/>
              </a:xfrm>
              <a:custGeom>
                <a:avLst/>
                <a:gdLst>
                  <a:gd name="T0" fmla="*/ 0 w 230"/>
                  <a:gd name="T1" fmla="*/ 225 h 225"/>
                  <a:gd name="T2" fmla="*/ 69 w 230"/>
                  <a:gd name="T3" fmla="*/ 0 h 225"/>
                  <a:gd name="T4" fmla="*/ 230 w 230"/>
                  <a:gd name="T5" fmla="*/ 172 h 225"/>
                </a:gdLst>
                <a:ahLst/>
                <a:cxnLst>
                  <a:cxn ang="0">
                    <a:pos x="T0" y="T1"/>
                  </a:cxn>
                  <a:cxn ang="0">
                    <a:pos x="T2" y="T3"/>
                  </a:cxn>
                  <a:cxn ang="0">
                    <a:pos x="T4" y="T5"/>
                  </a:cxn>
                </a:cxnLst>
                <a:rect l="0" t="0" r="r" b="b"/>
                <a:pathLst>
                  <a:path w="230" h="225">
                    <a:moveTo>
                      <a:pt x="0" y="225"/>
                    </a:moveTo>
                    <a:lnTo>
                      <a:pt x="69" y="0"/>
                    </a:lnTo>
                    <a:lnTo>
                      <a:pt x="230" y="17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Freeform 124">
                <a:extLst>
                  <a:ext uri="{FF2B5EF4-FFF2-40B4-BE49-F238E27FC236}">
                    <a16:creationId xmlns:a16="http://schemas.microsoft.com/office/drawing/2014/main" id="{F0921F8C-893F-437A-99E8-0A3E2DB46D03}"/>
                  </a:ext>
                </a:extLst>
              </p:cNvPr>
              <p:cNvSpPr>
                <a:spLocks/>
              </p:cNvSpPr>
              <p:nvPr/>
            </p:nvSpPr>
            <p:spPr bwMode="auto">
              <a:xfrm>
                <a:off x="6385" y="1667"/>
                <a:ext cx="488" cy="1082"/>
              </a:xfrm>
              <a:custGeom>
                <a:avLst/>
                <a:gdLst>
                  <a:gd name="T0" fmla="*/ 0 w 488"/>
                  <a:gd name="T1" fmla="*/ 0 h 1082"/>
                  <a:gd name="T2" fmla="*/ 0 w 488"/>
                  <a:gd name="T3" fmla="*/ 827 h 1082"/>
                  <a:gd name="T4" fmla="*/ 488 w 488"/>
                  <a:gd name="T5" fmla="*/ 1082 h 1082"/>
                </a:gdLst>
                <a:ahLst/>
                <a:cxnLst>
                  <a:cxn ang="0">
                    <a:pos x="T0" y="T1"/>
                  </a:cxn>
                  <a:cxn ang="0">
                    <a:pos x="T2" y="T3"/>
                  </a:cxn>
                  <a:cxn ang="0">
                    <a:pos x="T4" y="T5"/>
                  </a:cxn>
                </a:cxnLst>
                <a:rect l="0" t="0" r="r" b="b"/>
                <a:pathLst>
                  <a:path w="488" h="1082">
                    <a:moveTo>
                      <a:pt x="0" y="0"/>
                    </a:moveTo>
                    <a:lnTo>
                      <a:pt x="0" y="827"/>
                    </a:lnTo>
                    <a:lnTo>
                      <a:pt x="488" y="108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8" name="Freeform 5">
              <a:extLst>
                <a:ext uri="{FF2B5EF4-FFF2-40B4-BE49-F238E27FC236}">
                  <a16:creationId xmlns:a16="http://schemas.microsoft.com/office/drawing/2014/main" id="{01ECC108-C83D-429D-A784-6D89639729F5}"/>
                </a:ext>
              </a:extLst>
            </p:cNvPr>
            <p:cNvSpPr>
              <a:spLocks/>
            </p:cNvSpPr>
            <p:nvPr/>
          </p:nvSpPr>
          <p:spPr bwMode="auto">
            <a:xfrm>
              <a:off x="497706" y="2812248"/>
              <a:ext cx="442030" cy="270789"/>
            </a:xfrm>
            <a:custGeom>
              <a:avLst/>
              <a:gdLst>
                <a:gd name="T0" fmla="*/ 92 w 92"/>
                <a:gd name="T1" fmla="*/ 36 h 56"/>
                <a:gd name="T2" fmla="*/ 71 w 92"/>
                <a:gd name="T3" fmla="*/ 16 h 56"/>
                <a:gd name="T4" fmla="*/ 46 w 92"/>
                <a:gd name="T5" fmla="*/ 0 h 56"/>
                <a:gd name="T6" fmla="*/ 18 w 92"/>
                <a:gd name="T7" fmla="*/ 26 h 56"/>
                <a:gd name="T8" fmla="*/ 0 w 92"/>
                <a:gd name="T9" fmla="*/ 41 h 56"/>
                <a:gd name="T10" fmla="*/ 16 w 92"/>
                <a:gd name="T11" fmla="*/ 56 h 56"/>
                <a:gd name="T12" fmla="*/ 74 w 92"/>
                <a:gd name="T13" fmla="*/ 56 h 56"/>
                <a:gd name="T14" fmla="*/ 92 w 92"/>
                <a:gd name="T15" fmla="*/ 3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56">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587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0" name="Easy">
            <a:extLst>
              <a:ext uri="{FF2B5EF4-FFF2-40B4-BE49-F238E27FC236}">
                <a16:creationId xmlns:a16="http://schemas.microsoft.com/office/drawing/2014/main" id="{FD7F3428-1D93-0948-9B77-9CC4B0EF7C77}"/>
              </a:ext>
            </a:extLst>
          </p:cNvPr>
          <p:cNvSpPr txBox="1"/>
          <p:nvPr/>
        </p:nvSpPr>
        <p:spPr>
          <a:xfrm>
            <a:off x="4404554" y="6247959"/>
            <a:ext cx="3371329" cy="246221"/>
          </a:xfrm>
          <a:prstGeom prst="rect">
            <a:avLst/>
          </a:prstGeom>
          <a:noFill/>
          <a:ln>
            <a:noFill/>
          </a:ln>
        </p:spPr>
        <p:txBody>
          <a:bodyPr wrap="square" rtlCol="0">
            <a:spAutoFit/>
          </a:bodyPr>
          <a:lstStyle/>
          <a:p>
            <a:pPr algn="ctr"/>
            <a:r>
              <a:rPr lang="en-US" sz="1000" dirty="0">
                <a:solidFill>
                  <a:schemeClr val="tx1">
                    <a:lumMod val="75000"/>
                    <a:lumOff val="25000"/>
                  </a:schemeClr>
                </a:solidFill>
                <a:ea typeface="Avenir Medium" charset="0"/>
                <a:cs typeface="Avenir Medium" charset="0"/>
              </a:rPr>
              <a:t>Easy-to-use Service with No Management</a:t>
            </a:r>
          </a:p>
        </p:txBody>
      </p:sp>
      <p:sp>
        <p:nvSpPr>
          <p:cNvPr id="181" name="Unlimited">
            <a:extLst>
              <a:ext uri="{FF2B5EF4-FFF2-40B4-BE49-F238E27FC236}">
                <a16:creationId xmlns:a16="http://schemas.microsoft.com/office/drawing/2014/main" id="{2FBD43BE-40F0-3F41-8CFA-B757CC71E595}"/>
              </a:ext>
            </a:extLst>
          </p:cNvPr>
          <p:cNvSpPr txBox="1"/>
          <p:nvPr/>
        </p:nvSpPr>
        <p:spPr>
          <a:xfrm>
            <a:off x="4209833" y="6017049"/>
            <a:ext cx="3816798" cy="246221"/>
          </a:xfrm>
          <a:prstGeom prst="rect">
            <a:avLst/>
          </a:prstGeom>
          <a:noFill/>
          <a:ln>
            <a:noFill/>
          </a:ln>
        </p:spPr>
        <p:txBody>
          <a:bodyPr wrap="square" rtlCol="0">
            <a:spAutoFit/>
          </a:bodyPr>
          <a:lstStyle/>
          <a:p>
            <a:pPr algn="ctr"/>
            <a:r>
              <a:rPr lang="en-US" sz="1000" dirty="0">
                <a:solidFill>
                  <a:schemeClr val="tx1">
                    <a:lumMod val="75000"/>
                    <a:lumOff val="25000"/>
                  </a:schemeClr>
                </a:solidFill>
                <a:ea typeface="Avenir Medium" charset="0"/>
                <a:cs typeface="Avenir Medium" charset="0"/>
              </a:rPr>
              <a:t>Unlimited Compute Clusters to Serve Every Use</a:t>
            </a:r>
          </a:p>
        </p:txBody>
      </p:sp>
      <p:sp>
        <p:nvSpPr>
          <p:cNvPr id="192" name="Flexible">
            <a:extLst>
              <a:ext uri="{FF2B5EF4-FFF2-40B4-BE49-F238E27FC236}">
                <a16:creationId xmlns:a16="http://schemas.microsoft.com/office/drawing/2014/main" id="{42B37CE8-219F-664D-8B3E-5492D13524B5}"/>
              </a:ext>
            </a:extLst>
          </p:cNvPr>
          <p:cNvSpPr txBox="1"/>
          <p:nvPr/>
        </p:nvSpPr>
        <p:spPr>
          <a:xfrm>
            <a:off x="4412076" y="5799936"/>
            <a:ext cx="3371329" cy="246221"/>
          </a:xfrm>
          <a:prstGeom prst="rect">
            <a:avLst/>
          </a:prstGeom>
          <a:noFill/>
          <a:ln>
            <a:noFill/>
          </a:ln>
        </p:spPr>
        <p:txBody>
          <a:bodyPr wrap="square" rtlCol="0">
            <a:spAutoFit/>
          </a:bodyPr>
          <a:lstStyle/>
          <a:p>
            <a:pPr algn="ctr"/>
            <a:r>
              <a:rPr lang="en-US" sz="1000" dirty="0">
                <a:solidFill>
                  <a:schemeClr val="tx1">
                    <a:lumMod val="75000"/>
                    <a:lumOff val="25000"/>
                  </a:schemeClr>
                </a:solidFill>
                <a:ea typeface="Avenir Medium" charset="0"/>
                <a:cs typeface="Avenir Medium" charset="0"/>
              </a:rPr>
              <a:t>Flexible Cloud Storage For All Kinds of Data</a:t>
            </a:r>
          </a:p>
        </p:txBody>
      </p:sp>
      <p:grpSp>
        <p:nvGrpSpPr>
          <p:cNvPr id="8" name="Group 7">
            <a:extLst>
              <a:ext uri="{FF2B5EF4-FFF2-40B4-BE49-F238E27FC236}">
                <a16:creationId xmlns:a16="http://schemas.microsoft.com/office/drawing/2014/main" id="{58365D9D-528E-5A4C-B6FA-E43548E4C53C}"/>
              </a:ext>
            </a:extLst>
          </p:cNvPr>
          <p:cNvGrpSpPr/>
          <p:nvPr/>
        </p:nvGrpSpPr>
        <p:grpSpPr>
          <a:xfrm>
            <a:off x="2950857" y="3270500"/>
            <a:ext cx="191591" cy="195347"/>
            <a:chOff x="2852654" y="2491925"/>
            <a:chExt cx="191591" cy="195347"/>
          </a:xfrm>
        </p:grpSpPr>
        <p:sp>
          <p:nvSpPr>
            <p:cNvPr id="256" name="Freeform 255">
              <a:extLst>
                <a:ext uri="{FF2B5EF4-FFF2-40B4-BE49-F238E27FC236}">
                  <a16:creationId xmlns:a16="http://schemas.microsoft.com/office/drawing/2014/main" id="{A09FC422-EB19-AA44-A872-A9B932863749}"/>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3">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sp>
          <p:nvSpPr>
            <p:cNvPr id="257" name="Freeform 256">
              <a:extLst>
                <a:ext uri="{FF2B5EF4-FFF2-40B4-BE49-F238E27FC236}">
                  <a16:creationId xmlns:a16="http://schemas.microsoft.com/office/drawing/2014/main" id="{469512C0-F117-024E-AAF7-3B9544D1F344}"/>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3"/>
            </a:solidFill>
            <a:ln w="12700" cap="flat">
              <a:solidFill>
                <a:schemeClr val="accent3">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grpSp>
      <p:grpSp>
        <p:nvGrpSpPr>
          <p:cNvPr id="11" name="Group 10">
            <a:extLst>
              <a:ext uri="{FF2B5EF4-FFF2-40B4-BE49-F238E27FC236}">
                <a16:creationId xmlns:a16="http://schemas.microsoft.com/office/drawing/2014/main" id="{53D9E789-7E9D-1949-9D9C-7B42E21014BD}"/>
              </a:ext>
            </a:extLst>
          </p:cNvPr>
          <p:cNvGrpSpPr/>
          <p:nvPr/>
        </p:nvGrpSpPr>
        <p:grpSpPr>
          <a:xfrm>
            <a:off x="2950857" y="4838870"/>
            <a:ext cx="1620508" cy="327635"/>
            <a:chOff x="2950857" y="4973332"/>
            <a:chExt cx="1620508" cy="327635"/>
          </a:xfrm>
        </p:grpSpPr>
        <p:sp>
          <p:nvSpPr>
            <p:cNvPr id="307" name="TextBox 306">
              <a:extLst>
                <a:ext uri="{FF2B5EF4-FFF2-40B4-BE49-F238E27FC236}">
                  <a16:creationId xmlns:a16="http://schemas.microsoft.com/office/drawing/2014/main" id="{A0B318B1-DDC0-4CA2-8B45-8265B508EF95}"/>
                </a:ext>
              </a:extLst>
            </p:cNvPr>
            <p:cNvSpPr txBox="1"/>
            <p:nvPr/>
          </p:nvSpPr>
          <p:spPr>
            <a:xfrm>
              <a:off x="2990597" y="5023968"/>
              <a:ext cx="1580768" cy="276999"/>
            </a:xfrm>
            <a:prstGeom prst="rect">
              <a:avLst/>
            </a:prstGeom>
            <a:solidFill>
              <a:schemeClr val="accent6"/>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FFFFFF"/>
                  </a:solidFill>
                  <a:effectLst/>
                  <a:uLnTx/>
                  <a:uFillTx/>
                  <a:cs typeface="Simplified Arabic Fixed" panose="020B0604020202020204" pitchFamily="49" charset="-78"/>
                </a:rPr>
                <a:t>SQL Queries (S)</a:t>
              </a:r>
            </a:p>
          </p:txBody>
        </p:sp>
        <p:grpSp>
          <p:nvGrpSpPr>
            <p:cNvPr id="258" name="Group 257">
              <a:extLst>
                <a:ext uri="{FF2B5EF4-FFF2-40B4-BE49-F238E27FC236}">
                  <a16:creationId xmlns:a16="http://schemas.microsoft.com/office/drawing/2014/main" id="{8D37DAFF-B6D6-1D49-8B88-0CE396DD3AF0}"/>
                </a:ext>
              </a:extLst>
            </p:cNvPr>
            <p:cNvGrpSpPr/>
            <p:nvPr/>
          </p:nvGrpSpPr>
          <p:grpSpPr>
            <a:xfrm>
              <a:off x="2950857" y="4973332"/>
              <a:ext cx="191591" cy="195347"/>
              <a:chOff x="2852654" y="2491925"/>
              <a:chExt cx="191591" cy="195347"/>
            </a:xfrm>
          </p:grpSpPr>
          <p:sp>
            <p:nvSpPr>
              <p:cNvPr id="259" name="Freeform 258">
                <a:extLst>
                  <a:ext uri="{FF2B5EF4-FFF2-40B4-BE49-F238E27FC236}">
                    <a16:creationId xmlns:a16="http://schemas.microsoft.com/office/drawing/2014/main" id="{77C6C169-17E2-3C46-9CBE-ECBE6E7969FD}"/>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6">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sp>
            <p:nvSpPr>
              <p:cNvPr id="260" name="Freeform 259">
                <a:extLst>
                  <a:ext uri="{FF2B5EF4-FFF2-40B4-BE49-F238E27FC236}">
                    <a16:creationId xmlns:a16="http://schemas.microsoft.com/office/drawing/2014/main" id="{27B09158-4D21-684E-8A3B-E54FCCC02781}"/>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6"/>
              </a:solidFill>
              <a:ln w="12700" cap="flat">
                <a:solidFill>
                  <a:schemeClr val="accent6">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grpSp>
      </p:grpSp>
      <p:grpSp>
        <p:nvGrpSpPr>
          <p:cNvPr id="12" name="Group 11">
            <a:extLst>
              <a:ext uri="{FF2B5EF4-FFF2-40B4-BE49-F238E27FC236}">
                <a16:creationId xmlns:a16="http://schemas.microsoft.com/office/drawing/2014/main" id="{B0F78560-7506-BC4F-9FBA-E5E53011F947}"/>
              </a:ext>
            </a:extLst>
          </p:cNvPr>
          <p:cNvGrpSpPr/>
          <p:nvPr/>
        </p:nvGrpSpPr>
        <p:grpSpPr>
          <a:xfrm>
            <a:off x="7724521" y="3237705"/>
            <a:ext cx="1936402" cy="346063"/>
            <a:chOff x="7724521" y="3372167"/>
            <a:chExt cx="1936402" cy="346063"/>
          </a:xfrm>
        </p:grpSpPr>
        <p:sp>
          <p:nvSpPr>
            <p:cNvPr id="325" name="TextBox 324">
              <a:extLst>
                <a:ext uri="{FF2B5EF4-FFF2-40B4-BE49-F238E27FC236}">
                  <a16:creationId xmlns:a16="http://schemas.microsoft.com/office/drawing/2014/main" id="{5EA7E2DD-8640-4835-8FFF-D582F3F392CA}"/>
                </a:ext>
              </a:extLst>
            </p:cNvPr>
            <p:cNvSpPr txBox="1"/>
            <p:nvPr/>
          </p:nvSpPr>
          <p:spPr>
            <a:xfrm>
              <a:off x="7724521" y="3441231"/>
              <a:ext cx="1870891" cy="276999"/>
            </a:xfrm>
            <a:prstGeom prst="rect">
              <a:avLst/>
            </a:prstGeom>
            <a:solidFill>
              <a:schemeClr val="accent5"/>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FFFFFF"/>
                  </a:solidFill>
                  <a:effectLst/>
                  <a:uLnTx/>
                  <a:uFillTx/>
                  <a:cs typeface="Simplified Arabic Fixed" panose="020B0604020202020204" pitchFamily="49" charset="-78"/>
                </a:rPr>
                <a:t>Data Transformation (M)</a:t>
              </a:r>
            </a:p>
          </p:txBody>
        </p:sp>
        <p:grpSp>
          <p:nvGrpSpPr>
            <p:cNvPr id="261" name="Group 260">
              <a:extLst>
                <a:ext uri="{FF2B5EF4-FFF2-40B4-BE49-F238E27FC236}">
                  <a16:creationId xmlns:a16="http://schemas.microsoft.com/office/drawing/2014/main" id="{D3D41D05-8F2C-444F-9CC7-15756D8768D2}"/>
                </a:ext>
              </a:extLst>
            </p:cNvPr>
            <p:cNvGrpSpPr/>
            <p:nvPr/>
          </p:nvGrpSpPr>
          <p:grpSpPr>
            <a:xfrm>
              <a:off x="9469332" y="3372167"/>
              <a:ext cx="191591" cy="195347"/>
              <a:chOff x="2852654" y="2491925"/>
              <a:chExt cx="191591" cy="195347"/>
            </a:xfrm>
          </p:grpSpPr>
          <p:sp>
            <p:nvSpPr>
              <p:cNvPr id="262" name="Freeform 261">
                <a:extLst>
                  <a:ext uri="{FF2B5EF4-FFF2-40B4-BE49-F238E27FC236}">
                    <a16:creationId xmlns:a16="http://schemas.microsoft.com/office/drawing/2014/main" id="{7E7A686F-9716-074B-B2DB-CE70FBCFBBF3}"/>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5">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sp>
            <p:nvSpPr>
              <p:cNvPr id="263" name="Freeform 262">
                <a:extLst>
                  <a:ext uri="{FF2B5EF4-FFF2-40B4-BE49-F238E27FC236}">
                    <a16:creationId xmlns:a16="http://schemas.microsoft.com/office/drawing/2014/main" id="{58683118-D289-2841-81B9-AACE749B14C9}"/>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5"/>
              </a:solidFill>
              <a:ln w="12700" cap="flat">
                <a:solidFill>
                  <a:schemeClr val="accent5">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grpSp>
      </p:grpSp>
      <p:grpSp>
        <p:nvGrpSpPr>
          <p:cNvPr id="14" name="Group 13">
            <a:extLst>
              <a:ext uri="{FF2B5EF4-FFF2-40B4-BE49-F238E27FC236}">
                <a16:creationId xmlns:a16="http://schemas.microsoft.com/office/drawing/2014/main" id="{70E76DFC-0A1F-974A-A216-2B0BDA74000E}"/>
              </a:ext>
            </a:extLst>
          </p:cNvPr>
          <p:cNvGrpSpPr/>
          <p:nvPr/>
        </p:nvGrpSpPr>
        <p:grpSpPr>
          <a:xfrm>
            <a:off x="7782416" y="4918042"/>
            <a:ext cx="1651150" cy="509130"/>
            <a:chOff x="7782416" y="5052504"/>
            <a:chExt cx="1651150" cy="509130"/>
          </a:xfrm>
        </p:grpSpPr>
        <p:sp>
          <p:nvSpPr>
            <p:cNvPr id="344" name="Freeform: Shape 343">
              <a:extLst>
                <a:ext uri="{FF2B5EF4-FFF2-40B4-BE49-F238E27FC236}">
                  <a16:creationId xmlns:a16="http://schemas.microsoft.com/office/drawing/2014/main" id="{CF4F8556-1607-4921-8875-82C4A806590C}"/>
                </a:ext>
              </a:extLst>
            </p:cNvPr>
            <p:cNvSpPr/>
            <p:nvPr/>
          </p:nvSpPr>
          <p:spPr>
            <a:xfrm>
              <a:off x="7782416" y="5100319"/>
              <a:ext cx="1555750" cy="461315"/>
            </a:xfrm>
            <a:custGeom>
              <a:avLst/>
              <a:gdLst>
                <a:gd name="connsiteX0" fmla="*/ 0 w 1581150"/>
                <a:gd name="connsiteY0" fmla="*/ 241300 h 317500"/>
                <a:gd name="connsiteX1" fmla="*/ 0 w 1581150"/>
                <a:gd name="connsiteY1" fmla="*/ 317500 h 317500"/>
                <a:gd name="connsiteX2" fmla="*/ 1581150 w 1581150"/>
                <a:gd name="connsiteY2" fmla="*/ 317500 h 317500"/>
                <a:gd name="connsiteX3" fmla="*/ 1581150 w 1581150"/>
                <a:gd name="connsiteY3" fmla="*/ 0 h 317500"/>
                <a:gd name="connsiteX4" fmla="*/ 1498600 w 1581150"/>
                <a:gd name="connsiteY4" fmla="*/ 0 h 3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17500">
                  <a:moveTo>
                    <a:pt x="0" y="241300"/>
                  </a:moveTo>
                  <a:lnTo>
                    <a:pt x="0" y="317500"/>
                  </a:lnTo>
                  <a:lnTo>
                    <a:pt x="1581150" y="317500"/>
                  </a:lnTo>
                  <a:lnTo>
                    <a:pt x="1581150" y="0"/>
                  </a:lnTo>
                  <a:lnTo>
                    <a:pt x="1498600" y="0"/>
                  </a:lnTo>
                </a:path>
              </a:pathLst>
            </a:custGeom>
            <a:solidFill>
              <a:schemeClr val="bg1"/>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0" name="Group 269">
              <a:extLst>
                <a:ext uri="{FF2B5EF4-FFF2-40B4-BE49-F238E27FC236}">
                  <a16:creationId xmlns:a16="http://schemas.microsoft.com/office/drawing/2014/main" id="{97D6E0C7-C245-1F4B-ACC3-80AD5999DAF6}"/>
                </a:ext>
              </a:extLst>
            </p:cNvPr>
            <p:cNvGrpSpPr/>
            <p:nvPr/>
          </p:nvGrpSpPr>
          <p:grpSpPr>
            <a:xfrm>
              <a:off x="9241975" y="5052504"/>
              <a:ext cx="191591" cy="195347"/>
              <a:chOff x="2852654" y="2491925"/>
              <a:chExt cx="191591" cy="195347"/>
            </a:xfrm>
          </p:grpSpPr>
          <p:sp>
            <p:nvSpPr>
              <p:cNvPr id="271" name="Freeform 270">
                <a:extLst>
                  <a:ext uri="{FF2B5EF4-FFF2-40B4-BE49-F238E27FC236}">
                    <a16:creationId xmlns:a16="http://schemas.microsoft.com/office/drawing/2014/main" id="{B9412508-475C-C240-BC0A-7724BE4501D3}"/>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sp>
            <p:nvSpPr>
              <p:cNvPr id="272" name="Freeform 271">
                <a:extLst>
                  <a:ext uri="{FF2B5EF4-FFF2-40B4-BE49-F238E27FC236}">
                    <a16:creationId xmlns:a16="http://schemas.microsoft.com/office/drawing/2014/main" id="{9CCA1947-1DE3-9D49-BDD9-78D2019C3AA5}"/>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4"/>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grpSp>
      </p:grpSp>
      <p:grpSp>
        <p:nvGrpSpPr>
          <p:cNvPr id="13" name="Group 12">
            <a:extLst>
              <a:ext uri="{FF2B5EF4-FFF2-40B4-BE49-F238E27FC236}">
                <a16:creationId xmlns:a16="http://schemas.microsoft.com/office/drawing/2014/main" id="{8E7DA9DB-C717-2740-AE4F-DD545C729C05}"/>
              </a:ext>
            </a:extLst>
          </p:cNvPr>
          <p:cNvGrpSpPr/>
          <p:nvPr/>
        </p:nvGrpSpPr>
        <p:grpSpPr>
          <a:xfrm>
            <a:off x="7724522" y="4867806"/>
            <a:ext cx="1593019" cy="519878"/>
            <a:chOff x="7724522" y="5002268"/>
            <a:chExt cx="1593019" cy="519878"/>
          </a:xfrm>
        </p:grpSpPr>
        <p:sp>
          <p:nvSpPr>
            <p:cNvPr id="334" name="TextBox 333">
              <a:extLst>
                <a:ext uri="{FF2B5EF4-FFF2-40B4-BE49-F238E27FC236}">
                  <a16:creationId xmlns:a16="http://schemas.microsoft.com/office/drawing/2014/main" id="{672D8422-42DC-47E1-9C7B-8E009645E337}"/>
                </a:ext>
              </a:extLst>
            </p:cNvPr>
            <p:cNvSpPr txBox="1"/>
            <p:nvPr/>
          </p:nvSpPr>
          <p:spPr>
            <a:xfrm>
              <a:off x="7724522" y="5060481"/>
              <a:ext cx="1563097" cy="461665"/>
            </a:xfrm>
            <a:prstGeom prst="rect">
              <a:avLst/>
            </a:prstGeom>
            <a:solidFill>
              <a:schemeClr val="accent4"/>
            </a:solidFill>
          </p:spPr>
          <p:txBody>
            <a:bodyPr wrap="square" rtlCol="0">
              <a:spAutoFit/>
            </a:bodyPr>
            <a:lstStyle/>
            <a:p>
              <a:pPr marL="80963" marR="0" lvl="0" indent="-80963" algn="ctr"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cs typeface="Simplified Arabic Fixed" panose="020B0604020202020204" pitchFamily="49" charset="-78"/>
                </a:rPr>
                <a:t>BI/Reporting </a:t>
              </a:r>
              <a:br>
                <a:rPr lang="en-US" sz="1200" dirty="0">
                  <a:solidFill>
                    <a:srgbClr val="FFFFFF"/>
                  </a:solidFill>
                  <a:cs typeface="Simplified Arabic Fixed" panose="020B0604020202020204" pitchFamily="49" charset="-78"/>
                </a:rPr>
              </a:br>
              <a:r>
                <a:rPr lang="en-US" sz="1200" dirty="0">
                  <a:solidFill>
                    <a:srgbClr val="FFFFFF"/>
                  </a:solidFill>
                  <a:cs typeface="Simplified Arabic Fixed" panose="020B0604020202020204" pitchFamily="49" charset="-78"/>
                </a:rPr>
                <a:t>Multi-Cluster (M)</a:t>
              </a:r>
              <a:endParaRPr kumimoji="0" lang="en-US" sz="1200" i="0" u="none" strike="noStrike" kern="1200" cap="none" spc="0" normalizeH="0" baseline="0" noProof="0" dirty="0">
                <a:ln>
                  <a:noFill/>
                </a:ln>
                <a:solidFill>
                  <a:srgbClr val="FFFFFF"/>
                </a:solidFill>
                <a:effectLst/>
                <a:uLnTx/>
                <a:uFillTx/>
                <a:cs typeface="Simplified Arabic Fixed" panose="020B0604020202020204" pitchFamily="49" charset="-78"/>
              </a:endParaRPr>
            </a:p>
          </p:txBody>
        </p:sp>
        <p:grpSp>
          <p:nvGrpSpPr>
            <p:cNvPr id="264" name="Group 263">
              <a:extLst>
                <a:ext uri="{FF2B5EF4-FFF2-40B4-BE49-F238E27FC236}">
                  <a16:creationId xmlns:a16="http://schemas.microsoft.com/office/drawing/2014/main" id="{3A74A812-2242-CC44-B7C8-8C2FFD73EEF4}"/>
                </a:ext>
              </a:extLst>
            </p:cNvPr>
            <p:cNvGrpSpPr/>
            <p:nvPr/>
          </p:nvGrpSpPr>
          <p:grpSpPr>
            <a:xfrm>
              <a:off x="9125950" y="5002268"/>
              <a:ext cx="191591" cy="195347"/>
              <a:chOff x="2852654" y="2491925"/>
              <a:chExt cx="191591" cy="195347"/>
            </a:xfrm>
          </p:grpSpPr>
          <p:sp>
            <p:nvSpPr>
              <p:cNvPr id="265" name="Freeform 264">
                <a:extLst>
                  <a:ext uri="{FF2B5EF4-FFF2-40B4-BE49-F238E27FC236}">
                    <a16:creationId xmlns:a16="http://schemas.microsoft.com/office/drawing/2014/main" id="{B209D6EF-17DC-B246-9F80-FB9C20A462D0}"/>
                  </a:ext>
                </a:extLst>
              </p:cNvPr>
              <p:cNvSpPr>
                <a:spLocks noChangeArrowheads="1"/>
              </p:cNvSpPr>
              <p:nvPr/>
            </p:nvSpPr>
            <p:spPr bwMode="auto">
              <a:xfrm>
                <a:off x="2852654" y="2491925"/>
                <a:ext cx="191591" cy="195347"/>
              </a:xfrm>
              <a:custGeom>
                <a:avLst/>
                <a:gdLst>
                  <a:gd name="T0" fmla="*/ 402 w 448"/>
                  <a:gd name="T1" fmla="*/ 227 h 457"/>
                  <a:gd name="T2" fmla="*/ 399 w 448"/>
                  <a:gd name="T3" fmla="*/ 188 h 457"/>
                  <a:gd name="T4" fmla="*/ 444 w 448"/>
                  <a:gd name="T5" fmla="*/ 162 h 457"/>
                  <a:gd name="T6" fmla="*/ 388 w 448"/>
                  <a:gd name="T7" fmla="*/ 65 h 457"/>
                  <a:gd name="T8" fmla="*/ 346 w 448"/>
                  <a:gd name="T9" fmla="*/ 90 h 457"/>
                  <a:gd name="T10" fmla="*/ 282 w 448"/>
                  <a:gd name="T11" fmla="*/ 50 h 457"/>
                  <a:gd name="T12" fmla="*/ 282 w 448"/>
                  <a:gd name="T13" fmla="*/ 0 h 457"/>
                  <a:gd name="T14" fmla="*/ 169 w 448"/>
                  <a:gd name="T15" fmla="*/ 0 h 457"/>
                  <a:gd name="T16" fmla="*/ 169 w 448"/>
                  <a:gd name="T17" fmla="*/ 50 h 457"/>
                  <a:gd name="T18" fmla="*/ 101 w 448"/>
                  <a:gd name="T19" fmla="*/ 90 h 457"/>
                  <a:gd name="T20" fmla="*/ 56 w 448"/>
                  <a:gd name="T21" fmla="*/ 65 h 457"/>
                  <a:gd name="T22" fmla="*/ 0 w 448"/>
                  <a:gd name="T23" fmla="*/ 162 h 457"/>
                  <a:gd name="T24" fmla="*/ 45 w 448"/>
                  <a:gd name="T25" fmla="*/ 188 h 457"/>
                  <a:gd name="T26" fmla="*/ 42 w 448"/>
                  <a:gd name="T27" fmla="*/ 227 h 457"/>
                  <a:gd name="T28" fmla="*/ 45 w 448"/>
                  <a:gd name="T29" fmla="*/ 267 h 457"/>
                  <a:gd name="T30" fmla="*/ 0 w 448"/>
                  <a:gd name="T31" fmla="*/ 292 h 457"/>
                  <a:gd name="T32" fmla="*/ 56 w 448"/>
                  <a:gd name="T33" fmla="*/ 391 h 457"/>
                  <a:gd name="T34" fmla="*/ 101 w 448"/>
                  <a:gd name="T35" fmla="*/ 366 h 457"/>
                  <a:gd name="T36" fmla="*/ 169 w 448"/>
                  <a:gd name="T37" fmla="*/ 405 h 457"/>
                  <a:gd name="T38" fmla="*/ 169 w 448"/>
                  <a:gd name="T39" fmla="*/ 456 h 457"/>
                  <a:gd name="T40" fmla="*/ 282 w 448"/>
                  <a:gd name="T41" fmla="*/ 456 h 457"/>
                  <a:gd name="T42" fmla="*/ 282 w 448"/>
                  <a:gd name="T43" fmla="*/ 405 h 457"/>
                  <a:gd name="T44" fmla="*/ 346 w 448"/>
                  <a:gd name="T45" fmla="*/ 366 h 457"/>
                  <a:gd name="T46" fmla="*/ 391 w 448"/>
                  <a:gd name="T47" fmla="*/ 391 h 457"/>
                  <a:gd name="T48" fmla="*/ 447 w 448"/>
                  <a:gd name="T49" fmla="*/ 292 h 457"/>
                  <a:gd name="T50" fmla="*/ 402 w 448"/>
                  <a:gd name="T51" fmla="*/ 267 h 457"/>
                  <a:gd name="T52" fmla="*/ 402 w 448"/>
                  <a:gd name="T53" fmla="*/ 2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457">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solidFill>
                <a:schemeClr val="bg1"/>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sp>
            <p:nvSpPr>
              <p:cNvPr id="266" name="Freeform 265">
                <a:extLst>
                  <a:ext uri="{FF2B5EF4-FFF2-40B4-BE49-F238E27FC236}">
                    <a16:creationId xmlns:a16="http://schemas.microsoft.com/office/drawing/2014/main" id="{54CF94E7-40C7-E04B-8191-52FFA3EB7EFE}"/>
                  </a:ext>
                </a:extLst>
              </p:cNvPr>
              <p:cNvSpPr>
                <a:spLocks noChangeArrowheads="1"/>
              </p:cNvSpPr>
              <p:nvPr/>
            </p:nvSpPr>
            <p:spPr bwMode="auto">
              <a:xfrm>
                <a:off x="2910886" y="2552023"/>
                <a:ext cx="73255" cy="73254"/>
              </a:xfrm>
              <a:custGeom>
                <a:avLst/>
                <a:gdLst>
                  <a:gd name="T0" fmla="*/ 169 w 170"/>
                  <a:gd name="T1" fmla="*/ 84 h 170"/>
                  <a:gd name="T2" fmla="*/ 158 w 170"/>
                  <a:gd name="T3" fmla="*/ 127 h 170"/>
                  <a:gd name="T4" fmla="*/ 127 w 170"/>
                  <a:gd name="T5" fmla="*/ 158 h 170"/>
                  <a:gd name="T6" fmla="*/ 85 w 170"/>
                  <a:gd name="T7" fmla="*/ 169 h 170"/>
                  <a:gd name="T8" fmla="*/ 42 w 170"/>
                  <a:gd name="T9" fmla="*/ 158 h 170"/>
                  <a:gd name="T10" fmla="*/ 11 w 170"/>
                  <a:gd name="T11" fmla="*/ 127 h 170"/>
                  <a:gd name="T12" fmla="*/ 0 w 170"/>
                  <a:gd name="T13" fmla="*/ 84 h 170"/>
                  <a:gd name="T14" fmla="*/ 11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solidFill>
                <a:schemeClr val="accent4"/>
              </a:solidFill>
              <a:ln w="12700" cap="flat">
                <a:solidFill>
                  <a:schemeClr val="accent4">
                    <a:lumMod val="50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100">
                  <a:solidFill>
                    <a:srgbClr val="000000"/>
                  </a:solidFill>
                </a:endParaRPr>
              </a:p>
            </p:txBody>
          </p:sp>
        </p:grpSp>
      </p:grpSp>
    </p:spTree>
    <p:extLst>
      <p:ext uri="{BB962C8B-B14F-4D97-AF65-F5344CB8AC3E}">
        <p14:creationId xmlns:p14="http://schemas.microsoft.com/office/powerpoint/2010/main" val="326741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92"/>
                                        </p:tgtEl>
                                        <p:attrNameLst>
                                          <p:attrName>style.visibility</p:attrName>
                                        </p:attrNameLst>
                                      </p:cBhvr>
                                      <p:to>
                                        <p:strVal val="visible"/>
                                      </p:to>
                                    </p:set>
                                    <p:animEffect transition="in" filter="fade">
                                      <p:cBhvr>
                                        <p:cTn id="9" dur="500"/>
                                        <p:tgtEl>
                                          <p:spTgt spid="192"/>
                                        </p:tgtEl>
                                      </p:cBhvr>
                                    </p:animEffect>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66667E-6 -2.22222E-6 L 0.18959 -2.22222E-6 " pathEditMode="relative" rAng="0" ptsTypes="AA">
                                      <p:cBhvr>
                                        <p:cTn id="22" dur="1000" fill="hold"/>
                                        <p:tgtEl>
                                          <p:spTgt spid="9"/>
                                        </p:tgtEl>
                                        <p:attrNameLst>
                                          <p:attrName>ppt_x</p:attrName>
                                          <p:attrName>ppt_y</p:attrName>
                                        </p:attrNameLst>
                                      </p:cBhvr>
                                      <p:rCtr x="9479" y="0"/>
                                    </p:animMotion>
                                  </p:childTnLst>
                                </p:cTn>
                              </p:par>
                              <p:par>
                                <p:cTn id="23" presetID="0" presetClass="path" presetSubtype="0" accel="50000" decel="50000" fill="hold" nodeType="withEffect">
                                  <p:stCondLst>
                                    <p:cond delay="0"/>
                                  </p:stCondLst>
                                  <p:childTnLst>
                                    <p:animMotion origin="layout" path="M 0.00013 1.85185E-6 L -0.19544 -0.00093 " pathEditMode="relative" rAng="0" ptsTypes="AA">
                                      <p:cBhvr>
                                        <p:cTn id="24" dur="1000" fill="hold"/>
                                        <p:tgtEl>
                                          <p:spTgt spid="10"/>
                                        </p:tgtEl>
                                        <p:attrNameLst>
                                          <p:attrName>ppt_x</p:attrName>
                                          <p:attrName>ppt_y</p:attrName>
                                        </p:attrNameLst>
                                      </p:cBhvr>
                                      <p:rCtr x="-9779" y="-46"/>
                                    </p:animMotion>
                                  </p:childTnLst>
                                </p:cTn>
                              </p:par>
                              <p:par>
                                <p:cTn id="25" presetID="10" presetClass="exit" presetSubtype="0" fill="hold" nodeType="withEffect">
                                  <p:stCondLst>
                                    <p:cond delay="50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nodeType="withEffect">
                                  <p:stCondLst>
                                    <p:cond delay="50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86"/>
                                        </p:tgtEl>
                                        <p:attrNameLst>
                                          <p:attrName>style.visibility</p:attrName>
                                        </p:attrNameLst>
                                      </p:cBhvr>
                                      <p:to>
                                        <p:strVal val="visible"/>
                                      </p:to>
                                    </p:set>
                                    <p:animEffect transition="in" filter="wipe(right)">
                                      <p:cBhvr>
                                        <p:cTn id="35" dur="500"/>
                                        <p:tgtEl>
                                          <p:spTgt spid="18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43"/>
                                        </p:tgtEl>
                                        <p:attrNameLst>
                                          <p:attrName>style.visibility</p:attrName>
                                        </p:attrNameLst>
                                      </p:cBhvr>
                                      <p:to>
                                        <p:strVal val="visible"/>
                                      </p:to>
                                    </p:set>
                                    <p:animEffect transition="in" filter="fade">
                                      <p:cBhvr>
                                        <p:cTn id="39" dur="500"/>
                                        <p:tgtEl>
                                          <p:spTgt spid="243"/>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1"/>
                                        </p:tgtEl>
                                        <p:attrNameLst>
                                          <p:attrName>style.visibility</p:attrName>
                                        </p:attrNameLst>
                                      </p:cBhvr>
                                      <p:to>
                                        <p:strVal val="visible"/>
                                      </p:to>
                                    </p:set>
                                    <p:animEffect transition="in" filter="fade">
                                      <p:cBhvr>
                                        <p:cTn id="45" dur="500"/>
                                        <p:tgtEl>
                                          <p:spTgt spid="18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87"/>
                                        </p:tgtEl>
                                        <p:attrNameLst>
                                          <p:attrName>style.visibility</p:attrName>
                                        </p:attrNameLst>
                                      </p:cBhvr>
                                      <p:to>
                                        <p:strVal val="visible"/>
                                      </p:to>
                                    </p:set>
                                    <p:animEffect transition="in" filter="wipe(right)">
                                      <p:cBhvr>
                                        <p:cTn id="50" dur="500"/>
                                        <p:tgtEl>
                                          <p:spTgt spid="187"/>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wipe(left)">
                                      <p:cBhvr>
                                        <p:cTn id="58" dur="500"/>
                                        <p:tgtEl>
                                          <p:spTgt spid="182"/>
                                        </p:tgtEl>
                                      </p:cBhvr>
                                    </p:animEffect>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83"/>
                                        </p:tgtEl>
                                        <p:attrNameLst>
                                          <p:attrName>style.visibility</p:attrName>
                                        </p:attrNameLst>
                                      </p:cBhvr>
                                      <p:to>
                                        <p:strVal val="visible"/>
                                      </p:to>
                                    </p:set>
                                    <p:animEffect transition="in" filter="wipe(left)">
                                      <p:cBhvr>
                                        <p:cTn id="66" dur="500"/>
                                        <p:tgtEl>
                                          <p:spTgt spid="183"/>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par>
                                <p:cTn id="71" presetID="10" presetClass="entr" presetSubtype="0" fill="hold" nodeType="withEffect">
                                  <p:stCondLst>
                                    <p:cond delay="25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10" presetClass="entr" presetSubtype="0" fill="hold" nodeType="withEffect">
                                  <p:stCondLst>
                                    <p:cond delay="25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243"/>
                                        </p:tgtEl>
                                      </p:cBhvr>
                                    </p:animEffect>
                                    <p:set>
                                      <p:cBhvr>
                                        <p:cTn id="81" dur="1" fill="hold">
                                          <p:stCondLst>
                                            <p:cond delay="499"/>
                                          </p:stCondLst>
                                        </p:cTn>
                                        <p:tgtEl>
                                          <p:spTgt spid="24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8"/>
                                        </p:tgtEl>
                                      </p:cBhvr>
                                    </p:animEffect>
                                    <p:set>
                                      <p:cBhvr>
                                        <p:cTn id="84" dur="1" fill="hold">
                                          <p:stCondLst>
                                            <p:cond delay="499"/>
                                          </p:stCondLst>
                                        </p:cTn>
                                        <p:tgtEl>
                                          <p:spTgt spid="8"/>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6"/>
                                        </p:tgtEl>
                                      </p:cBhvr>
                                    </p:animEffect>
                                    <p:set>
                                      <p:cBhvr>
                                        <p:cTn id="87" dur="1" fill="hold">
                                          <p:stCondLst>
                                            <p:cond delay="499"/>
                                          </p:stCondLst>
                                        </p:cTn>
                                        <p:tgtEl>
                                          <p:spTgt spid="18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80"/>
                                        </p:tgtEl>
                                        <p:attrNameLst>
                                          <p:attrName>style.visibility</p:attrName>
                                        </p:attrNameLst>
                                      </p:cBhvr>
                                      <p:to>
                                        <p:strVal val="visible"/>
                                      </p:to>
                                    </p:set>
                                    <p:animEffect transition="in" filter="fade">
                                      <p:cBhvr>
                                        <p:cTn id="92" dur="500"/>
                                        <p:tgtEl>
                                          <p:spTgt spid="18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animEffect transition="in" filter="fade">
                                      <p:cBhvr>
                                        <p:cTn id="95" dur="500"/>
                                        <p:tgtEl>
                                          <p:spTgt spid="7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42"/>
                                        </p:tgtEl>
                                        <p:attrNameLst>
                                          <p:attrName>style.visibility</p:attrName>
                                        </p:attrNameLst>
                                      </p:cBhvr>
                                      <p:to>
                                        <p:strVal val="visible"/>
                                      </p:to>
                                    </p:set>
                                    <p:animEffect transition="in" filter="fade">
                                      <p:cBhvr>
                                        <p:cTn id="98" dur="500"/>
                                        <p:tgtEl>
                                          <p:spTgt spid="342"/>
                                        </p:tgtEl>
                                      </p:cBhvr>
                                    </p:animEffect>
                                  </p:childTnLst>
                                </p:cTn>
                              </p:par>
                              <p:par>
                                <p:cTn id="99" presetID="10" presetClass="entr" presetSubtype="0" fill="hold" nodeType="withEffect">
                                  <p:stCondLst>
                                    <p:cond delay="0"/>
                                  </p:stCondLst>
                                  <p:childTnLst>
                                    <p:set>
                                      <p:cBhvr>
                                        <p:cTn id="100" dur="1" fill="hold">
                                          <p:stCondLst>
                                            <p:cond delay="0"/>
                                          </p:stCondLst>
                                        </p:cTn>
                                        <p:tgtEl>
                                          <p:spTgt spid="347"/>
                                        </p:tgtEl>
                                        <p:attrNameLst>
                                          <p:attrName>style.visibility</p:attrName>
                                        </p:attrNameLst>
                                      </p:cBhvr>
                                      <p:to>
                                        <p:strVal val="visible"/>
                                      </p:to>
                                    </p:set>
                                    <p:animEffect transition="in" filter="fade">
                                      <p:cBhvr>
                                        <p:cTn id="101" dur="500"/>
                                        <p:tgtEl>
                                          <p:spTgt spid="347"/>
                                        </p:tgtEl>
                                      </p:cBhvr>
                                    </p:animEffect>
                                  </p:childTnLst>
                                </p:cTn>
                              </p:par>
                              <p:par>
                                <p:cTn id="102" presetID="10" presetClass="entr" presetSubtype="0" fill="hold" nodeType="withEffect">
                                  <p:stCondLst>
                                    <p:cond delay="0"/>
                                  </p:stCondLst>
                                  <p:childTnLst>
                                    <p:set>
                                      <p:cBhvr>
                                        <p:cTn id="103" dur="1" fill="hold">
                                          <p:stCondLst>
                                            <p:cond delay="0"/>
                                          </p:stCondLst>
                                        </p:cTn>
                                        <p:tgtEl>
                                          <p:spTgt spid="245"/>
                                        </p:tgtEl>
                                        <p:attrNameLst>
                                          <p:attrName>style.visibility</p:attrName>
                                        </p:attrNameLst>
                                      </p:cBhvr>
                                      <p:to>
                                        <p:strVal val="visible"/>
                                      </p:to>
                                    </p:set>
                                    <p:animEffect transition="in" filter="fade">
                                      <p:cBhvr>
                                        <p:cTn id="104" dur="500"/>
                                        <p:tgtEl>
                                          <p:spTgt spid="245"/>
                                        </p:tgtEl>
                                      </p:cBhvr>
                                    </p:animEffect>
                                  </p:childTnLst>
                                </p:cTn>
                              </p:par>
                              <p:par>
                                <p:cTn id="105" presetID="10" presetClass="entr" presetSubtype="0" fill="hold" nodeType="withEffect">
                                  <p:stCondLst>
                                    <p:cond delay="0"/>
                                  </p:stCondLst>
                                  <p:childTnLst>
                                    <p:set>
                                      <p:cBhvr>
                                        <p:cTn id="106" dur="1" fill="hold">
                                          <p:stCondLst>
                                            <p:cond delay="0"/>
                                          </p:stCondLst>
                                        </p:cTn>
                                        <p:tgtEl>
                                          <p:spTgt spid="351"/>
                                        </p:tgtEl>
                                        <p:attrNameLst>
                                          <p:attrName>style.visibility</p:attrName>
                                        </p:attrNameLst>
                                      </p:cBhvr>
                                      <p:to>
                                        <p:strVal val="visible"/>
                                      </p:to>
                                    </p:set>
                                    <p:animEffect transition="in" filter="fade">
                                      <p:cBhvr>
                                        <p:cTn id="107" dur="500"/>
                                        <p:tgtEl>
                                          <p:spTgt spid="351"/>
                                        </p:tgtEl>
                                      </p:cBhvr>
                                    </p:animEffect>
                                  </p:childTnLst>
                                </p:cTn>
                              </p:par>
                              <p:par>
                                <p:cTn id="108" presetID="10" presetClass="entr" presetSubtype="0" fill="hold" nodeType="withEffect">
                                  <p:stCondLst>
                                    <p:cond delay="0"/>
                                  </p:stCondLst>
                                  <p:childTnLst>
                                    <p:set>
                                      <p:cBhvr>
                                        <p:cTn id="109" dur="1" fill="hold">
                                          <p:stCondLst>
                                            <p:cond delay="0"/>
                                          </p:stCondLst>
                                        </p:cTn>
                                        <p:tgtEl>
                                          <p:spTgt spid="361"/>
                                        </p:tgtEl>
                                        <p:attrNameLst>
                                          <p:attrName>style.visibility</p:attrName>
                                        </p:attrNameLst>
                                      </p:cBhvr>
                                      <p:to>
                                        <p:strVal val="visible"/>
                                      </p:to>
                                    </p:set>
                                    <p:animEffect transition="in" filter="fade">
                                      <p:cBhvr>
                                        <p:cTn id="110" dur="500"/>
                                        <p:tgtEl>
                                          <p:spTgt spid="361"/>
                                        </p:tgtEl>
                                      </p:cBhvr>
                                    </p:animEffect>
                                  </p:childTnLst>
                                </p:cTn>
                              </p:par>
                              <p:par>
                                <p:cTn id="111" presetID="10" presetClass="entr" presetSubtype="0" fill="hold" nodeType="withEffect">
                                  <p:stCondLst>
                                    <p:cond delay="0"/>
                                  </p:stCondLst>
                                  <p:childTnLst>
                                    <p:set>
                                      <p:cBhvr>
                                        <p:cTn id="112" dur="1" fill="hold">
                                          <p:stCondLst>
                                            <p:cond delay="0"/>
                                          </p:stCondLst>
                                        </p:cTn>
                                        <p:tgtEl>
                                          <p:spTgt spid="377"/>
                                        </p:tgtEl>
                                        <p:attrNameLst>
                                          <p:attrName>style.visibility</p:attrName>
                                        </p:attrNameLst>
                                      </p:cBhvr>
                                      <p:to>
                                        <p:strVal val="visible"/>
                                      </p:to>
                                    </p:set>
                                    <p:animEffect transition="in" filter="fade">
                                      <p:cBhvr>
                                        <p:cTn id="113" dur="500"/>
                                        <p:tgtEl>
                                          <p:spTgt spid="377"/>
                                        </p:tgtEl>
                                      </p:cBhvr>
                                    </p:animEffect>
                                  </p:childTnLst>
                                </p:cTn>
                              </p:par>
                              <p:par>
                                <p:cTn id="114" presetID="10" presetClass="entr" presetSubtype="0" fill="hold" nodeType="withEffect">
                                  <p:stCondLst>
                                    <p:cond delay="0"/>
                                  </p:stCondLst>
                                  <p:childTnLst>
                                    <p:set>
                                      <p:cBhvr>
                                        <p:cTn id="115" dur="1" fill="hold">
                                          <p:stCondLst>
                                            <p:cond delay="0"/>
                                          </p:stCondLst>
                                        </p:cTn>
                                        <p:tgtEl>
                                          <p:spTgt spid="388"/>
                                        </p:tgtEl>
                                        <p:attrNameLst>
                                          <p:attrName>style.visibility</p:attrName>
                                        </p:attrNameLst>
                                      </p:cBhvr>
                                      <p:to>
                                        <p:strVal val="visible"/>
                                      </p:to>
                                    </p:set>
                                    <p:animEffect transition="in" filter="fade">
                                      <p:cBhvr>
                                        <p:cTn id="116" dur="500"/>
                                        <p:tgtEl>
                                          <p:spTgt spid="38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98"/>
                                        </p:tgtEl>
                                        <p:attrNameLst>
                                          <p:attrName>style.visibility</p:attrName>
                                        </p:attrNameLst>
                                      </p:cBhvr>
                                      <p:to>
                                        <p:strVal val="visible"/>
                                      </p:to>
                                    </p:set>
                                    <p:animEffect transition="in" filter="fade">
                                      <p:cBhvr>
                                        <p:cTn id="119" dur="500"/>
                                        <p:tgtEl>
                                          <p:spTgt spid="39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99"/>
                                        </p:tgtEl>
                                        <p:attrNameLst>
                                          <p:attrName>style.visibility</p:attrName>
                                        </p:attrNameLst>
                                      </p:cBhvr>
                                      <p:to>
                                        <p:strVal val="visible"/>
                                      </p:to>
                                    </p:set>
                                    <p:animEffect transition="in" filter="fade">
                                      <p:cBhvr>
                                        <p:cTn id="122" dur="500"/>
                                        <p:tgtEl>
                                          <p:spTgt spid="39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00"/>
                                        </p:tgtEl>
                                        <p:attrNameLst>
                                          <p:attrName>style.visibility</p:attrName>
                                        </p:attrNameLst>
                                      </p:cBhvr>
                                      <p:to>
                                        <p:strVal val="visible"/>
                                      </p:to>
                                    </p:set>
                                    <p:animEffect transition="in" filter="fade">
                                      <p:cBhvr>
                                        <p:cTn id="125" dur="500"/>
                                        <p:tgtEl>
                                          <p:spTgt spid="40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01"/>
                                        </p:tgtEl>
                                        <p:attrNameLst>
                                          <p:attrName>style.visibility</p:attrName>
                                        </p:attrNameLst>
                                      </p:cBhvr>
                                      <p:to>
                                        <p:strVal val="visible"/>
                                      </p:to>
                                    </p:set>
                                    <p:animEffect transition="in" filter="fade">
                                      <p:cBhvr>
                                        <p:cTn id="128" dur="500"/>
                                        <p:tgtEl>
                                          <p:spTgt spid="40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02"/>
                                        </p:tgtEl>
                                        <p:attrNameLst>
                                          <p:attrName>style.visibility</p:attrName>
                                        </p:attrNameLst>
                                      </p:cBhvr>
                                      <p:to>
                                        <p:strVal val="visible"/>
                                      </p:to>
                                    </p:set>
                                    <p:animEffect transition="in" filter="fade">
                                      <p:cBhvr>
                                        <p:cTn id="131" dur="500"/>
                                        <p:tgtEl>
                                          <p:spTgt spid="40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03"/>
                                        </p:tgtEl>
                                        <p:attrNameLst>
                                          <p:attrName>style.visibility</p:attrName>
                                        </p:attrNameLst>
                                      </p:cBhvr>
                                      <p:to>
                                        <p:strVal val="visible"/>
                                      </p:to>
                                    </p:set>
                                    <p:animEffect transition="in" filter="fade">
                                      <p:cBhvr>
                                        <p:cTn id="134" dur="500"/>
                                        <p:tgtEl>
                                          <p:spTgt spid="403"/>
                                        </p:tgtEl>
                                      </p:cBhvr>
                                    </p:animEffect>
                                  </p:childTnLst>
                                </p:cTn>
                              </p:par>
                              <p:par>
                                <p:cTn id="135" presetID="10" presetClass="entr" presetSubtype="0" fill="hold" nodeType="withEffect">
                                  <p:stCondLst>
                                    <p:cond delay="0"/>
                                  </p:stCondLst>
                                  <p:childTnLst>
                                    <p:set>
                                      <p:cBhvr>
                                        <p:cTn id="136" dur="1" fill="hold">
                                          <p:stCondLst>
                                            <p:cond delay="0"/>
                                          </p:stCondLst>
                                        </p:cTn>
                                        <p:tgtEl>
                                          <p:spTgt spid="2"/>
                                        </p:tgtEl>
                                        <p:attrNameLst>
                                          <p:attrName>style.visibility</p:attrName>
                                        </p:attrNameLst>
                                      </p:cBhvr>
                                      <p:to>
                                        <p:strVal val="visible"/>
                                      </p:to>
                                    </p:set>
                                    <p:animEffect transition="in" filter="fade">
                                      <p:cBhvr>
                                        <p:cTn id="137" dur="500"/>
                                        <p:tgtEl>
                                          <p:spTgt spid="2"/>
                                        </p:tgtEl>
                                      </p:cBhvr>
                                    </p:animEffect>
                                  </p:childTnLst>
                                </p:cTn>
                              </p:par>
                              <p:par>
                                <p:cTn id="138" presetID="10" presetClass="entr" presetSubtype="0" fill="hold"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nodeType="withEffect">
                                  <p:stCondLst>
                                    <p:cond delay="0"/>
                                  </p:stCondLst>
                                  <p:childTnLst>
                                    <p:set>
                                      <p:cBhvr>
                                        <p:cTn id="142" dur="1" fill="hold">
                                          <p:stCondLst>
                                            <p:cond delay="0"/>
                                          </p:stCondLst>
                                        </p:cTn>
                                        <p:tgtEl>
                                          <p:spTgt spid="108"/>
                                        </p:tgtEl>
                                        <p:attrNameLst>
                                          <p:attrName>style.visibility</p:attrName>
                                        </p:attrNameLst>
                                      </p:cBhvr>
                                      <p:to>
                                        <p:strVal val="visible"/>
                                      </p:to>
                                    </p:set>
                                    <p:animEffect transition="in" filter="fade">
                                      <p:cBhvr>
                                        <p:cTn id="143" dur="500"/>
                                        <p:tgtEl>
                                          <p:spTgt spid="10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91"/>
                                        </p:tgtEl>
                                        <p:attrNameLst>
                                          <p:attrName>style.visibility</p:attrName>
                                        </p:attrNameLst>
                                      </p:cBhvr>
                                      <p:to>
                                        <p:strVal val="visible"/>
                                      </p:to>
                                    </p:set>
                                    <p:animEffect transition="in" filter="fade">
                                      <p:cBhvr>
                                        <p:cTn id="146" dur="500"/>
                                        <p:tgtEl>
                                          <p:spTgt spid="1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89"/>
                                        </p:tgtEl>
                                        <p:attrNameLst>
                                          <p:attrName>style.visibility</p:attrName>
                                        </p:attrNameLst>
                                      </p:cBhvr>
                                      <p:to>
                                        <p:strVal val="visible"/>
                                      </p:to>
                                    </p:set>
                                    <p:animEffect transition="in" filter="fade">
                                      <p:cBhvr>
                                        <p:cTn id="149"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82" grpId="0" animBg="1"/>
      <p:bldP spid="183" grpId="0" animBg="1"/>
      <p:bldP spid="186" grpId="0" animBg="1"/>
      <p:bldP spid="186" grpId="1" animBg="1"/>
      <p:bldP spid="187" grpId="0" animBg="1"/>
      <p:bldP spid="189" grpId="0"/>
      <p:bldP spid="191" grpId="0" animBg="1"/>
      <p:bldP spid="193" grpId="0" animBg="1"/>
      <p:bldP spid="243" grpId="0" animBg="1"/>
      <p:bldP spid="243" grpId="1" animBg="1"/>
      <p:bldP spid="342" grpId="0"/>
      <p:bldP spid="398" grpId="0"/>
      <p:bldP spid="399" grpId="0"/>
      <p:bldP spid="400" grpId="0"/>
      <p:bldP spid="401" grpId="0"/>
      <p:bldP spid="402" grpId="0"/>
      <p:bldP spid="403" grpId="0"/>
      <p:bldP spid="180" grpId="0"/>
      <p:bldP spid="181" grpId="0"/>
      <p:bldP spid="19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D64BAB-A7A9-4C02-BF63-F93CD4FBC788}"/>
              </a:ext>
            </a:extLst>
          </p:cNvPr>
          <p:cNvSpPr>
            <a:spLocks noGrp="1"/>
          </p:cNvSpPr>
          <p:nvPr>
            <p:ph type="body" sz="quarter" idx="10"/>
          </p:nvPr>
        </p:nvSpPr>
        <p:spPr>
          <a:xfrm>
            <a:off x="369570" y="519638"/>
            <a:ext cx="11452860" cy="723900"/>
          </a:xfrm>
        </p:spPr>
        <p:txBody>
          <a:bodyPr/>
          <a:lstStyle/>
          <a:p>
            <a:r>
              <a:rPr lang="en-US" dirty="0"/>
              <a:t>This is an agenda</a:t>
            </a:r>
          </a:p>
        </p:txBody>
      </p:sp>
      <p:sp>
        <p:nvSpPr>
          <p:cNvPr id="4" name="Slide Number Placeholder 3">
            <a:extLst>
              <a:ext uri="{FF2B5EF4-FFF2-40B4-BE49-F238E27FC236}">
                <a16:creationId xmlns:a16="http://schemas.microsoft.com/office/drawing/2014/main" id="{72C19720-183F-4922-8962-BA09E1478A3C}"/>
              </a:ext>
            </a:extLst>
          </p:cNvPr>
          <p:cNvSpPr>
            <a:spLocks noGrp="1"/>
          </p:cNvSpPr>
          <p:nvPr>
            <p:ph type="sldNum" sz="quarter" idx="4"/>
          </p:nvPr>
        </p:nvSpPr>
        <p:spPr/>
        <p:txBody>
          <a:bodyPr/>
          <a:lstStyle/>
          <a:p>
            <a:fld id="{9A68FE36-BDA6-4A87-8648-115964FC2835}" type="slidenum">
              <a:rPr lang="en-US" smtClean="0"/>
              <a:pPr/>
              <a:t>6</a:t>
            </a:fld>
            <a:endParaRPr lang="en-US" dirty="0"/>
          </a:p>
        </p:txBody>
      </p:sp>
      <p:graphicFrame>
        <p:nvGraphicFramePr>
          <p:cNvPr id="6" name="Table 5">
            <a:extLst>
              <a:ext uri="{FF2B5EF4-FFF2-40B4-BE49-F238E27FC236}">
                <a16:creationId xmlns:a16="http://schemas.microsoft.com/office/drawing/2014/main" id="{73C177DB-B5E2-477A-8C66-44C7CB959590}"/>
              </a:ext>
            </a:extLst>
          </p:cNvPr>
          <p:cNvGraphicFramePr>
            <a:graphicFrameLocks noGrp="1"/>
          </p:cNvGraphicFramePr>
          <p:nvPr>
            <p:extLst>
              <p:ext uri="{D42A27DB-BD31-4B8C-83A1-F6EECF244321}">
                <p14:modId xmlns:p14="http://schemas.microsoft.com/office/powerpoint/2010/main" val="1376608736"/>
              </p:ext>
            </p:extLst>
          </p:nvPr>
        </p:nvGraphicFramePr>
        <p:xfrm>
          <a:off x="396875" y="1624541"/>
          <a:ext cx="11398251" cy="4138088"/>
        </p:xfrm>
        <a:graphic>
          <a:graphicData uri="http://schemas.openxmlformats.org/drawingml/2006/table">
            <a:tbl>
              <a:tblPr firstRow="1" bandRow="1">
                <a:tableStyleId>{5C22544A-7EE6-4342-B048-85BDC9FD1C3A}</a:tableStyleId>
              </a:tblPr>
              <a:tblGrid>
                <a:gridCol w="4141757">
                  <a:extLst>
                    <a:ext uri="{9D8B030D-6E8A-4147-A177-3AD203B41FA5}">
                      <a16:colId xmlns:a16="http://schemas.microsoft.com/office/drawing/2014/main" val="3357768107"/>
                    </a:ext>
                  </a:extLst>
                </a:gridCol>
                <a:gridCol w="208280">
                  <a:extLst>
                    <a:ext uri="{9D8B030D-6E8A-4147-A177-3AD203B41FA5}">
                      <a16:colId xmlns:a16="http://schemas.microsoft.com/office/drawing/2014/main" val="2573293065"/>
                    </a:ext>
                  </a:extLst>
                </a:gridCol>
                <a:gridCol w="7048214">
                  <a:extLst>
                    <a:ext uri="{9D8B030D-6E8A-4147-A177-3AD203B41FA5}">
                      <a16:colId xmlns:a16="http://schemas.microsoft.com/office/drawing/2014/main" val="2560462821"/>
                    </a:ext>
                  </a:extLst>
                </a:gridCol>
              </a:tblGrid>
              <a:tr h="517261">
                <a:tc>
                  <a:txBody>
                    <a:bodyPr/>
                    <a:lstStyle/>
                    <a:p>
                      <a:pPr marL="285750" indent="-285750">
                        <a:buFontTx/>
                        <a:buBlip>
                          <a:blip r:embed="rId2"/>
                        </a:buBlip>
                      </a:pPr>
                      <a:r>
                        <a:rPr lang="en-US" b="1" dirty="0">
                          <a:solidFill>
                            <a:schemeClr val="tx1">
                              <a:lumMod val="75000"/>
                              <a:lumOff val="25000"/>
                            </a:schemeClr>
                          </a:solidFill>
                        </a:rPr>
                        <a:t>Agenda item one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b="0" dirty="0">
                        <a:solidFill>
                          <a:schemeClr val="tx1">
                            <a:lumMod val="75000"/>
                            <a:lumOff val="25000"/>
                          </a:schemeClr>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chemeClr val="tx1">
                              <a:lumMod val="75000"/>
                              <a:lumOff val="25000"/>
                            </a:schemeClr>
                          </a:solidFill>
                        </a:rPr>
                        <a:t>Description</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5679897"/>
                  </a:ext>
                </a:extLst>
              </a:tr>
              <a:tr h="517261">
                <a:tc>
                  <a:txBody>
                    <a:bodyPr/>
                    <a:lstStyle/>
                    <a:p>
                      <a:pPr marL="285750" indent="-285750">
                        <a:buFontTx/>
                        <a:buBlip>
                          <a:blip r:embed="rId2"/>
                        </a:buBlip>
                      </a:pPr>
                      <a:r>
                        <a:rPr lang="en-US" b="1" dirty="0">
                          <a:solidFill>
                            <a:schemeClr val="tx1">
                              <a:lumMod val="75000"/>
                              <a:lumOff val="25000"/>
                            </a:schemeClr>
                          </a:solidFill>
                        </a:rPr>
                        <a:t>Agenda item two</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b="0" dirty="0">
                        <a:solidFill>
                          <a:schemeClr val="tx1">
                            <a:lumMod val="75000"/>
                            <a:lumOff val="25000"/>
                          </a:schemeClr>
                        </a:solidFill>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b="0" dirty="0">
                          <a:solidFill>
                            <a:schemeClr val="tx1">
                              <a:lumMod val="75000"/>
                              <a:lumOff val="25000"/>
                            </a:schemeClr>
                          </a:solidFill>
                        </a:rPr>
                        <a:t>Description</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6900071"/>
                  </a:ext>
                </a:extLst>
              </a:tr>
              <a:tr h="517261">
                <a:tc>
                  <a:txBody>
                    <a:bodyPr/>
                    <a:lstStyle/>
                    <a:p>
                      <a:pPr marL="285750" indent="-285750" algn="l" defTabSz="914400" rtl="0" eaLnBrk="1" latinLnBrk="0" hangingPunct="1">
                        <a:buFontTx/>
                        <a:buBlip>
                          <a:blip r:embed="rId2"/>
                        </a:buBlip>
                      </a:pPr>
                      <a:r>
                        <a:rPr lang="en-US" sz="1800" b="1" kern="1200" dirty="0">
                          <a:solidFill>
                            <a:schemeClr val="tx1">
                              <a:lumMod val="75000"/>
                              <a:lumOff val="25000"/>
                            </a:schemeClr>
                          </a:solidFill>
                          <a:latin typeface="+mn-lt"/>
                          <a:ea typeface="+mn-ea"/>
                          <a:cs typeface="+mn-cs"/>
                        </a:rPr>
                        <a:t>Agenda item three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b="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b="0" dirty="0">
                          <a:solidFill>
                            <a:schemeClr val="tx1">
                              <a:lumMod val="75000"/>
                              <a:lumOff val="25000"/>
                            </a:schemeClr>
                          </a:solidFill>
                        </a:rPr>
                        <a:t>Description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6886477"/>
                  </a:ext>
                </a:extLst>
              </a:tr>
              <a:tr h="517261">
                <a:tc>
                  <a:txBody>
                    <a:bodyPr/>
                    <a:lstStyle/>
                    <a:p>
                      <a:pPr marL="285750" indent="-285750">
                        <a:buFontTx/>
                        <a:buBlip>
                          <a:blip r:embed="rId2"/>
                        </a:buBlip>
                      </a:pPr>
                      <a:r>
                        <a:rPr lang="en-US" b="1" dirty="0">
                          <a:solidFill>
                            <a:schemeClr val="tx1">
                              <a:lumMod val="75000"/>
                              <a:lumOff val="25000"/>
                            </a:schemeClr>
                          </a:solidFill>
                        </a:rPr>
                        <a:t>Agenda item four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b="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b="0" dirty="0">
                          <a:solidFill>
                            <a:schemeClr val="tx1">
                              <a:lumMod val="75000"/>
                              <a:lumOff val="25000"/>
                            </a:schemeClr>
                          </a:solidFill>
                        </a:rPr>
                        <a:t>Description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3080731"/>
                  </a:ext>
                </a:extLst>
              </a:tr>
              <a:tr h="517261">
                <a:tc>
                  <a:txBody>
                    <a:bodyPr/>
                    <a:lstStyle/>
                    <a:p>
                      <a:pPr marL="285750" indent="-285750">
                        <a:buFontTx/>
                        <a:buBlip>
                          <a:blip r:embed="rId2"/>
                        </a:buBlip>
                      </a:pPr>
                      <a:r>
                        <a:rPr lang="en-US" b="1" dirty="0">
                          <a:solidFill>
                            <a:schemeClr val="tx1">
                              <a:lumMod val="75000"/>
                              <a:lumOff val="25000"/>
                            </a:schemeClr>
                          </a:solidFill>
                        </a:rPr>
                        <a:t>Agenda item five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b="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b="0" dirty="0">
                          <a:solidFill>
                            <a:schemeClr val="tx1">
                              <a:lumMod val="75000"/>
                              <a:lumOff val="25000"/>
                            </a:schemeClr>
                          </a:solidFill>
                        </a:rPr>
                        <a:t>Description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4528091"/>
                  </a:ext>
                </a:extLst>
              </a:tr>
              <a:tr h="517261">
                <a:tc>
                  <a:txBody>
                    <a:bodyPr/>
                    <a:lstStyle/>
                    <a:p>
                      <a:pPr marL="285750" indent="-285750">
                        <a:buFontTx/>
                        <a:buBlip>
                          <a:blip r:embed="rId2"/>
                        </a:buBlip>
                      </a:pPr>
                      <a:r>
                        <a:rPr lang="en-US" b="1" dirty="0">
                          <a:solidFill>
                            <a:schemeClr val="tx1">
                              <a:lumMod val="75000"/>
                              <a:lumOff val="25000"/>
                            </a:schemeClr>
                          </a:solidFill>
                        </a:rPr>
                        <a:t>Agenda item six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b="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b="0" dirty="0">
                          <a:solidFill>
                            <a:schemeClr val="tx1">
                              <a:lumMod val="75000"/>
                              <a:lumOff val="25000"/>
                            </a:schemeClr>
                          </a:solidFill>
                        </a:rPr>
                        <a:t>Description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0429429"/>
                  </a:ext>
                </a:extLst>
              </a:tr>
              <a:tr h="517261">
                <a:tc>
                  <a:txBody>
                    <a:bodyPr/>
                    <a:lstStyle/>
                    <a:p>
                      <a:pPr marL="285750" indent="-285750">
                        <a:buFontTx/>
                        <a:buBlip>
                          <a:blip r:embed="rId2"/>
                        </a:buBlip>
                      </a:pPr>
                      <a:r>
                        <a:rPr lang="en-US" b="1" dirty="0">
                          <a:solidFill>
                            <a:schemeClr val="tx1">
                              <a:lumMod val="75000"/>
                              <a:lumOff val="25000"/>
                            </a:schemeClr>
                          </a:solidFill>
                        </a:rPr>
                        <a:t>Agenda item seven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b="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b="0" dirty="0">
                          <a:solidFill>
                            <a:schemeClr val="tx1">
                              <a:lumMod val="75000"/>
                              <a:lumOff val="25000"/>
                            </a:schemeClr>
                          </a:solidFill>
                        </a:rPr>
                        <a:t>Description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2261105"/>
                  </a:ext>
                </a:extLst>
              </a:tr>
              <a:tr h="517261">
                <a:tc>
                  <a:txBody>
                    <a:bodyPr/>
                    <a:lstStyle/>
                    <a:p>
                      <a:pPr marL="285750" indent="-285750">
                        <a:buFontTx/>
                        <a:buBlip>
                          <a:blip r:embed="rId2"/>
                        </a:buBlip>
                      </a:pPr>
                      <a:r>
                        <a:rPr lang="en-US" b="1" dirty="0">
                          <a:solidFill>
                            <a:schemeClr val="tx1">
                              <a:lumMod val="75000"/>
                              <a:lumOff val="25000"/>
                            </a:schemeClr>
                          </a:solidFill>
                        </a:rPr>
                        <a:t>Agenda item eight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b="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b="0" dirty="0">
                          <a:solidFill>
                            <a:schemeClr val="tx1">
                              <a:lumMod val="75000"/>
                              <a:lumOff val="25000"/>
                            </a:schemeClr>
                          </a:solidFill>
                        </a:rPr>
                        <a:t>Description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8638645"/>
                  </a:ext>
                </a:extLst>
              </a:tr>
            </a:tbl>
          </a:graphicData>
        </a:graphic>
      </p:graphicFrame>
    </p:spTree>
    <p:extLst>
      <p:ext uri="{BB962C8B-B14F-4D97-AF65-F5344CB8AC3E}">
        <p14:creationId xmlns:p14="http://schemas.microsoft.com/office/powerpoint/2010/main" val="385021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C57E3D5D-8091-4883-B0EB-B0D3DBA2B40A}"/>
              </a:ext>
            </a:extLst>
          </p:cNvPr>
          <p:cNvSpPr>
            <a:spLocks noGrp="1"/>
          </p:cNvSpPr>
          <p:nvPr>
            <p:ph type="body" sz="quarter" idx="11"/>
          </p:nvPr>
        </p:nvSpPr>
        <p:spPr/>
        <p:txBody>
          <a:bodyPr/>
          <a:lstStyle/>
          <a:p>
            <a:r>
              <a:rPr lang="en-US" dirty="0"/>
              <a:t>Circular, social entrepreneurship circular indicators entrepreneur. Invest program area equal opportunity to, inspirational; social capital we must stand up collaborate. Cultivate, strengthening infrastructure because emerging ideate problem-solvers technology innovation.</a:t>
            </a:r>
            <a:br>
              <a:rPr lang="en-US" dirty="0"/>
            </a:br>
            <a:br>
              <a:rPr lang="en-US" dirty="0"/>
            </a:br>
            <a:r>
              <a:rPr lang="en-US" dirty="0"/>
              <a:t>Living a fully ethical life philanthropy thought leader low-hanging fruit inspirational. Inspiring improve the world agile changemaker correlation, overcome injustice replicable society empathetic. Design thinking bandwidth humanitarian social capital milestones. Sustainable, correlation; activate social enterprise collaborative consumption and media.</a:t>
            </a:r>
          </a:p>
          <a:p>
            <a:endParaRPr lang="en-US" dirty="0"/>
          </a:p>
        </p:txBody>
      </p:sp>
      <p:sp>
        <p:nvSpPr>
          <p:cNvPr id="7" name="Slide Number Placeholder 5">
            <a:extLst>
              <a:ext uri="{FF2B5EF4-FFF2-40B4-BE49-F238E27FC236}">
                <a16:creationId xmlns:a16="http://schemas.microsoft.com/office/drawing/2014/main" id="{7C60A46A-267E-47D7-A48A-04165C4C5185}"/>
              </a:ext>
            </a:extLst>
          </p:cNvPr>
          <p:cNvSpPr>
            <a:spLocks noGrp="1"/>
          </p:cNvSpPr>
          <p:nvPr>
            <p:ph type="sldNum" sz="quarter" idx="4"/>
          </p:nvPr>
        </p:nvSpPr>
        <p:spPr/>
        <p:txBody>
          <a:bodyPr/>
          <a:lstStyle>
            <a:lvl1pPr algn="r">
              <a:defRPr lang="uk-UA" sz="800" b="0" i="0" kern="1200" smtClean="0">
                <a:solidFill>
                  <a:schemeClr val="tx1">
                    <a:lumMod val="50000"/>
                    <a:lumOff val="50000"/>
                  </a:schemeClr>
                </a:solidFill>
                <a:effectLst/>
                <a:latin typeface="+mn-lt"/>
                <a:ea typeface="+mn-ea"/>
                <a:cs typeface="+mn-cs"/>
              </a:defRPr>
            </a:lvl1pPr>
          </a:lstStyle>
          <a:p>
            <a:fld id="{9A68FE36-BDA6-4A87-8648-115964FC2835}" type="slidenum">
              <a:rPr lang="en-US" smtClean="0">
                <a:solidFill>
                  <a:schemeClr val="bg1"/>
                </a:solidFill>
              </a:rPr>
              <a:pPr/>
              <a:t>7</a:t>
            </a:fld>
            <a:endParaRPr lang="en-US" dirty="0">
              <a:solidFill>
                <a:schemeClr val="bg1"/>
              </a:solidFill>
            </a:endParaRPr>
          </a:p>
        </p:txBody>
      </p:sp>
      <p:sp>
        <p:nvSpPr>
          <p:cNvPr id="12" name="Text Placeholder 11">
            <a:extLst>
              <a:ext uri="{FF2B5EF4-FFF2-40B4-BE49-F238E27FC236}">
                <a16:creationId xmlns:a16="http://schemas.microsoft.com/office/drawing/2014/main" id="{6AD210E6-E686-4A59-ADE4-66FA95E69B02}"/>
              </a:ext>
            </a:extLst>
          </p:cNvPr>
          <p:cNvSpPr>
            <a:spLocks noGrp="1"/>
          </p:cNvSpPr>
          <p:nvPr>
            <p:ph type="body" sz="quarter" idx="10"/>
          </p:nvPr>
        </p:nvSpPr>
        <p:spPr/>
        <p:txBody>
          <a:bodyPr/>
          <a:lstStyle/>
          <a:p>
            <a:r>
              <a:rPr lang="en-US" dirty="0"/>
              <a:t>THIS IS A SPLIT SLIDE</a:t>
            </a:r>
          </a:p>
        </p:txBody>
      </p:sp>
      <p:sp>
        <p:nvSpPr>
          <p:cNvPr id="16" name="Text Placeholder 15">
            <a:extLst>
              <a:ext uri="{FF2B5EF4-FFF2-40B4-BE49-F238E27FC236}">
                <a16:creationId xmlns:a16="http://schemas.microsoft.com/office/drawing/2014/main" id="{48246CC3-26F1-4FF1-92EE-3224A66EE6F0}"/>
              </a:ext>
            </a:extLst>
          </p:cNvPr>
          <p:cNvSpPr>
            <a:spLocks noGrp="1"/>
          </p:cNvSpPr>
          <p:nvPr>
            <p:ph type="body" sz="quarter" idx="12"/>
          </p:nvPr>
        </p:nvSpPr>
        <p:spPr/>
        <p:txBody>
          <a:bodyPr/>
          <a:lstStyle/>
          <a:p>
            <a:r>
              <a:rPr lang="en-US" dirty="0"/>
              <a:t>One side for graphic, the other for text</a:t>
            </a:r>
          </a:p>
        </p:txBody>
      </p:sp>
      <p:pic>
        <p:nvPicPr>
          <p:cNvPr id="3" name="Picture 2" descr="A close up of a logo&#10;&#10;Description generated with high confidence">
            <a:extLst>
              <a:ext uri="{FF2B5EF4-FFF2-40B4-BE49-F238E27FC236}">
                <a16:creationId xmlns:a16="http://schemas.microsoft.com/office/drawing/2014/main" id="{67281E97-3D23-4179-8E25-2C01781EAFBB}"/>
              </a:ext>
            </a:extLst>
          </p:cNvPr>
          <p:cNvPicPr>
            <a:picLocks noChangeAspect="1"/>
          </p:cNvPicPr>
          <p:nvPr/>
        </p:nvPicPr>
        <p:blipFill>
          <a:blip r:embed="rId2"/>
          <a:stretch>
            <a:fillRect/>
          </a:stretch>
        </p:blipFill>
        <p:spPr>
          <a:xfrm>
            <a:off x="1600782" y="2171699"/>
            <a:ext cx="2933016" cy="3617817"/>
          </a:xfrm>
          <a:prstGeom prst="rect">
            <a:avLst/>
          </a:prstGeom>
        </p:spPr>
      </p:pic>
    </p:spTree>
    <p:extLst>
      <p:ext uri="{BB962C8B-B14F-4D97-AF65-F5344CB8AC3E}">
        <p14:creationId xmlns:p14="http://schemas.microsoft.com/office/powerpoint/2010/main" val="69161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ADE2CB-1A6E-3645-8030-F12028BA5E07}"/>
              </a:ext>
            </a:extLst>
          </p:cNvPr>
          <p:cNvPicPr>
            <a:picLocks noChangeAspect="1"/>
          </p:cNvPicPr>
          <p:nvPr/>
        </p:nvPicPr>
        <p:blipFill>
          <a:blip r:embed="rId2"/>
          <a:stretch>
            <a:fillRect/>
          </a:stretch>
        </p:blipFill>
        <p:spPr>
          <a:xfrm>
            <a:off x="6785719" y="1692302"/>
            <a:ext cx="1086529" cy="1086529"/>
          </a:xfrm>
          <a:prstGeom prst="rect">
            <a:avLst/>
          </a:prstGeom>
        </p:spPr>
      </p:pic>
      <p:pic>
        <p:nvPicPr>
          <p:cNvPr id="1877" name="Shape 90">
            <a:extLst>
              <a:ext uri="{FF2B5EF4-FFF2-40B4-BE49-F238E27FC236}">
                <a16:creationId xmlns:a16="http://schemas.microsoft.com/office/drawing/2014/main" id="{4DD84B53-7FF3-764E-81DE-BB61DEE55254}"/>
              </a:ext>
            </a:extLst>
          </p:cNvPr>
          <p:cNvPicPr preferRelativeResize="0"/>
          <p:nvPr/>
        </p:nvPicPr>
        <p:blipFill rotWithShape="1">
          <a:blip r:embed="rId3">
            <a:alphaModFix/>
          </a:blip>
          <a:srcRect/>
          <a:stretch/>
        </p:blipFill>
        <p:spPr>
          <a:xfrm>
            <a:off x="8342461" y="2066664"/>
            <a:ext cx="409034" cy="434772"/>
          </a:xfrm>
          <a:prstGeom prst="rect">
            <a:avLst/>
          </a:prstGeom>
          <a:noFill/>
          <a:ln>
            <a:noFill/>
          </a:ln>
        </p:spPr>
      </p:pic>
      <p:pic>
        <p:nvPicPr>
          <p:cNvPr id="1878" name="Shape 102">
            <a:extLst>
              <a:ext uri="{FF2B5EF4-FFF2-40B4-BE49-F238E27FC236}">
                <a16:creationId xmlns:a16="http://schemas.microsoft.com/office/drawing/2014/main" id="{A5E04487-F51C-5645-AFFF-17EB906F84ED}"/>
              </a:ext>
            </a:extLst>
          </p:cNvPr>
          <p:cNvPicPr preferRelativeResize="0"/>
          <p:nvPr/>
        </p:nvPicPr>
        <p:blipFill rotWithShape="1">
          <a:blip r:embed="rId4">
            <a:alphaModFix/>
          </a:blip>
          <a:srcRect/>
          <a:stretch/>
        </p:blipFill>
        <p:spPr>
          <a:xfrm>
            <a:off x="9681402" y="763261"/>
            <a:ext cx="976074" cy="203672"/>
          </a:xfrm>
          <a:prstGeom prst="rect">
            <a:avLst/>
          </a:prstGeom>
          <a:noFill/>
          <a:ln>
            <a:noFill/>
          </a:ln>
        </p:spPr>
      </p:pic>
      <p:pic>
        <p:nvPicPr>
          <p:cNvPr id="1879" name="Picture 1878">
            <a:extLst>
              <a:ext uri="{FF2B5EF4-FFF2-40B4-BE49-F238E27FC236}">
                <a16:creationId xmlns:a16="http://schemas.microsoft.com/office/drawing/2014/main" id="{C7D06DE0-38D9-DA41-9A0B-F1B3FEEF531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52107" y="745691"/>
            <a:ext cx="735248" cy="224199"/>
          </a:xfrm>
          <a:prstGeom prst="rect">
            <a:avLst/>
          </a:prstGeom>
        </p:spPr>
      </p:pic>
      <p:pic>
        <p:nvPicPr>
          <p:cNvPr id="1880" name="Picture 1879">
            <a:extLst>
              <a:ext uri="{FF2B5EF4-FFF2-40B4-BE49-F238E27FC236}">
                <a16:creationId xmlns:a16="http://schemas.microsoft.com/office/drawing/2014/main" id="{CAAAF616-6B48-E14E-B1CC-56A4F17A1B5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659635" y="1397262"/>
            <a:ext cx="848162" cy="363982"/>
          </a:xfrm>
          <a:prstGeom prst="rect">
            <a:avLst/>
          </a:prstGeom>
        </p:spPr>
      </p:pic>
      <p:pic>
        <p:nvPicPr>
          <p:cNvPr id="1882" name="Shape 94">
            <a:extLst>
              <a:ext uri="{FF2B5EF4-FFF2-40B4-BE49-F238E27FC236}">
                <a16:creationId xmlns:a16="http://schemas.microsoft.com/office/drawing/2014/main" id="{846BC05D-A264-5347-8F9B-C3A63281313A}"/>
              </a:ext>
            </a:extLst>
          </p:cNvPr>
          <p:cNvPicPr preferRelativeResize="0"/>
          <p:nvPr/>
        </p:nvPicPr>
        <p:blipFill rotWithShape="1">
          <a:blip r:embed="rId7">
            <a:alphaModFix/>
          </a:blip>
          <a:srcRect/>
          <a:stretch/>
        </p:blipFill>
        <p:spPr>
          <a:xfrm>
            <a:off x="6057475" y="1387518"/>
            <a:ext cx="1329116" cy="383468"/>
          </a:xfrm>
          <a:prstGeom prst="rect">
            <a:avLst/>
          </a:prstGeom>
          <a:noFill/>
          <a:ln>
            <a:noFill/>
          </a:ln>
        </p:spPr>
      </p:pic>
      <p:pic>
        <p:nvPicPr>
          <p:cNvPr id="1883" name="Picture 1882">
            <a:extLst>
              <a:ext uri="{FF2B5EF4-FFF2-40B4-BE49-F238E27FC236}">
                <a16:creationId xmlns:a16="http://schemas.microsoft.com/office/drawing/2014/main" id="{E0F806CF-3B87-824C-8858-91374D95D6C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793292" y="680077"/>
            <a:ext cx="1066285" cy="355429"/>
          </a:xfrm>
          <a:prstGeom prst="rect">
            <a:avLst/>
          </a:prstGeom>
        </p:spPr>
      </p:pic>
      <p:pic>
        <p:nvPicPr>
          <p:cNvPr id="1884" name="Picture 1883">
            <a:extLst>
              <a:ext uri="{FF2B5EF4-FFF2-40B4-BE49-F238E27FC236}">
                <a16:creationId xmlns:a16="http://schemas.microsoft.com/office/drawing/2014/main" id="{E356C745-EDF4-A543-BFDB-87AFB0BBD29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780841" y="1382099"/>
            <a:ext cx="802918" cy="394309"/>
          </a:xfrm>
          <a:prstGeom prst="rect">
            <a:avLst/>
          </a:prstGeom>
        </p:spPr>
      </p:pic>
      <p:pic>
        <p:nvPicPr>
          <p:cNvPr id="1885" name="Picture 1884">
            <a:extLst>
              <a:ext uri="{FF2B5EF4-FFF2-40B4-BE49-F238E27FC236}">
                <a16:creationId xmlns:a16="http://schemas.microsoft.com/office/drawing/2014/main" id="{AE58AE9F-A3F5-734A-A5BA-9CA1C7093B07}"/>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856802" y="1414364"/>
            <a:ext cx="885900" cy="329777"/>
          </a:xfrm>
          <a:prstGeom prst="rect">
            <a:avLst/>
          </a:prstGeom>
        </p:spPr>
      </p:pic>
      <p:pic>
        <p:nvPicPr>
          <p:cNvPr id="1886" name="Picture 10" descr="mage result for pdx logo">
            <a:extLst>
              <a:ext uri="{FF2B5EF4-FFF2-40B4-BE49-F238E27FC236}">
                <a16:creationId xmlns:a16="http://schemas.microsoft.com/office/drawing/2014/main" id="{A691F0B6-12C9-0749-BEFE-7217753E7809}"/>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11015746" y="1304092"/>
            <a:ext cx="456399" cy="550320"/>
          </a:xfrm>
          <a:prstGeom prst="rect">
            <a:avLst/>
          </a:prstGeom>
          <a:noFill/>
          <a:extLst>
            <a:ext uri="{909E8E84-426E-40dd-AFC4-6F175D3DCCD1}">
              <a14:hiddenFill xmlns="" xmlns:a14="http://schemas.microsoft.com/office/drawing/2010/main">
                <a:solidFill>
                  <a:srgbClr val="FFFFFF"/>
                </a:solidFill>
              </a14:hiddenFill>
            </a:ext>
          </a:extLst>
        </p:spPr>
      </p:pic>
      <p:pic>
        <p:nvPicPr>
          <p:cNvPr id="1887" name="Picture 1886">
            <a:extLst>
              <a:ext uri="{FF2B5EF4-FFF2-40B4-BE49-F238E27FC236}">
                <a16:creationId xmlns:a16="http://schemas.microsoft.com/office/drawing/2014/main" id="{41582B94-E2BC-D24C-AB93-923C6D7D669D}"/>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545747" y="650175"/>
            <a:ext cx="1107286" cy="415232"/>
          </a:xfrm>
          <a:prstGeom prst="rect">
            <a:avLst/>
          </a:prstGeom>
        </p:spPr>
      </p:pic>
      <p:pic>
        <p:nvPicPr>
          <p:cNvPr id="1888" name="Picture 1887">
            <a:extLst>
              <a:ext uri="{FF2B5EF4-FFF2-40B4-BE49-F238E27FC236}">
                <a16:creationId xmlns:a16="http://schemas.microsoft.com/office/drawing/2014/main" id="{870EEA66-F88D-4148-A8E2-CC0CE61AED4D}"/>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2857606" y="755942"/>
            <a:ext cx="777912" cy="253366"/>
          </a:xfrm>
          <a:prstGeom prst="rect">
            <a:avLst/>
          </a:prstGeom>
        </p:spPr>
      </p:pic>
      <p:pic>
        <p:nvPicPr>
          <p:cNvPr id="1889" name="Picture 1888">
            <a:extLst>
              <a:ext uri="{FF2B5EF4-FFF2-40B4-BE49-F238E27FC236}">
                <a16:creationId xmlns:a16="http://schemas.microsoft.com/office/drawing/2014/main" id="{3FE94B73-9AC1-CC48-BD56-43F2A387C7F1}"/>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5107567" y="646296"/>
            <a:ext cx="1121286" cy="422991"/>
          </a:xfrm>
          <a:prstGeom prst="rect">
            <a:avLst/>
          </a:prstGeom>
        </p:spPr>
      </p:pic>
      <p:pic>
        <p:nvPicPr>
          <p:cNvPr id="1890" name="Picture 1889">
            <a:extLst>
              <a:ext uri="{FF2B5EF4-FFF2-40B4-BE49-F238E27FC236}">
                <a16:creationId xmlns:a16="http://schemas.microsoft.com/office/drawing/2014/main" id="{43870DDC-230F-B345-AC8C-014A1B5C8E6C}"/>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6476842" y="757731"/>
            <a:ext cx="1027276" cy="200119"/>
          </a:xfrm>
          <a:prstGeom prst="rect">
            <a:avLst/>
          </a:prstGeom>
        </p:spPr>
      </p:pic>
      <p:pic>
        <p:nvPicPr>
          <p:cNvPr id="1891" name="Picture 1890">
            <a:extLst>
              <a:ext uri="{FF2B5EF4-FFF2-40B4-BE49-F238E27FC236}">
                <a16:creationId xmlns:a16="http://schemas.microsoft.com/office/drawing/2014/main" id="{5C35EC71-396F-B24A-9B28-48EEA805B532}"/>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905462" y="721988"/>
            <a:ext cx="608569" cy="306313"/>
          </a:xfrm>
          <a:prstGeom prst="rect">
            <a:avLst/>
          </a:prstGeom>
        </p:spPr>
      </p:pic>
      <p:pic>
        <p:nvPicPr>
          <p:cNvPr id="1892" name="Picture 1891">
            <a:extLst>
              <a:ext uri="{FF2B5EF4-FFF2-40B4-BE49-F238E27FC236}">
                <a16:creationId xmlns:a16="http://schemas.microsoft.com/office/drawing/2014/main" id="{E0418329-0763-8645-AA05-76C2A35BB102}"/>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1995505" y="1194445"/>
            <a:ext cx="769615" cy="769615"/>
          </a:xfrm>
          <a:prstGeom prst="rect">
            <a:avLst/>
          </a:prstGeom>
        </p:spPr>
      </p:pic>
      <p:pic>
        <p:nvPicPr>
          <p:cNvPr id="1893" name="Picture 1892">
            <a:extLst>
              <a:ext uri="{FF2B5EF4-FFF2-40B4-BE49-F238E27FC236}">
                <a16:creationId xmlns:a16="http://schemas.microsoft.com/office/drawing/2014/main" id="{B5F07B27-D888-A24E-8723-14AF821F0E13}"/>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3038164" y="1360073"/>
            <a:ext cx="966178" cy="438359"/>
          </a:xfrm>
          <a:prstGeom prst="rect">
            <a:avLst/>
          </a:prstGeom>
        </p:spPr>
      </p:pic>
      <p:pic>
        <p:nvPicPr>
          <p:cNvPr id="1894" name="Picture 1893">
            <a:extLst>
              <a:ext uri="{FF2B5EF4-FFF2-40B4-BE49-F238E27FC236}">
                <a16:creationId xmlns:a16="http://schemas.microsoft.com/office/drawing/2014/main" id="{BAD5FB53-C55D-354F-BC27-5784403C86D1}"/>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532732" y="830741"/>
            <a:ext cx="940764" cy="197560"/>
          </a:xfrm>
          <a:prstGeom prst="rect">
            <a:avLst/>
          </a:prstGeom>
        </p:spPr>
      </p:pic>
      <p:pic>
        <p:nvPicPr>
          <p:cNvPr id="1895" name="Picture 1894">
            <a:extLst>
              <a:ext uri="{FF2B5EF4-FFF2-40B4-BE49-F238E27FC236}">
                <a16:creationId xmlns:a16="http://schemas.microsoft.com/office/drawing/2014/main" id="{025850F2-6229-B34C-A9C4-101DF28F41F7}"/>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2207064" y="2149103"/>
            <a:ext cx="758093" cy="249328"/>
          </a:xfrm>
          <a:prstGeom prst="rect">
            <a:avLst/>
          </a:prstGeom>
        </p:spPr>
      </p:pic>
      <p:pic>
        <p:nvPicPr>
          <p:cNvPr id="1896" name="Picture 1895" descr="A close up of a sign&#10;&#10;Description generated with high confidence">
            <a:extLst>
              <a:ext uri="{FF2B5EF4-FFF2-40B4-BE49-F238E27FC236}">
                <a16:creationId xmlns:a16="http://schemas.microsoft.com/office/drawing/2014/main" id="{D032166D-1382-C74C-B4B0-C1CB0DDE9701}"/>
              </a:ext>
            </a:extLst>
          </p:cNvPr>
          <p:cNvPicPr>
            <a:picLocks noChangeAspect="1"/>
          </p:cNvPicPr>
          <p:nvPr/>
        </p:nvPicPr>
        <p:blipFill rotWithShape="1">
          <a:blip r:embed="rId21" cstate="hqprint">
            <a:extLst>
              <a:ext uri="{28A0092B-C50C-407E-A947-70E740481C1C}">
                <a14:useLocalDpi xmlns:a14="http://schemas.microsoft.com/office/drawing/2010/main"/>
              </a:ext>
            </a:extLst>
          </a:blip>
          <a:srcRect/>
          <a:stretch/>
        </p:blipFill>
        <p:spPr>
          <a:xfrm>
            <a:off x="473909" y="1433141"/>
            <a:ext cx="1114300" cy="281637"/>
          </a:xfrm>
          <a:prstGeom prst="rect">
            <a:avLst/>
          </a:prstGeom>
        </p:spPr>
      </p:pic>
      <p:pic>
        <p:nvPicPr>
          <p:cNvPr id="1897" name="Picture 1896" descr="A picture containing object&#10;&#10;Description generated with very high confidence">
            <a:extLst>
              <a:ext uri="{FF2B5EF4-FFF2-40B4-BE49-F238E27FC236}">
                <a16:creationId xmlns:a16="http://schemas.microsoft.com/office/drawing/2014/main" id="{83F8C786-550A-E84F-A20E-D81D94CBF059}"/>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3479946" y="2118495"/>
            <a:ext cx="1425676" cy="310544"/>
          </a:xfrm>
          <a:prstGeom prst="rect">
            <a:avLst/>
          </a:prstGeom>
        </p:spPr>
      </p:pic>
      <p:pic>
        <p:nvPicPr>
          <p:cNvPr id="1898" name="Picture 1897">
            <a:extLst>
              <a:ext uri="{FF2B5EF4-FFF2-40B4-BE49-F238E27FC236}">
                <a16:creationId xmlns:a16="http://schemas.microsoft.com/office/drawing/2014/main" id="{EB127282-D072-0F48-8B2F-B95103D4413F}"/>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9400682" y="2159013"/>
            <a:ext cx="1148185" cy="323264"/>
          </a:xfrm>
          <a:prstGeom prst="rect">
            <a:avLst/>
          </a:prstGeom>
        </p:spPr>
      </p:pic>
      <p:pic>
        <p:nvPicPr>
          <p:cNvPr id="1899" name="Picture 1898" descr="A close up of a sign&#10;&#10;Description generated with high confidence">
            <a:extLst>
              <a:ext uri="{FF2B5EF4-FFF2-40B4-BE49-F238E27FC236}">
                <a16:creationId xmlns:a16="http://schemas.microsoft.com/office/drawing/2014/main" id="{B85700C1-2F39-5E46-9443-56F4F92A2EC1}"/>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4322207" y="3975898"/>
            <a:ext cx="1346003" cy="319676"/>
          </a:xfrm>
          <a:prstGeom prst="rect">
            <a:avLst/>
          </a:prstGeom>
        </p:spPr>
      </p:pic>
      <p:pic>
        <p:nvPicPr>
          <p:cNvPr id="1900" name="Picture 1899" descr="A close up of a logo&#10;&#10;Description generated with very high confidence">
            <a:extLst>
              <a:ext uri="{FF2B5EF4-FFF2-40B4-BE49-F238E27FC236}">
                <a16:creationId xmlns:a16="http://schemas.microsoft.com/office/drawing/2014/main" id="{2359A80A-DC63-0E4C-9F02-F74BD71FE15C}"/>
              </a:ext>
            </a:extLst>
          </p:cNvPr>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10357445" y="5325169"/>
            <a:ext cx="1096033" cy="167516"/>
          </a:xfrm>
          <a:prstGeom prst="rect">
            <a:avLst/>
          </a:prstGeom>
        </p:spPr>
      </p:pic>
      <p:pic>
        <p:nvPicPr>
          <p:cNvPr id="1901" name="Picture 1900" descr="A close up of a sign&#10;&#10;Description generated with very high confidence">
            <a:extLst>
              <a:ext uri="{FF2B5EF4-FFF2-40B4-BE49-F238E27FC236}">
                <a16:creationId xmlns:a16="http://schemas.microsoft.com/office/drawing/2014/main" id="{0BCEDD42-C342-8A49-9C0A-097FD69246A5}"/>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10994077" y="2127733"/>
            <a:ext cx="435924" cy="292070"/>
          </a:xfrm>
          <a:prstGeom prst="rect">
            <a:avLst/>
          </a:prstGeom>
        </p:spPr>
      </p:pic>
      <p:pic>
        <p:nvPicPr>
          <p:cNvPr id="1902" name="Picture 1901" descr="A picture containing object&#10;&#10;Description generated with high confidence">
            <a:extLst>
              <a:ext uri="{FF2B5EF4-FFF2-40B4-BE49-F238E27FC236}">
                <a16:creationId xmlns:a16="http://schemas.microsoft.com/office/drawing/2014/main" id="{624BD4A1-6755-E74F-A3E9-0E33BED9906D}"/>
              </a:ext>
            </a:extLst>
          </p:cNvPr>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4277385" y="1398268"/>
            <a:ext cx="1507046" cy="361969"/>
          </a:xfrm>
          <a:prstGeom prst="rect">
            <a:avLst/>
          </a:prstGeom>
        </p:spPr>
      </p:pic>
      <p:pic>
        <p:nvPicPr>
          <p:cNvPr id="1903" name="Picture 1902" descr="A close up of a sign&#10;&#10;Description generated with high confidence">
            <a:extLst>
              <a:ext uri="{FF2B5EF4-FFF2-40B4-BE49-F238E27FC236}">
                <a16:creationId xmlns:a16="http://schemas.microsoft.com/office/drawing/2014/main" id="{4E323396-E656-E84A-86A2-3D09B36BFC45}"/>
              </a:ext>
            </a:extLst>
          </p:cNvPr>
          <p:cNvPicPr>
            <a:picLocks noChangeAspect="1"/>
          </p:cNvPicPr>
          <p:nvPr/>
        </p:nvPicPr>
        <p:blipFill rotWithShape="1">
          <a:blip r:embed="rId28" cstate="hqprint">
            <a:extLst>
              <a:ext uri="{28A0092B-C50C-407E-A947-70E740481C1C}">
                <a14:useLocalDpi xmlns:a14="http://schemas.microsoft.com/office/drawing/2010/main"/>
              </a:ext>
            </a:extLst>
          </a:blip>
          <a:srcRect t="80866" r="29219"/>
          <a:stretch/>
        </p:blipFill>
        <p:spPr>
          <a:xfrm>
            <a:off x="8663262" y="800302"/>
            <a:ext cx="902642" cy="180363"/>
          </a:xfrm>
          <a:prstGeom prst="rect">
            <a:avLst/>
          </a:prstGeom>
        </p:spPr>
      </p:pic>
      <p:pic>
        <p:nvPicPr>
          <p:cNvPr id="1904" name="Picture 1903">
            <a:extLst>
              <a:ext uri="{FF2B5EF4-FFF2-40B4-BE49-F238E27FC236}">
                <a16:creationId xmlns:a16="http://schemas.microsoft.com/office/drawing/2014/main" id="{7CAF8653-02B4-5D4A-BA77-2E8AA86D1543}"/>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1058296" y="5740418"/>
            <a:ext cx="685492" cy="446959"/>
          </a:xfrm>
          <a:prstGeom prst="rect">
            <a:avLst/>
          </a:prstGeom>
        </p:spPr>
      </p:pic>
      <p:pic>
        <p:nvPicPr>
          <p:cNvPr id="1905" name="Picture 1904">
            <a:extLst>
              <a:ext uri="{FF2B5EF4-FFF2-40B4-BE49-F238E27FC236}">
                <a16:creationId xmlns:a16="http://schemas.microsoft.com/office/drawing/2014/main" id="{56A75BA6-2982-AB49-A269-1A42D3DA6FB3}"/>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2161342" y="5695441"/>
            <a:ext cx="823267" cy="536914"/>
          </a:xfrm>
          <a:prstGeom prst="rect">
            <a:avLst/>
          </a:prstGeom>
        </p:spPr>
      </p:pic>
      <p:pic>
        <p:nvPicPr>
          <p:cNvPr id="1906" name="Shape 99">
            <a:extLst>
              <a:ext uri="{FF2B5EF4-FFF2-40B4-BE49-F238E27FC236}">
                <a16:creationId xmlns:a16="http://schemas.microsoft.com/office/drawing/2014/main" id="{A0450574-E46A-204B-B4BB-80D3B34677F8}"/>
              </a:ext>
            </a:extLst>
          </p:cNvPr>
          <p:cNvPicPr preferRelativeResize="0"/>
          <p:nvPr/>
        </p:nvPicPr>
        <p:blipFill rotWithShape="1">
          <a:blip r:embed="rId31">
            <a:alphaModFix/>
          </a:blip>
          <a:srcRect/>
          <a:stretch/>
        </p:blipFill>
        <p:spPr>
          <a:xfrm>
            <a:off x="6391196" y="4599514"/>
            <a:ext cx="876827" cy="267823"/>
          </a:xfrm>
          <a:prstGeom prst="rect">
            <a:avLst/>
          </a:prstGeom>
          <a:noFill/>
          <a:ln>
            <a:noFill/>
          </a:ln>
        </p:spPr>
      </p:pic>
      <p:pic>
        <p:nvPicPr>
          <p:cNvPr id="1907" name="Picture 1906">
            <a:extLst>
              <a:ext uri="{FF2B5EF4-FFF2-40B4-BE49-F238E27FC236}">
                <a16:creationId xmlns:a16="http://schemas.microsoft.com/office/drawing/2014/main" id="{040E7B5B-1FAF-3742-A20E-9BD10CB66475}"/>
              </a:ext>
            </a:extLst>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7367205" y="3943415"/>
            <a:ext cx="1248293" cy="406104"/>
          </a:xfrm>
          <a:prstGeom prst="rect">
            <a:avLst/>
          </a:prstGeom>
        </p:spPr>
      </p:pic>
      <p:pic>
        <p:nvPicPr>
          <p:cNvPr id="1908" name="Shape 119">
            <a:extLst>
              <a:ext uri="{FF2B5EF4-FFF2-40B4-BE49-F238E27FC236}">
                <a16:creationId xmlns:a16="http://schemas.microsoft.com/office/drawing/2014/main" id="{927D4A38-12C6-E440-83C2-6B6AA8F81889}"/>
              </a:ext>
            </a:extLst>
          </p:cNvPr>
          <p:cNvPicPr preferRelativeResize="0"/>
          <p:nvPr/>
        </p:nvPicPr>
        <p:blipFill>
          <a:blip r:embed="rId33" cstate="hqprint">
            <a:alphaModFix/>
            <a:extLst>
              <a:ext uri="{28A0092B-C50C-407E-A947-70E740481C1C}">
                <a14:useLocalDpi xmlns:a14="http://schemas.microsoft.com/office/drawing/2010/main"/>
              </a:ext>
            </a:extLst>
          </a:blip>
          <a:stretch>
            <a:fillRect/>
          </a:stretch>
        </p:blipFill>
        <p:spPr>
          <a:xfrm>
            <a:off x="2302516" y="3933739"/>
            <a:ext cx="331692" cy="425458"/>
          </a:xfrm>
          <a:prstGeom prst="rect">
            <a:avLst/>
          </a:prstGeom>
          <a:noFill/>
          <a:ln>
            <a:noFill/>
          </a:ln>
        </p:spPr>
      </p:pic>
      <p:pic>
        <p:nvPicPr>
          <p:cNvPr id="1909" name="Shape 113" descr="http://d0.awsstatic.com/logos/customers/accordant-media-logo.jpg.png">
            <a:extLst>
              <a:ext uri="{FF2B5EF4-FFF2-40B4-BE49-F238E27FC236}">
                <a16:creationId xmlns:a16="http://schemas.microsoft.com/office/drawing/2014/main" id="{29CBF2BF-6054-B54C-AD3C-0DE641FD1062}"/>
              </a:ext>
            </a:extLst>
          </p:cNvPr>
          <p:cNvPicPr preferRelativeResize="0"/>
          <p:nvPr/>
        </p:nvPicPr>
        <p:blipFill rotWithShape="1">
          <a:blip r:embed="rId34">
            <a:alphaModFix/>
          </a:blip>
          <a:srcRect/>
          <a:stretch/>
        </p:blipFill>
        <p:spPr>
          <a:xfrm>
            <a:off x="6976365" y="5242855"/>
            <a:ext cx="1624920" cy="217819"/>
          </a:xfrm>
          <a:prstGeom prst="rect">
            <a:avLst/>
          </a:prstGeom>
          <a:noFill/>
          <a:ln>
            <a:noFill/>
          </a:ln>
        </p:spPr>
      </p:pic>
      <p:pic>
        <p:nvPicPr>
          <p:cNvPr id="1910" name="Shape 114">
            <a:extLst>
              <a:ext uri="{FF2B5EF4-FFF2-40B4-BE49-F238E27FC236}">
                <a16:creationId xmlns:a16="http://schemas.microsoft.com/office/drawing/2014/main" id="{64C2AD0F-D0BB-F54B-BCDC-F03C00922792}"/>
              </a:ext>
            </a:extLst>
          </p:cNvPr>
          <p:cNvPicPr preferRelativeResize="0"/>
          <p:nvPr/>
        </p:nvPicPr>
        <p:blipFill rotWithShape="1">
          <a:blip r:embed="rId35">
            <a:alphaModFix/>
          </a:blip>
          <a:srcRect/>
          <a:stretch/>
        </p:blipFill>
        <p:spPr>
          <a:xfrm>
            <a:off x="3429279" y="5837465"/>
            <a:ext cx="1010306" cy="252865"/>
          </a:xfrm>
          <a:prstGeom prst="rect">
            <a:avLst/>
          </a:prstGeom>
          <a:noFill/>
          <a:ln>
            <a:noFill/>
          </a:ln>
        </p:spPr>
      </p:pic>
      <p:pic>
        <p:nvPicPr>
          <p:cNvPr id="1911" name="Picture 1910">
            <a:extLst>
              <a:ext uri="{FF2B5EF4-FFF2-40B4-BE49-F238E27FC236}">
                <a16:creationId xmlns:a16="http://schemas.microsoft.com/office/drawing/2014/main" id="{AE91AD5F-1C1C-994E-87B6-B202D8685789}"/>
              </a:ext>
            </a:extLst>
          </p:cNvPr>
          <p:cNvPicPr>
            <a:picLocks noChangeAspect="1"/>
          </p:cNvPicPr>
          <p:nvPr/>
        </p:nvPicPr>
        <p:blipFill>
          <a:blip r:embed="rId36" cstate="hqprint">
            <a:extLst>
              <a:ext uri="{28A0092B-C50C-407E-A947-70E740481C1C}">
                <a14:useLocalDpi xmlns:a14="http://schemas.microsoft.com/office/drawing/2010/main"/>
              </a:ext>
            </a:extLst>
          </a:blip>
          <a:stretch>
            <a:fillRect/>
          </a:stretch>
        </p:blipFill>
        <p:spPr>
          <a:xfrm>
            <a:off x="894716" y="5110357"/>
            <a:ext cx="524660" cy="482815"/>
          </a:xfrm>
          <a:prstGeom prst="rect">
            <a:avLst/>
          </a:prstGeom>
        </p:spPr>
      </p:pic>
      <p:pic>
        <p:nvPicPr>
          <p:cNvPr id="1912" name="Picture 1911">
            <a:extLst>
              <a:ext uri="{FF2B5EF4-FFF2-40B4-BE49-F238E27FC236}">
                <a16:creationId xmlns:a16="http://schemas.microsoft.com/office/drawing/2014/main" id="{34EAF368-E2D0-834B-8F46-04B9D9944C83}"/>
              </a:ext>
            </a:extLst>
          </p:cNvPr>
          <p:cNvPicPr>
            <a:picLocks noChangeAspect="1"/>
          </p:cNvPicPr>
          <p:nvPr/>
        </p:nvPicPr>
        <p:blipFill>
          <a:blip r:embed="rId37">
            <a:extLst>
              <a:ext uri="{28A0092B-C50C-407E-A947-70E740481C1C}">
                <a14:useLocalDpi xmlns:a14="http://schemas.microsoft.com/office/drawing/2010/main"/>
              </a:ext>
            </a:extLst>
          </a:blip>
          <a:stretch>
            <a:fillRect/>
          </a:stretch>
        </p:blipFill>
        <p:spPr>
          <a:xfrm>
            <a:off x="1689665" y="5036777"/>
            <a:ext cx="1325216" cy="629975"/>
          </a:xfrm>
          <a:prstGeom prst="rect">
            <a:avLst/>
          </a:prstGeom>
        </p:spPr>
      </p:pic>
      <p:pic>
        <p:nvPicPr>
          <p:cNvPr id="1913" name="Picture 1912">
            <a:extLst>
              <a:ext uri="{FF2B5EF4-FFF2-40B4-BE49-F238E27FC236}">
                <a16:creationId xmlns:a16="http://schemas.microsoft.com/office/drawing/2014/main" id="{1F8B9A88-C6D2-3748-B30C-B9A62AA4BBC3}"/>
              </a:ext>
            </a:extLst>
          </p:cNvPr>
          <p:cNvPicPr>
            <a:picLocks noChangeAspect="1"/>
          </p:cNvPicPr>
          <p:nvPr/>
        </p:nvPicPr>
        <p:blipFill rotWithShape="1">
          <a:blip r:embed="rId38" cstate="hqprint">
            <a:extLst>
              <a:ext uri="{28A0092B-C50C-407E-A947-70E740481C1C}">
                <a14:useLocalDpi xmlns:a14="http://schemas.microsoft.com/office/drawing/2010/main"/>
              </a:ext>
            </a:extLst>
          </a:blip>
          <a:srcRect t="11696" b="10547"/>
          <a:stretch/>
        </p:blipFill>
        <p:spPr>
          <a:xfrm>
            <a:off x="8871575" y="5123424"/>
            <a:ext cx="1279619" cy="456682"/>
          </a:xfrm>
          <a:prstGeom prst="rect">
            <a:avLst/>
          </a:prstGeom>
        </p:spPr>
      </p:pic>
      <p:pic>
        <p:nvPicPr>
          <p:cNvPr id="1914" name="Picture 1913">
            <a:extLst>
              <a:ext uri="{FF2B5EF4-FFF2-40B4-BE49-F238E27FC236}">
                <a16:creationId xmlns:a16="http://schemas.microsoft.com/office/drawing/2014/main" id="{9E28AE5E-C92A-6448-9F05-DC2BDF44493D}"/>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9974775" y="4471537"/>
            <a:ext cx="877748" cy="494465"/>
          </a:xfrm>
          <a:prstGeom prst="rect">
            <a:avLst/>
          </a:prstGeom>
        </p:spPr>
      </p:pic>
      <p:pic>
        <p:nvPicPr>
          <p:cNvPr id="1915" name="Picture 1914">
            <a:extLst>
              <a:ext uri="{FF2B5EF4-FFF2-40B4-BE49-F238E27FC236}">
                <a16:creationId xmlns:a16="http://schemas.microsoft.com/office/drawing/2014/main" id="{DF9F1976-4CB7-7544-B133-BD5FBE77CF35}"/>
              </a:ext>
            </a:extLst>
          </p:cNvPr>
          <p:cNvPicPr>
            <a:picLocks noChangeAspect="1"/>
          </p:cNvPicPr>
          <p:nvPr/>
        </p:nvPicPr>
        <p:blipFill rotWithShape="1">
          <a:blip r:embed="rId40" cstate="hqprint">
            <a:extLst>
              <a:ext uri="{28A0092B-C50C-407E-A947-70E740481C1C}">
                <a14:useLocalDpi xmlns:a14="http://schemas.microsoft.com/office/drawing/2010/main"/>
              </a:ext>
            </a:extLst>
          </a:blip>
          <a:srcRect t="29688" b="32030"/>
          <a:stretch/>
        </p:blipFill>
        <p:spPr>
          <a:xfrm>
            <a:off x="812880" y="3985922"/>
            <a:ext cx="1258157" cy="321092"/>
          </a:xfrm>
          <a:prstGeom prst="rect">
            <a:avLst/>
          </a:prstGeom>
        </p:spPr>
      </p:pic>
      <p:pic>
        <p:nvPicPr>
          <p:cNvPr id="1916" name="Shape 128">
            <a:extLst>
              <a:ext uri="{FF2B5EF4-FFF2-40B4-BE49-F238E27FC236}">
                <a16:creationId xmlns:a16="http://schemas.microsoft.com/office/drawing/2014/main" id="{640D7CBC-F1E9-4045-828D-D8A4A9465729}"/>
              </a:ext>
            </a:extLst>
          </p:cNvPr>
          <p:cNvPicPr preferRelativeResize="0"/>
          <p:nvPr/>
        </p:nvPicPr>
        <p:blipFill rotWithShape="1">
          <a:blip r:embed="rId41" cstate="hqprint">
            <a:alphaModFix/>
            <a:extLst>
              <a:ext uri="{28A0092B-C50C-407E-A947-70E740481C1C}">
                <a14:useLocalDpi xmlns:a14="http://schemas.microsoft.com/office/drawing/2010/main"/>
              </a:ext>
            </a:extLst>
          </a:blip>
          <a:srcRect l="7371" t="21861" r="8382" b="23239"/>
          <a:stretch/>
        </p:blipFill>
        <p:spPr>
          <a:xfrm>
            <a:off x="5949294" y="5815981"/>
            <a:ext cx="1055095" cy="295833"/>
          </a:xfrm>
          <a:prstGeom prst="rect">
            <a:avLst/>
          </a:prstGeom>
          <a:noFill/>
          <a:ln>
            <a:noFill/>
          </a:ln>
        </p:spPr>
      </p:pic>
      <p:pic>
        <p:nvPicPr>
          <p:cNvPr id="1917" name="Picture 1916">
            <a:extLst>
              <a:ext uri="{FF2B5EF4-FFF2-40B4-BE49-F238E27FC236}">
                <a16:creationId xmlns:a16="http://schemas.microsoft.com/office/drawing/2014/main" id="{F819DD0B-3467-614C-8C21-3C1D16EDE2D0}"/>
              </a:ext>
            </a:extLst>
          </p:cNvPr>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10345599" y="4005837"/>
            <a:ext cx="927655" cy="281260"/>
          </a:xfrm>
          <a:prstGeom prst="rect">
            <a:avLst/>
          </a:prstGeom>
        </p:spPr>
      </p:pic>
      <p:pic>
        <p:nvPicPr>
          <p:cNvPr id="1918" name="Picture 1917">
            <a:extLst>
              <a:ext uri="{FF2B5EF4-FFF2-40B4-BE49-F238E27FC236}">
                <a16:creationId xmlns:a16="http://schemas.microsoft.com/office/drawing/2014/main" id="{D34BB8B9-0BAD-3A4C-B78E-CD6498040B36}"/>
              </a:ext>
            </a:extLst>
          </p:cNvPr>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4254256" y="4555257"/>
            <a:ext cx="916598" cy="324934"/>
          </a:xfrm>
          <a:prstGeom prst="rect">
            <a:avLst/>
          </a:prstGeom>
        </p:spPr>
      </p:pic>
      <p:pic>
        <p:nvPicPr>
          <p:cNvPr id="1919" name="Picture 1918">
            <a:extLst>
              <a:ext uri="{FF2B5EF4-FFF2-40B4-BE49-F238E27FC236}">
                <a16:creationId xmlns:a16="http://schemas.microsoft.com/office/drawing/2014/main" id="{D0D0E0AD-B283-7D4D-A4CE-4E5F9EE566F1}"/>
              </a:ext>
            </a:extLst>
          </p:cNvPr>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770518" y="4511544"/>
            <a:ext cx="594113" cy="435918"/>
          </a:xfrm>
          <a:prstGeom prst="rect">
            <a:avLst/>
          </a:prstGeom>
        </p:spPr>
      </p:pic>
      <p:pic>
        <p:nvPicPr>
          <p:cNvPr id="1920" name="Picture 1919">
            <a:extLst>
              <a:ext uri="{FF2B5EF4-FFF2-40B4-BE49-F238E27FC236}">
                <a16:creationId xmlns:a16="http://schemas.microsoft.com/office/drawing/2014/main" id="{673AA17E-FB54-CD4D-96C0-775BC774333B}"/>
              </a:ext>
            </a:extLst>
          </p:cNvPr>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1579202" y="4588135"/>
            <a:ext cx="1255724" cy="247608"/>
          </a:xfrm>
          <a:prstGeom prst="rect">
            <a:avLst/>
          </a:prstGeom>
        </p:spPr>
      </p:pic>
      <p:pic>
        <p:nvPicPr>
          <p:cNvPr id="1921" name="Picture 1920">
            <a:extLst>
              <a:ext uri="{FF2B5EF4-FFF2-40B4-BE49-F238E27FC236}">
                <a16:creationId xmlns:a16="http://schemas.microsoft.com/office/drawing/2014/main" id="{78233343-9318-364D-82F5-81F76FEB2222}"/>
              </a:ext>
            </a:extLst>
          </p:cNvPr>
          <p:cNvPicPr>
            <a:picLocks noChangeAspect="1"/>
          </p:cNvPicPr>
          <p:nvPr/>
        </p:nvPicPr>
        <p:blipFill rotWithShape="1">
          <a:blip r:embed="rId46" cstate="hqprint">
            <a:extLst>
              <a:ext uri="{28A0092B-C50C-407E-A947-70E740481C1C}">
                <a14:useLocalDpi xmlns:a14="http://schemas.microsoft.com/office/drawing/2010/main"/>
              </a:ext>
            </a:extLst>
          </a:blip>
          <a:srcRect/>
          <a:stretch/>
        </p:blipFill>
        <p:spPr>
          <a:xfrm>
            <a:off x="3049498" y="4526338"/>
            <a:ext cx="990186" cy="320099"/>
          </a:xfrm>
          <a:prstGeom prst="rect">
            <a:avLst/>
          </a:prstGeom>
        </p:spPr>
      </p:pic>
      <p:pic>
        <p:nvPicPr>
          <p:cNvPr id="1922" name="Picture 1921">
            <a:extLst>
              <a:ext uri="{FF2B5EF4-FFF2-40B4-BE49-F238E27FC236}">
                <a16:creationId xmlns:a16="http://schemas.microsoft.com/office/drawing/2014/main" id="{EACB55DB-647D-924E-A19D-3564AD710561}"/>
              </a:ext>
            </a:extLst>
          </p:cNvPr>
          <p:cNvPicPr>
            <a:picLocks noChangeAspect="1"/>
          </p:cNvPicPr>
          <p:nvPr/>
        </p:nvPicPr>
        <p:blipFill rotWithShape="1">
          <a:blip r:embed="rId47" cstate="hqprint">
            <a:extLst>
              <a:ext uri="{28A0092B-C50C-407E-A947-70E740481C1C}">
                <a14:useLocalDpi xmlns:a14="http://schemas.microsoft.com/office/drawing/2010/main"/>
              </a:ext>
            </a:extLst>
          </a:blip>
          <a:srcRect/>
          <a:stretch/>
        </p:blipFill>
        <p:spPr>
          <a:xfrm>
            <a:off x="5385425" y="4553739"/>
            <a:ext cx="791199" cy="383612"/>
          </a:xfrm>
          <a:prstGeom prst="rect">
            <a:avLst/>
          </a:prstGeom>
        </p:spPr>
      </p:pic>
      <p:pic>
        <p:nvPicPr>
          <p:cNvPr id="1923" name="Picture 1922">
            <a:extLst>
              <a:ext uri="{FF2B5EF4-FFF2-40B4-BE49-F238E27FC236}">
                <a16:creationId xmlns:a16="http://schemas.microsoft.com/office/drawing/2014/main" id="{A2276CE3-3381-BF46-BA90-B6DF53E2642D}"/>
              </a:ext>
            </a:extLst>
          </p:cNvPr>
          <p:cNvPicPr>
            <a:picLocks noChangeAspect="1"/>
          </p:cNvPicPr>
          <p:nvPr/>
        </p:nvPicPr>
        <p:blipFill>
          <a:blip r:embed="rId48" cstate="hqprint">
            <a:extLst>
              <a:ext uri="{28A0092B-C50C-407E-A947-70E740481C1C}">
                <a14:useLocalDpi xmlns:a14="http://schemas.microsoft.com/office/drawing/2010/main"/>
              </a:ext>
            </a:extLst>
          </a:blip>
          <a:stretch>
            <a:fillRect/>
          </a:stretch>
        </p:blipFill>
        <p:spPr>
          <a:xfrm>
            <a:off x="7482594" y="4616378"/>
            <a:ext cx="1064384" cy="205486"/>
          </a:xfrm>
          <a:prstGeom prst="rect">
            <a:avLst/>
          </a:prstGeom>
        </p:spPr>
      </p:pic>
      <p:pic>
        <p:nvPicPr>
          <p:cNvPr id="1924" name="Picture 1923">
            <a:extLst>
              <a:ext uri="{FF2B5EF4-FFF2-40B4-BE49-F238E27FC236}">
                <a16:creationId xmlns:a16="http://schemas.microsoft.com/office/drawing/2014/main" id="{2C669FEB-5289-5546-B2F7-5831E53E1082}"/>
              </a:ext>
            </a:extLst>
          </p:cNvPr>
          <p:cNvPicPr>
            <a:picLocks noChangeAspect="1"/>
          </p:cNvPicPr>
          <p:nvPr/>
        </p:nvPicPr>
        <p:blipFill>
          <a:blip r:embed="rId49" cstate="hqprint">
            <a:extLst>
              <a:ext uri="{28A0092B-C50C-407E-A947-70E740481C1C}">
                <a14:useLocalDpi xmlns:a14="http://schemas.microsoft.com/office/drawing/2010/main"/>
              </a:ext>
            </a:extLst>
          </a:blip>
          <a:stretch>
            <a:fillRect/>
          </a:stretch>
        </p:blipFill>
        <p:spPr>
          <a:xfrm>
            <a:off x="8761548" y="4451178"/>
            <a:ext cx="998655" cy="499328"/>
          </a:xfrm>
          <a:prstGeom prst="rect">
            <a:avLst/>
          </a:prstGeom>
        </p:spPr>
      </p:pic>
      <p:pic>
        <p:nvPicPr>
          <p:cNvPr id="1925" name="Picture 1924">
            <a:extLst>
              <a:ext uri="{FF2B5EF4-FFF2-40B4-BE49-F238E27FC236}">
                <a16:creationId xmlns:a16="http://schemas.microsoft.com/office/drawing/2014/main" id="{97F8B6D0-DFAF-484C-8E5C-9C91608B4534}"/>
              </a:ext>
            </a:extLst>
          </p:cNvPr>
          <p:cNvPicPr>
            <a:picLocks noChangeAspect="1"/>
          </p:cNvPicPr>
          <p:nvPr/>
        </p:nvPicPr>
        <p:blipFill>
          <a:blip r:embed="rId50" cstate="hqprint">
            <a:extLst>
              <a:ext uri="{28A0092B-C50C-407E-A947-70E740481C1C}">
                <a14:useLocalDpi xmlns:a14="http://schemas.microsoft.com/office/drawing/2010/main"/>
              </a:ext>
            </a:extLst>
          </a:blip>
          <a:stretch>
            <a:fillRect/>
          </a:stretch>
        </p:blipFill>
        <p:spPr>
          <a:xfrm>
            <a:off x="11067093" y="4480670"/>
            <a:ext cx="484827" cy="484828"/>
          </a:xfrm>
          <a:prstGeom prst="rect">
            <a:avLst/>
          </a:prstGeom>
        </p:spPr>
      </p:pic>
      <p:pic>
        <p:nvPicPr>
          <p:cNvPr id="1926" name="Picture 1925">
            <a:extLst>
              <a:ext uri="{FF2B5EF4-FFF2-40B4-BE49-F238E27FC236}">
                <a16:creationId xmlns:a16="http://schemas.microsoft.com/office/drawing/2014/main" id="{11441BB6-E5CD-D043-B9EF-BDC5020C7724}"/>
              </a:ext>
            </a:extLst>
          </p:cNvPr>
          <p:cNvPicPr>
            <a:picLocks noChangeAspect="1"/>
          </p:cNvPicPr>
          <p:nvPr/>
        </p:nvPicPr>
        <p:blipFill>
          <a:blip r:embed="rId51" cstate="hqprint">
            <a:extLst>
              <a:ext uri="{28A0092B-C50C-407E-A947-70E740481C1C}">
                <a14:useLocalDpi xmlns:a14="http://schemas.microsoft.com/office/drawing/2010/main"/>
              </a:ext>
            </a:extLst>
          </a:blip>
          <a:stretch>
            <a:fillRect/>
          </a:stretch>
        </p:blipFill>
        <p:spPr>
          <a:xfrm>
            <a:off x="3285170" y="5294602"/>
            <a:ext cx="1177642" cy="114325"/>
          </a:xfrm>
          <a:prstGeom prst="rect">
            <a:avLst/>
          </a:prstGeom>
        </p:spPr>
      </p:pic>
      <p:pic>
        <p:nvPicPr>
          <p:cNvPr id="1927" name="Picture 1926">
            <a:extLst>
              <a:ext uri="{FF2B5EF4-FFF2-40B4-BE49-F238E27FC236}">
                <a16:creationId xmlns:a16="http://schemas.microsoft.com/office/drawing/2014/main" id="{CA2ED79E-F2E4-374C-9E49-86F5D224E7B4}"/>
              </a:ext>
            </a:extLst>
          </p:cNvPr>
          <p:cNvPicPr>
            <a:picLocks noChangeAspect="1"/>
          </p:cNvPicPr>
          <p:nvPr/>
        </p:nvPicPr>
        <p:blipFill>
          <a:blip r:embed="rId52" cstate="hqprint">
            <a:extLst>
              <a:ext uri="{28A0092B-C50C-407E-A947-70E740481C1C}">
                <a14:useLocalDpi xmlns:a14="http://schemas.microsoft.com/office/drawing/2010/main"/>
              </a:ext>
            </a:extLst>
          </a:blip>
          <a:stretch>
            <a:fillRect/>
          </a:stretch>
        </p:blipFill>
        <p:spPr>
          <a:xfrm>
            <a:off x="4733102" y="5251489"/>
            <a:ext cx="782634" cy="200550"/>
          </a:xfrm>
          <a:prstGeom prst="rect">
            <a:avLst/>
          </a:prstGeom>
        </p:spPr>
      </p:pic>
      <p:pic>
        <p:nvPicPr>
          <p:cNvPr id="1928" name="Picture 1927">
            <a:extLst>
              <a:ext uri="{FF2B5EF4-FFF2-40B4-BE49-F238E27FC236}">
                <a16:creationId xmlns:a16="http://schemas.microsoft.com/office/drawing/2014/main" id="{8A17DBB3-B41A-5646-AE3C-6C2A77F1E7F3}"/>
              </a:ext>
            </a:extLst>
          </p:cNvPr>
          <p:cNvPicPr>
            <a:picLocks noChangeAspect="1"/>
          </p:cNvPicPr>
          <p:nvPr/>
        </p:nvPicPr>
        <p:blipFill>
          <a:blip r:embed="rId53">
            <a:extLst>
              <a:ext uri="{28A0092B-C50C-407E-A947-70E740481C1C}">
                <a14:useLocalDpi xmlns:a14="http://schemas.microsoft.com/office/drawing/2010/main"/>
              </a:ext>
            </a:extLst>
          </a:blip>
          <a:stretch>
            <a:fillRect/>
          </a:stretch>
        </p:blipFill>
        <p:spPr>
          <a:xfrm>
            <a:off x="5786026" y="5095396"/>
            <a:ext cx="920050" cy="512737"/>
          </a:xfrm>
          <a:prstGeom prst="rect">
            <a:avLst/>
          </a:prstGeom>
        </p:spPr>
      </p:pic>
      <p:pic>
        <p:nvPicPr>
          <p:cNvPr id="1930" name="Picture 1929">
            <a:extLst>
              <a:ext uri="{FF2B5EF4-FFF2-40B4-BE49-F238E27FC236}">
                <a16:creationId xmlns:a16="http://schemas.microsoft.com/office/drawing/2014/main" id="{BBADCAFB-1B39-9E40-B80F-F9A0785EE588}"/>
              </a:ext>
            </a:extLst>
          </p:cNvPr>
          <p:cNvPicPr>
            <a:picLocks noChangeAspect="1"/>
          </p:cNvPicPr>
          <p:nvPr/>
        </p:nvPicPr>
        <p:blipFill>
          <a:blip r:embed="rId54" cstate="hqprint">
            <a:extLst>
              <a:ext uri="{28A0092B-C50C-407E-A947-70E740481C1C}">
                <a14:useLocalDpi xmlns:a14="http://schemas.microsoft.com/office/drawing/2010/main"/>
              </a:ext>
            </a:extLst>
          </a:blip>
          <a:stretch>
            <a:fillRect/>
          </a:stretch>
        </p:blipFill>
        <p:spPr>
          <a:xfrm>
            <a:off x="4696164" y="5832756"/>
            <a:ext cx="749379" cy="262283"/>
          </a:xfrm>
          <a:prstGeom prst="rect">
            <a:avLst/>
          </a:prstGeom>
        </p:spPr>
      </p:pic>
      <p:pic>
        <p:nvPicPr>
          <p:cNvPr id="1931" name="Picture 1930">
            <a:extLst>
              <a:ext uri="{FF2B5EF4-FFF2-40B4-BE49-F238E27FC236}">
                <a16:creationId xmlns:a16="http://schemas.microsoft.com/office/drawing/2014/main" id="{686E1B4B-D63E-EA4E-8C9E-8AE44BCBF678}"/>
              </a:ext>
            </a:extLst>
          </p:cNvPr>
          <p:cNvPicPr>
            <a:picLocks noChangeAspect="1"/>
          </p:cNvPicPr>
          <p:nvPr/>
        </p:nvPicPr>
        <p:blipFill>
          <a:blip r:embed="rId55" cstate="hqprint">
            <a:extLst>
              <a:ext uri="{28A0092B-C50C-407E-A947-70E740481C1C}">
                <a14:useLocalDpi xmlns:a14="http://schemas.microsoft.com/office/drawing/2010/main"/>
              </a:ext>
            </a:extLst>
          </a:blip>
          <a:stretch>
            <a:fillRect/>
          </a:stretch>
        </p:blipFill>
        <p:spPr>
          <a:xfrm>
            <a:off x="7583912" y="5834837"/>
            <a:ext cx="861748" cy="258121"/>
          </a:xfrm>
          <a:prstGeom prst="rect">
            <a:avLst/>
          </a:prstGeom>
        </p:spPr>
      </p:pic>
      <p:pic>
        <p:nvPicPr>
          <p:cNvPr id="1932" name="Picture 1931">
            <a:extLst>
              <a:ext uri="{FF2B5EF4-FFF2-40B4-BE49-F238E27FC236}">
                <a16:creationId xmlns:a16="http://schemas.microsoft.com/office/drawing/2014/main" id="{6F168755-E37C-D142-AD84-337CB8FD3827}"/>
              </a:ext>
            </a:extLst>
          </p:cNvPr>
          <p:cNvPicPr>
            <a:picLocks noChangeAspect="1"/>
          </p:cNvPicPr>
          <p:nvPr/>
        </p:nvPicPr>
        <p:blipFill>
          <a:blip r:embed="rId56" cstate="hqprint">
            <a:extLst>
              <a:ext uri="{28A0092B-C50C-407E-A947-70E740481C1C}">
                <a14:useLocalDpi xmlns:a14="http://schemas.microsoft.com/office/drawing/2010/main"/>
              </a:ext>
            </a:extLst>
          </a:blip>
          <a:stretch>
            <a:fillRect/>
          </a:stretch>
        </p:blipFill>
        <p:spPr>
          <a:xfrm>
            <a:off x="9035098" y="5771966"/>
            <a:ext cx="731167" cy="383863"/>
          </a:xfrm>
          <a:prstGeom prst="rect">
            <a:avLst/>
          </a:prstGeom>
        </p:spPr>
      </p:pic>
      <p:pic>
        <p:nvPicPr>
          <p:cNvPr id="1933" name="Picture 1932">
            <a:extLst>
              <a:ext uri="{FF2B5EF4-FFF2-40B4-BE49-F238E27FC236}">
                <a16:creationId xmlns:a16="http://schemas.microsoft.com/office/drawing/2014/main" id="{B6A1C142-8D8D-9440-8F5B-F129BD50668D}"/>
              </a:ext>
            </a:extLst>
          </p:cNvPr>
          <p:cNvPicPr>
            <a:picLocks noChangeAspect="1"/>
          </p:cNvPicPr>
          <p:nvPr/>
        </p:nvPicPr>
        <p:blipFill rotWithShape="1">
          <a:blip r:embed="rId57" cstate="hqprint">
            <a:extLst>
              <a:ext uri="{28A0092B-C50C-407E-A947-70E740481C1C}">
                <a14:useLocalDpi xmlns:a14="http://schemas.microsoft.com/office/drawing/2010/main"/>
              </a:ext>
            </a:extLst>
          </a:blip>
          <a:srcRect/>
          <a:stretch/>
        </p:blipFill>
        <p:spPr>
          <a:xfrm>
            <a:off x="10114122" y="5787641"/>
            <a:ext cx="1104986" cy="352513"/>
          </a:xfrm>
          <a:prstGeom prst="rect">
            <a:avLst/>
          </a:prstGeom>
        </p:spPr>
      </p:pic>
      <p:pic>
        <p:nvPicPr>
          <p:cNvPr id="1934" name="Picture 1933" descr="A close up of a logo&#10;&#10;Description generated with very high confidence">
            <a:extLst>
              <a:ext uri="{FF2B5EF4-FFF2-40B4-BE49-F238E27FC236}">
                <a16:creationId xmlns:a16="http://schemas.microsoft.com/office/drawing/2014/main" id="{C519A293-C349-7E4E-9981-F1843BD00536}"/>
              </a:ext>
            </a:extLst>
          </p:cNvPr>
          <p:cNvPicPr>
            <a:picLocks noChangeAspect="1"/>
          </p:cNvPicPr>
          <p:nvPr/>
        </p:nvPicPr>
        <p:blipFill>
          <a:blip r:embed="rId58" cstate="hqprint">
            <a:extLst>
              <a:ext uri="{28A0092B-C50C-407E-A947-70E740481C1C}">
                <a14:useLocalDpi xmlns:a14="http://schemas.microsoft.com/office/drawing/2010/main"/>
              </a:ext>
            </a:extLst>
          </a:blip>
          <a:stretch>
            <a:fillRect/>
          </a:stretch>
        </p:blipFill>
        <p:spPr>
          <a:xfrm>
            <a:off x="8846978" y="4021337"/>
            <a:ext cx="1267144" cy="250261"/>
          </a:xfrm>
          <a:prstGeom prst="rect">
            <a:avLst/>
          </a:prstGeom>
        </p:spPr>
      </p:pic>
      <p:pic>
        <p:nvPicPr>
          <p:cNvPr id="1935" name="Picture 1934">
            <a:extLst>
              <a:ext uri="{FF2B5EF4-FFF2-40B4-BE49-F238E27FC236}">
                <a16:creationId xmlns:a16="http://schemas.microsoft.com/office/drawing/2014/main" id="{39D441EE-361A-C24A-A3E0-1D78CB3AF350}"/>
              </a:ext>
            </a:extLst>
          </p:cNvPr>
          <p:cNvPicPr>
            <a:picLocks noChangeAspect="1"/>
          </p:cNvPicPr>
          <p:nvPr/>
        </p:nvPicPr>
        <p:blipFill>
          <a:blip r:embed="rId59" cstate="hqprint">
            <a:extLst>
              <a:ext uri="{28A0092B-C50C-407E-A947-70E740481C1C}">
                <a14:useLocalDpi xmlns:a14="http://schemas.microsoft.com/office/drawing/2010/main"/>
              </a:ext>
            </a:extLst>
          </a:blip>
          <a:stretch>
            <a:fillRect/>
          </a:stretch>
        </p:blipFill>
        <p:spPr>
          <a:xfrm>
            <a:off x="5385425" y="2112135"/>
            <a:ext cx="955084" cy="343830"/>
          </a:xfrm>
          <a:prstGeom prst="rect">
            <a:avLst/>
          </a:prstGeom>
        </p:spPr>
      </p:pic>
      <p:pic>
        <p:nvPicPr>
          <p:cNvPr id="1936" name="Picture 1935">
            <a:extLst>
              <a:ext uri="{FF2B5EF4-FFF2-40B4-BE49-F238E27FC236}">
                <a16:creationId xmlns:a16="http://schemas.microsoft.com/office/drawing/2014/main" id="{0218F08A-3739-304D-A82A-C4EF2B8F8519}"/>
              </a:ext>
            </a:extLst>
          </p:cNvPr>
          <p:cNvPicPr>
            <a:picLocks noChangeAspect="1"/>
          </p:cNvPicPr>
          <p:nvPr/>
        </p:nvPicPr>
        <p:blipFill>
          <a:blip r:embed="rId60" cstate="hqprint">
            <a:extLst>
              <a:ext uri="{28A0092B-C50C-407E-A947-70E740481C1C}">
                <a14:useLocalDpi xmlns:a14="http://schemas.microsoft.com/office/drawing/2010/main"/>
              </a:ext>
            </a:extLst>
          </a:blip>
          <a:stretch>
            <a:fillRect/>
          </a:stretch>
        </p:blipFill>
        <p:spPr>
          <a:xfrm>
            <a:off x="2865688" y="4000861"/>
            <a:ext cx="1374609" cy="291213"/>
          </a:xfrm>
          <a:prstGeom prst="rect">
            <a:avLst/>
          </a:prstGeom>
        </p:spPr>
      </p:pic>
      <p:pic>
        <p:nvPicPr>
          <p:cNvPr id="1937" name="Picture 1936" descr="A picture containing object, clock&#10;&#10;Description generated with very high confidence">
            <a:extLst>
              <a:ext uri="{FF2B5EF4-FFF2-40B4-BE49-F238E27FC236}">
                <a16:creationId xmlns:a16="http://schemas.microsoft.com/office/drawing/2014/main" id="{790CDDCC-6540-1840-B562-C122A9CA7EB4}"/>
              </a:ext>
            </a:extLst>
          </p:cNvPr>
          <p:cNvPicPr>
            <a:picLocks noChangeAspect="1"/>
          </p:cNvPicPr>
          <p:nvPr/>
        </p:nvPicPr>
        <p:blipFill>
          <a:blip r:embed="rId61" cstate="hqprint">
            <a:extLst>
              <a:ext uri="{28A0092B-C50C-407E-A947-70E740481C1C}">
                <a14:useLocalDpi xmlns:a14="http://schemas.microsoft.com/office/drawing/2010/main"/>
              </a:ext>
            </a:extLst>
          </a:blip>
          <a:stretch>
            <a:fillRect/>
          </a:stretch>
        </p:blipFill>
        <p:spPr>
          <a:xfrm>
            <a:off x="5875287" y="4013334"/>
            <a:ext cx="1260438" cy="266267"/>
          </a:xfrm>
          <a:prstGeom prst="rect">
            <a:avLst/>
          </a:prstGeom>
        </p:spPr>
      </p:pic>
      <p:pic>
        <p:nvPicPr>
          <p:cNvPr id="1938" name="Picture 1937">
            <a:extLst>
              <a:ext uri="{FF2B5EF4-FFF2-40B4-BE49-F238E27FC236}">
                <a16:creationId xmlns:a16="http://schemas.microsoft.com/office/drawing/2014/main" id="{80786E68-5064-254B-A3D2-4520BDDD727B}"/>
              </a:ext>
            </a:extLst>
          </p:cNvPr>
          <p:cNvPicPr>
            <a:picLocks noChangeAspect="1"/>
          </p:cNvPicPr>
          <p:nvPr/>
        </p:nvPicPr>
        <p:blipFill>
          <a:blip r:embed="rId62" cstate="hqprint">
            <a:extLst>
              <a:ext uri="{28A0092B-C50C-407E-A947-70E740481C1C}">
                <a14:useLocalDpi xmlns:a14="http://schemas.microsoft.com/office/drawing/2010/main"/>
              </a:ext>
            </a:extLst>
          </a:blip>
          <a:stretch>
            <a:fillRect/>
          </a:stretch>
        </p:blipFill>
        <p:spPr>
          <a:xfrm>
            <a:off x="492058" y="2206628"/>
            <a:ext cx="1172031" cy="175629"/>
          </a:xfrm>
          <a:prstGeom prst="rect">
            <a:avLst/>
          </a:prstGeom>
        </p:spPr>
      </p:pic>
      <p:sp>
        <p:nvSpPr>
          <p:cNvPr id="3" name="Text Placeholder 2">
            <a:extLst>
              <a:ext uri="{FF2B5EF4-FFF2-40B4-BE49-F238E27FC236}">
                <a16:creationId xmlns:a16="http://schemas.microsoft.com/office/drawing/2014/main" id="{B0A17BF9-C9EA-C84D-9090-0E1D7F3B87F8}"/>
              </a:ext>
            </a:extLst>
          </p:cNvPr>
          <p:cNvSpPr>
            <a:spLocks noGrp="1"/>
          </p:cNvSpPr>
          <p:nvPr>
            <p:ph type="body" sz="quarter" idx="10"/>
          </p:nvPr>
        </p:nvSpPr>
        <p:spPr>
          <a:xfrm>
            <a:off x="369570" y="2839289"/>
            <a:ext cx="11452860" cy="723900"/>
          </a:xfrm>
        </p:spPr>
        <p:txBody>
          <a:bodyPr>
            <a:normAutofit/>
          </a:bodyPr>
          <a:lstStyle/>
          <a:p>
            <a:r>
              <a:rPr lang="en-US" sz="4000" spc="0" dirty="0"/>
              <a:t>PROVEN BY OVER 1000 CUSTOMERS</a:t>
            </a:r>
          </a:p>
        </p:txBody>
      </p:sp>
      <p:grpSp>
        <p:nvGrpSpPr>
          <p:cNvPr id="74" name="Group 73">
            <a:extLst>
              <a:ext uri="{FF2B5EF4-FFF2-40B4-BE49-F238E27FC236}">
                <a16:creationId xmlns:a16="http://schemas.microsoft.com/office/drawing/2014/main" id="{F9FE5331-67AD-DA4A-BCFD-591287B9093A}"/>
              </a:ext>
            </a:extLst>
          </p:cNvPr>
          <p:cNvGrpSpPr/>
          <p:nvPr/>
        </p:nvGrpSpPr>
        <p:grpSpPr>
          <a:xfrm>
            <a:off x="376895" y="2650537"/>
            <a:ext cx="11438210" cy="1149397"/>
            <a:chOff x="376895" y="2587018"/>
            <a:chExt cx="11438210" cy="1149397"/>
          </a:xfrm>
        </p:grpSpPr>
        <p:cxnSp>
          <p:nvCxnSpPr>
            <p:cNvPr id="76" name="Straight Connector 75">
              <a:extLst>
                <a:ext uri="{FF2B5EF4-FFF2-40B4-BE49-F238E27FC236}">
                  <a16:creationId xmlns:a16="http://schemas.microsoft.com/office/drawing/2014/main" id="{7A191555-CF14-1346-8CA5-1992C17FA7B0}"/>
                </a:ext>
              </a:extLst>
            </p:cNvPr>
            <p:cNvCxnSpPr/>
            <p:nvPr/>
          </p:nvCxnSpPr>
          <p:spPr>
            <a:xfrm>
              <a:off x="376895" y="2587018"/>
              <a:ext cx="11438210" cy="0"/>
            </a:xfrm>
            <a:prstGeom prst="line">
              <a:avLst/>
            </a:prstGeom>
            <a:ln w="25400">
              <a:gradFill>
                <a:gsLst>
                  <a:gs pos="0">
                    <a:schemeClr val="accent1">
                      <a:alpha val="0"/>
                    </a:schemeClr>
                  </a:gs>
                  <a:gs pos="7000">
                    <a:schemeClr val="accent1"/>
                  </a:gs>
                  <a:gs pos="93000">
                    <a:schemeClr val="accent1"/>
                  </a:gs>
                  <a:gs pos="100000">
                    <a:schemeClr val="accent1">
                      <a:alpha val="0"/>
                    </a:schemeClr>
                  </a:gs>
                </a:gsLst>
                <a:lin ang="8400000" scaled="0"/>
              </a:gra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71BAD2-AA7E-0E41-B2C1-A21F880594C8}"/>
                </a:ext>
              </a:extLst>
            </p:cNvPr>
            <p:cNvCxnSpPr/>
            <p:nvPr/>
          </p:nvCxnSpPr>
          <p:spPr>
            <a:xfrm>
              <a:off x="376895" y="3736415"/>
              <a:ext cx="11438210" cy="0"/>
            </a:xfrm>
            <a:prstGeom prst="line">
              <a:avLst/>
            </a:prstGeom>
            <a:ln w="25400">
              <a:gradFill>
                <a:gsLst>
                  <a:gs pos="0">
                    <a:schemeClr val="accent1">
                      <a:alpha val="0"/>
                    </a:schemeClr>
                  </a:gs>
                  <a:gs pos="7000">
                    <a:schemeClr val="accent1"/>
                  </a:gs>
                  <a:gs pos="93000">
                    <a:schemeClr val="accent1"/>
                  </a:gs>
                  <a:gs pos="100000">
                    <a:schemeClr val="accent1">
                      <a:alpha val="0"/>
                    </a:schemeClr>
                  </a:gs>
                </a:gsLst>
                <a:lin ang="8400000" scaled="0"/>
              </a:gra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261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A17BF9-C9EA-C84D-9090-0E1D7F3B87F8}"/>
              </a:ext>
            </a:extLst>
          </p:cNvPr>
          <p:cNvSpPr>
            <a:spLocks noGrp="1"/>
          </p:cNvSpPr>
          <p:nvPr>
            <p:ph type="body" sz="quarter" idx="10"/>
          </p:nvPr>
        </p:nvSpPr>
        <p:spPr>
          <a:xfrm>
            <a:off x="369570" y="2839289"/>
            <a:ext cx="11452860" cy="723900"/>
          </a:xfrm>
        </p:spPr>
        <p:txBody>
          <a:bodyPr>
            <a:normAutofit/>
          </a:bodyPr>
          <a:lstStyle/>
          <a:p>
            <a:r>
              <a:rPr lang="en-US" sz="4000" spc="0" dirty="0"/>
              <a:t>Ever expanding ecosystem</a:t>
            </a:r>
          </a:p>
        </p:txBody>
      </p:sp>
      <p:grpSp>
        <p:nvGrpSpPr>
          <p:cNvPr id="74" name="Group 73">
            <a:extLst>
              <a:ext uri="{FF2B5EF4-FFF2-40B4-BE49-F238E27FC236}">
                <a16:creationId xmlns:a16="http://schemas.microsoft.com/office/drawing/2014/main" id="{F9FE5331-67AD-DA4A-BCFD-591287B9093A}"/>
              </a:ext>
            </a:extLst>
          </p:cNvPr>
          <p:cNvGrpSpPr/>
          <p:nvPr/>
        </p:nvGrpSpPr>
        <p:grpSpPr>
          <a:xfrm>
            <a:off x="376895" y="2650537"/>
            <a:ext cx="11438210" cy="1149397"/>
            <a:chOff x="376895" y="2587018"/>
            <a:chExt cx="11438210" cy="1149397"/>
          </a:xfrm>
        </p:grpSpPr>
        <p:cxnSp>
          <p:nvCxnSpPr>
            <p:cNvPr id="76" name="Straight Connector 75">
              <a:extLst>
                <a:ext uri="{FF2B5EF4-FFF2-40B4-BE49-F238E27FC236}">
                  <a16:creationId xmlns:a16="http://schemas.microsoft.com/office/drawing/2014/main" id="{7A191555-CF14-1346-8CA5-1992C17FA7B0}"/>
                </a:ext>
              </a:extLst>
            </p:cNvPr>
            <p:cNvCxnSpPr/>
            <p:nvPr/>
          </p:nvCxnSpPr>
          <p:spPr>
            <a:xfrm>
              <a:off x="376895" y="2587018"/>
              <a:ext cx="11438210" cy="0"/>
            </a:xfrm>
            <a:prstGeom prst="line">
              <a:avLst/>
            </a:prstGeom>
            <a:ln w="25400">
              <a:gradFill>
                <a:gsLst>
                  <a:gs pos="0">
                    <a:schemeClr val="accent1">
                      <a:alpha val="0"/>
                    </a:schemeClr>
                  </a:gs>
                  <a:gs pos="7000">
                    <a:schemeClr val="accent1"/>
                  </a:gs>
                  <a:gs pos="93000">
                    <a:schemeClr val="accent1"/>
                  </a:gs>
                  <a:gs pos="100000">
                    <a:schemeClr val="accent1">
                      <a:alpha val="0"/>
                    </a:schemeClr>
                  </a:gs>
                </a:gsLst>
                <a:lin ang="8400000" scaled="0"/>
              </a:gra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71BAD2-AA7E-0E41-B2C1-A21F880594C8}"/>
                </a:ext>
              </a:extLst>
            </p:cNvPr>
            <p:cNvCxnSpPr/>
            <p:nvPr/>
          </p:nvCxnSpPr>
          <p:spPr>
            <a:xfrm>
              <a:off x="376895" y="3736415"/>
              <a:ext cx="11438210" cy="0"/>
            </a:xfrm>
            <a:prstGeom prst="line">
              <a:avLst/>
            </a:prstGeom>
            <a:ln w="25400">
              <a:gradFill>
                <a:gsLst>
                  <a:gs pos="0">
                    <a:schemeClr val="accent1">
                      <a:alpha val="0"/>
                    </a:schemeClr>
                  </a:gs>
                  <a:gs pos="7000">
                    <a:schemeClr val="accent1"/>
                  </a:gs>
                  <a:gs pos="93000">
                    <a:schemeClr val="accent1"/>
                  </a:gs>
                  <a:gs pos="100000">
                    <a:schemeClr val="accent1">
                      <a:alpha val="0"/>
                    </a:schemeClr>
                  </a:gs>
                </a:gsLst>
                <a:lin ang="8400000" scaled="0"/>
              </a:gradFill>
              <a:tailEnd type="none"/>
            </a:ln>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0FD4C508-E4AF-B64F-869C-5905D6BA521B}"/>
              </a:ext>
            </a:extLst>
          </p:cNvPr>
          <p:cNvPicPr>
            <a:picLocks noChangeAspect="1"/>
          </p:cNvPicPr>
          <p:nvPr/>
        </p:nvPicPr>
        <p:blipFill>
          <a:blip r:embed="rId2">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293388" y="1788314"/>
            <a:ext cx="1360796" cy="290950"/>
          </a:xfrm>
          <a:prstGeom prst="rect">
            <a:avLst/>
          </a:prstGeom>
        </p:spPr>
      </p:pic>
      <p:pic>
        <p:nvPicPr>
          <p:cNvPr id="82" name="Picture 81">
            <a:extLst>
              <a:ext uri="{FF2B5EF4-FFF2-40B4-BE49-F238E27FC236}">
                <a16:creationId xmlns:a16="http://schemas.microsoft.com/office/drawing/2014/main" id="{8B3C1CAD-05A8-8541-A319-AE8532326CC6}"/>
              </a:ext>
            </a:extLst>
          </p:cNvPr>
          <p:cNvPicPr>
            <a:picLocks noChangeAspect="1"/>
          </p:cNvPicPr>
          <p:nvPr/>
        </p:nvPicPr>
        <p:blipFill>
          <a:blip r:embed="rId3">
            <a:extLst>
              <a:ext uri="{BEBA8EAE-BF5A-486C-A8C5-ECC9F3942E4B}">
                <a14:imgProps xmlns:a14="http://schemas.microsoft.com/office/drawing/2010/main">
                  <a14:imgLayer>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251235" y="1013798"/>
            <a:ext cx="1340903" cy="703975"/>
          </a:xfrm>
          <a:prstGeom prst="rect">
            <a:avLst/>
          </a:prstGeom>
        </p:spPr>
      </p:pic>
      <p:sp>
        <p:nvSpPr>
          <p:cNvPr id="83" name="Title 1">
            <a:extLst>
              <a:ext uri="{FF2B5EF4-FFF2-40B4-BE49-F238E27FC236}">
                <a16:creationId xmlns:a16="http://schemas.microsoft.com/office/drawing/2014/main" id="{DC4C7055-E4BF-774C-9895-E318A16B3772}"/>
              </a:ext>
            </a:extLst>
          </p:cNvPr>
          <p:cNvSpPr txBox="1">
            <a:spLocks/>
          </p:cNvSpPr>
          <p:nvPr/>
        </p:nvSpPr>
        <p:spPr>
          <a:xfrm>
            <a:off x="719527" y="647032"/>
            <a:ext cx="2473379" cy="345572"/>
          </a:xfrm>
          <a:prstGeom prst="rect">
            <a:avLst/>
          </a:prstGeom>
        </p:spPr>
        <p:txBody>
          <a:bodyPr/>
          <a:lstStyle>
            <a:lvl1pPr algn="l" defTabSz="914400" rtl="0" eaLnBrk="1" fontAlgn="t" latinLnBrk="0" hangingPunct="1">
              <a:lnSpc>
                <a:spcPct val="90000"/>
              </a:lnSpc>
              <a:spcBef>
                <a:spcPct val="0"/>
              </a:spcBef>
              <a:buNone/>
              <a:defRPr sz="3200" kern="1200">
                <a:solidFill>
                  <a:schemeClr val="accent2"/>
                </a:solidFill>
                <a:latin typeface="+mj-lt"/>
                <a:ea typeface="+mj-ea"/>
                <a:cs typeface="+mj-cs"/>
              </a:defRPr>
            </a:lvl1pPr>
          </a:lstStyle>
          <a:p>
            <a:pPr algn="ctr"/>
            <a:r>
              <a:rPr lang="en-US" sz="1800" b="1" dirty="0">
                <a:solidFill>
                  <a:schemeClr val="accent1"/>
                </a:solidFill>
                <a:effectLst>
                  <a:glow>
                    <a:schemeClr val="accent1"/>
                  </a:glow>
                </a:effectLst>
              </a:rPr>
              <a:t>Platform</a:t>
            </a:r>
          </a:p>
        </p:txBody>
      </p:sp>
      <p:sp>
        <p:nvSpPr>
          <p:cNvPr id="84" name="Title 1">
            <a:extLst>
              <a:ext uri="{FF2B5EF4-FFF2-40B4-BE49-F238E27FC236}">
                <a16:creationId xmlns:a16="http://schemas.microsoft.com/office/drawing/2014/main" id="{CF7571D6-F229-3745-886E-149B81F65905}"/>
              </a:ext>
            </a:extLst>
          </p:cNvPr>
          <p:cNvSpPr txBox="1">
            <a:spLocks/>
          </p:cNvSpPr>
          <p:nvPr/>
        </p:nvSpPr>
        <p:spPr>
          <a:xfrm>
            <a:off x="3822492" y="647032"/>
            <a:ext cx="3102964" cy="345572"/>
          </a:xfrm>
          <a:prstGeom prst="rect">
            <a:avLst/>
          </a:prstGeom>
        </p:spPr>
        <p:txBody>
          <a:bodyPr/>
          <a:lstStyle>
            <a:lvl1pPr algn="l" defTabSz="914400" rtl="0" eaLnBrk="1" fontAlgn="t" latinLnBrk="0" hangingPunct="1">
              <a:lnSpc>
                <a:spcPct val="90000"/>
              </a:lnSpc>
              <a:spcBef>
                <a:spcPct val="0"/>
              </a:spcBef>
              <a:buNone/>
              <a:defRPr sz="3200" kern="1200">
                <a:solidFill>
                  <a:schemeClr val="accent2"/>
                </a:solidFill>
                <a:latin typeface="+mj-lt"/>
                <a:ea typeface="+mj-ea"/>
                <a:cs typeface="+mj-cs"/>
              </a:defRPr>
            </a:lvl1pPr>
          </a:lstStyle>
          <a:p>
            <a:pPr algn="ctr"/>
            <a:r>
              <a:rPr lang="en-US" sz="1800" b="1" dirty="0">
                <a:solidFill>
                  <a:schemeClr val="accent1"/>
                </a:solidFill>
                <a:effectLst>
                  <a:glow>
                    <a:schemeClr val="accent1"/>
                  </a:glow>
                </a:effectLst>
              </a:rPr>
              <a:t>BI/Analytics</a:t>
            </a:r>
          </a:p>
        </p:txBody>
      </p:sp>
      <p:pic>
        <p:nvPicPr>
          <p:cNvPr id="85" name="Picture 84">
            <a:extLst>
              <a:ext uri="{FF2B5EF4-FFF2-40B4-BE49-F238E27FC236}">
                <a16:creationId xmlns:a16="http://schemas.microsoft.com/office/drawing/2014/main" id="{EB5A114F-EABA-0C45-991B-CE15EAD597D4}"/>
              </a:ext>
            </a:extLst>
          </p:cNvPr>
          <p:cNvPicPr>
            <a:picLocks noChangeAspect="1"/>
          </p:cNvPicPr>
          <p:nvPr/>
        </p:nvPicPr>
        <p:blipFill>
          <a:blip r:embed="rId4" cstate="print">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tretch>
            <a:fillRect/>
          </a:stretch>
        </p:blipFill>
        <p:spPr>
          <a:xfrm>
            <a:off x="3857764" y="1306008"/>
            <a:ext cx="1698443" cy="891520"/>
          </a:xfrm>
          <a:prstGeom prst="rect">
            <a:avLst/>
          </a:prstGeom>
        </p:spPr>
      </p:pic>
      <p:pic>
        <p:nvPicPr>
          <p:cNvPr id="86" name="Picture 85">
            <a:extLst>
              <a:ext uri="{FF2B5EF4-FFF2-40B4-BE49-F238E27FC236}">
                <a16:creationId xmlns:a16="http://schemas.microsoft.com/office/drawing/2014/main" id="{9027A0BB-8786-CA44-BBA2-F754B9BC6023}"/>
              </a:ext>
            </a:extLst>
          </p:cNvPr>
          <p:cNvPicPr>
            <a:picLocks noChangeAspect="1"/>
          </p:cNvPicPr>
          <p:nvPr/>
        </p:nvPicPr>
        <p:blipFill>
          <a:blip r:embed="rId5">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3995729" y="2102189"/>
            <a:ext cx="1500429" cy="244235"/>
          </a:xfrm>
          <a:prstGeom prst="rect">
            <a:avLst/>
          </a:prstGeom>
        </p:spPr>
      </p:pic>
      <p:pic>
        <p:nvPicPr>
          <p:cNvPr id="87" name="Picture 86">
            <a:extLst>
              <a:ext uri="{FF2B5EF4-FFF2-40B4-BE49-F238E27FC236}">
                <a16:creationId xmlns:a16="http://schemas.microsoft.com/office/drawing/2014/main" id="{1575F684-B63C-1E41-A3C4-97877A35FD37}"/>
              </a:ext>
            </a:extLst>
          </p:cNvPr>
          <p:cNvPicPr>
            <a:picLocks noChangeAspect="1"/>
          </p:cNvPicPr>
          <p:nvPr/>
        </p:nvPicPr>
        <p:blipFill>
          <a:blip r:embed="rId6">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98826" y="1258892"/>
            <a:ext cx="895436" cy="895436"/>
          </a:xfrm>
          <a:prstGeom prst="rect">
            <a:avLst/>
          </a:prstGeom>
        </p:spPr>
      </p:pic>
      <p:pic>
        <p:nvPicPr>
          <p:cNvPr id="88" name="Picture 87">
            <a:extLst>
              <a:ext uri="{FF2B5EF4-FFF2-40B4-BE49-F238E27FC236}">
                <a16:creationId xmlns:a16="http://schemas.microsoft.com/office/drawing/2014/main" id="{3B1B482E-F2F1-F646-AD69-C36D47562D3D}"/>
              </a:ext>
            </a:extLst>
          </p:cNvPr>
          <p:cNvPicPr>
            <a:picLocks noChangeAspect="1"/>
          </p:cNvPicPr>
          <p:nvPr/>
        </p:nvPicPr>
        <p:blipFill>
          <a:blip r:embed="rId7">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56207" y="1043038"/>
            <a:ext cx="1136416" cy="387518"/>
          </a:xfrm>
          <a:prstGeom prst="rect">
            <a:avLst/>
          </a:prstGeom>
        </p:spPr>
      </p:pic>
      <p:pic>
        <p:nvPicPr>
          <p:cNvPr id="89" name="Picture 88">
            <a:extLst>
              <a:ext uri="{FF2B5EF4-FFF2-40B4-BE49-F238E27FC236}">
                <a16:creationId xmlns:a16="http://schemas.microsoft.com/office/drawing/2014/main" id="{C5152373-86AB-894A-9EAF-8A908250430D}"/>
              </a:ext>
            </a:extLst>
          </p:cNvPr>
          <p:cNvPicPr>
            <a:picLocks noChangeAspect="1"/>
          </p:cNvPicPr>
          <p:nvPr/>
        </p:nvPicPr>
        <p:blipFill>
          <a:blip r:embed="rId8">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2866" y="1127345"/>
            <a:ext cx="923292" cy="236818"/>
          </a:xfrm>
          <a:prstGeom prst="rect">
            <a:avLst/>
          </a:prstGeom>
        </p:spPr>
      </p:pic>
      <p:pic>
        <p:nvPicPr>
          <p:cNvPr id="90" name="Picture 89">
            <a:extLst>
              <a:ext uri="{FF2B5EF4-FFF2-40B4-BE49-F238E27FC236}">
                <a16:creationId xmlns:a16="http://schemas.microsoft.com/office/drawing/2014/main" id="{3F5F672E-3827-BB49-9B02-1F7C1BB68269}"/>
              </a:ext>
            </a:extLst>
          </p:cNvPr>
          <p:cNvPicPr>
            <a:picLocks noChangeAspect="1"/>
          </p:cNvPicPr>
          <p:nvPr/>
        </p:nvPicPr>
        <p:blipFill>
          <a:blip r:embed="rId9">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5556207" y="2003171"/>
            <a:ext cx="1154084" cy="519338"/>
          </a:xfrm>
          <a:prstGeom prst="rect">
            <a:avLst/>
          </a:prstGeom>
        </p:spPr>
      </p:pic>
      <p:pic>
        <p:nvPicPr>
          <p:cNvPr id="91" name="Picture 90">
            <a:extLst>
              <a:ext uri="{FF2B5EF4-FFF2-40B4-BE49-F238E27FC236}">
                <a16:creationId xmlns:a16="http://schemas.microsoft.com/office/drawing/2014/main" id="{F1A33722-9A7B-3C47-BCA1-3325BBF9789B}"/>
              </a:ext>
            </a:extLst>
          </p:cNvPr>
          <p:cNvPicPr>
            <a:picLocks noChangeAspect="1"/>
          </p:cNvPicPr>
          <p:nvPr/>
        </p:nvPicPr>
        <p:blipFill>
          <a:blip r:embed="rId10">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4040223" y="1080767"/>
            <a:ext cx="329975" cy="329975"/>
          </a:xfrm>
          <a:prstGeom prst="rect">
            <a:avLst/>
          </a:prstGeom>
        </p:spPr>
      </p:pic>
      <p:sp>
        <p:nvSpPr>
          <p:cNvPr id="92" name="Title 1">
            <a:extLst>
              <a:ext uri="{FF2B5EF4-FFF2-40B4-BE49-F238E27FC236}">
                <a16:creationId xmlns:a16="http://schemas.microsoft.com/office/drawing/2014/main" id="{4985AF7C-2CC8-A143-9DF4-EE26FECE2D17}"/>
              </a:ext>
            </a:extLst>
          </p:cNvPr>
          <p:cNvSpPr txBox="1">
            <a:spLocks/>
          </p:cNvSpPr>
          <p:nvPr/>
        </p:nvSpPr>
        <p:spPr>
          <a:xfrm>
            <a:off x="7097843" y="647032"/>
            <a:ext cx="4572000" cy="345572"/>
          </a:xfrm>
          <a:prstGeom prst="rect">
            <a:avLst/>
          </a:prstGeom>
        </p:spPr>
        <p:txBody>
          <a:bodyPr/>
          <a:lstStyle>
            <a:lvl1pPr algn="l" defTabSz="914400" rtl="0" eaLnBrk="1" fontAlgn="t" latinLnBrk="0" hangingPunct="1">
              <a:lnSpc>
                <a:spcPct val="90000"/>
              </a:lnSpc>
              <a:spcBef>
                <a:spcPct val="0"/>
              </a:spcBef>
              <a:buNone/>
              <a:defRPr sz="3200" kern="1200">
                <a:solidFill>
                  <a:schemeClr val="accent2"/>
                </a:solidFill>
                <a:latin typeface="+mj-lt"/>
                <a:ea typeface="+mj-ea"/>
                <a:cs typeface="+mj-cs"/>
              </a:defRPr>
            </a:lvl1pPr>
          </a:lstStyle>
          <a:p>
            <a:pPr algn="ctr"/>
            <a:r>
              <a:rPr lang="en-US" sz="1800" b="1" dirty="0">
                <a:solidFill>
                  <a:schemeClr val="accent1"/>
                </a:solidFill>
                <a:effectLst>
                  <a:glow>
                    <a:schemeClr val="accent1"/>
                  </a:glow>
                </a:effectLst>
              </a:rPr>
              <a:t>ETL</a:t>
            </a:r>
          </a:p>
        </p:txBody>
      </p:sp>
      <p:pic>
        <p:nvPicPr>
          <p:cNvPr id="93" name="Picture 92">
            <a:extLst>
              <a:ext uri="{FF2B5EF4-FFF2-40B4-BE49-F238E27FC236}">
                <a16:creationId xmlns:a16="http://schemas.microsoft.com/office/drawing/2014/main" id="{9CC226D1-ACC1-1847-991F-724D3A4334F6}"/>
              </a:ext>
            </a:extLst>
          </p:cNvPr>
          <p:cNvPicPr>
            <a:picLocks noChangeAspect="1"/>
          </p:cNvPicPr>
          <p:nvPr/>
        </p:nvPicPr>
        <p:blipFill rotWithShape="1">
          <a:blip r:embed="rId11" cstate="print">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rcRect l="35148"/>
          <a:stretch/>
        </p:blipFill>
        <p:spPr>
          <a:xfrm>
            <a:off x="7967574" y="1772916"/>
            <a:ext cx="897857" cy="726708"/>
          </a:xfrm>
          <a:prstGeom prst="rect">
            <a:avLst/>
          </a:prstGeom>
        </p:spPr>
      </p:pic>
      <p:pic>
        <p:nvPicPr>
          <p:cNvPr id="94" name="Picture 93">
            <a:extLst>
              <a:ext uri="{FF2B5EF4-FFF2-40B4-BE49-F238E27FC236}">
                <a16:creationId xmlns:a16="http://schemas.microsoft.com/office/drawing/2014/main" id="{16A1D27C-DBF9-DC4C-AB63-8B85E9A2FCCE}"/>
              </a:ext>
            </a:extLst>
          </p:cNvPr>
          <p:cNvPicPr>
            <a:picLocks noChangeAspect="1"/>
          </p:cNvPicPr>
          <p:nvPr/>
        </p:nvPicPr>
        <p:blipFill rotWithShape="1">
          <a:blip r:embed="rId12">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rcRect l="27162"/>
          <a:stretch/>
        </p:blipFill>
        <p:spPr>
          <a:xfrm>
            <a:off x="10702180" y="937176"/>
            <a:ext cx="851902" cy="434692"/>
          </a:xfrm>
          <a:prstGeom prst="rect">
            <a:avLst/>
          </a:prstGeom>
        </p:spPr>
      </p:pic>
      <p:pic>
        <p:nvPicPr>
          <p:cNvPr id="95" name="Picture 94">
            <a:extLst>
              <a:ext uri="{FF2B5EF4-FFF2-40B4-BE49-F238E27FC236}">
                <a16:creationId xmlns:a16="http://schemas.microsoft.com/office/drawing/2014/main" id="{EF1FAA11-65C8-544B-B66D-6C56FF816583}"/>
              </a:ext>
            </a:extLst>
          </p:cNvPr>
          <p:cNvPicPr>
            <a:picLocks noChangeAspect="1"/>
          </p:cNvPicPr>
          <p:nvPr/>
        </p:nvPicPr>
        <p:blipFill>
          <a:blip r:embed="rId13">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14214" y="1698084"/>
            <a:ext cx="1759265" cy="879633"/>
          </a:xfrm>
          <a:prstGeom prst="rect">
            <a:avLst/>
          </a:prstGeom>
        </p:spPr>
      </p:pic>
      <p:pic>
        <p:nvPicPr>
          <p:cNvPr id="96" name="Picture 95">
            <a:extLst>
              <a:ext uri="{FF2B5EF4-FFF2-40B4-BE49-F238E27FC236}">
                <a16:creationId xmlns:a16="http://schemas.microsoft.com/office/drawing/2014/main" id="{C3C99C92-EA3E-854F-85C2-E73302CA66CF}"/>
              </a:ext>
            </a:extLst>
          </p:cNvPr>
          <p:cNvPicPr>
            <a:picLocks noChangeAspect="1"/>
          </p:cNvPicPr>
          <p:nvPr/>
        </p:nvPicPr>
        <p:blipFill rotWithShape="1">
          <a:blip r:embed="rId14">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rcRect l="28637" t="15362"/>
          <a:stretch/>
        </p:blipFill>
        <p:spPr>
          <a:xfrm>
            <a:off x="8303384" y="1010338"/>
            <a:ext cx="972074" cy="445516"/>
          </a:xfrm>
          <a:prstGeom prst="rect">
            <a:avLst/>
          </a:prstGeom>
        </p:spPr>
      </p:pic>
      <p:pic>
        <p:nvPicPr>
          <p:cNvPr id="97" name="Picture 96">
            <a:extLst>
              <a:ext uri="{FF2B5EF4-FFF2-40B4-BE49-F238E27FC236}">
                <a16:creationId xmlns:a16="http://schemas.microsoft.com/office/drawing/2014/main" id="{5090642C-B8D4-E541-ACD8-3FF5C805C177}"/>
              </a:ext>
            </a:extLst>
          </p:cNvPr>
          <p:cNvPicPr>
            <a:picLocks noChangeAspect="1"/>
          </p:cNvPicPr>
          <p:nvPr/>
        </p:nvPicPr>
        <p:blipFill>
          <a:blip r:embed="rId15">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29474" y="1050854"/>
            <a:ext cx="952828" cy="193243"/>
          </a:xfrm>
          <a:prstGeom prst="rect">
            <a:avLst/>
          </a:prstGeom>
        </p:spPr>
      </p:pic>
      <p:pic>
        <p:nvPicPr>
          <p:cNvPr id="98" name="Picture 97">
            <a:extLst>
              <a:ext uri="{FF2B5EF4-FFF2-40B4-BE49-F238E27FC236}">
                <a16:creationId xmlns:a16="http://schemas.microsoft.com/office/drawing/2014/main" id="{445A82A3-CFFC-3144-A837-7B6BDD32A794}"/>
              </a:ext>
            </a:extLst>
          </p:cNvPr>
          <p:cNvPicPr>
            <a:picLocks noChangeAspect="1"/>
          </p:cNvPicPr>
          <p:nvPr/>
        </p:nvPicPr>
        <p:blipFill>
          <a:blip r:embed="rId16">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96173" y="1495811"/>
            <a:ext cx="1086530" cy="354552"/>
          </a:xfrm>
          <a:prstGeom prst="rect">
            <a:avLst/>
          </a:prstGeom>
        </p:spPr>
      </p:pic>
      <p:pic>
        <p:nvPicPr>
          <p:cNvPr id="99" name="Picture 98">
            <a:extLst>
              <a:ext uri="{FF2B5EF4-FFF2-40B4-BE49-F238E27FC236}">
                <a16:creationId xmlns:a16="http://schemas.microsoft.com/office/drawing/2014/main" id="{8CB64603-372A-804D-B435-3094D54CB3D3}"/>
              </a:ext>
            </a:extLst>
          </p:cNvPr>
          <p:cNvPicPr>
            <a:picLocks noChangeAspect="1"/>
          </p:cNvPicPr>
          <p:nvPr/>
        </p:nvPicPr>
        <p:blipFill>
          <a:blip r:embed="rId17">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99505" y="1475971"/>
            <a:ext cx="704923" cy="273941"/>
          </a:xfrm>
          <a:prstGeom prst="rect">
            <a:avLst/>
          </a:prstGeom>
        </p:spPr>
      </p:pic>
      <p:pic>
        <p:nvPicPr>
          <p:cNvPr id="100" name="Picture 99">
            <a:extLst>
              <a:ext uri="{FF2B5EF4-FFF2-40B4-BE49-F238E27FC236}">
                <a16:creationId xmlns:a16="http://schemas.microsoft.com/office/drawing/2014/main" id="{3B0CAC70-43B2-4548-9BE6-B7DE828F96D4}"/>
              </a:ext>
            </a:extLst>
          </p:cNvPr>
          <p:cNvPicPr>
            <a:picLocks noChangeAspect="1"/>
          </p:cNvPicPr>
          <p:nvPr/>
        </p:nvPicPr>
        <p:blipFill>
          <a:blip r:embed="rId18">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39043" y="1492386"/>
            <a:ext cx="1116372" cy="307921"/>
          </a:xfrm>
          <a:prstGeom prst="rect">
            <a:avLst/>
          </a:prstGeom>
        </p:spPr>
      </p:pic>
      <p:pic>
        <p:nvPicPr>
          <p:cNvPr id="101" name="Picture 100">
            <a:extLst>
              <a:ext uri="{FF2B5EF4-FFF2-40B4-BE49-F238E27FC236}">
                <a16:creationId xmlns:a16="http://schemas.microsoft.com/office/drawing/2014/main" id="{0DDFEB24-A115-CA45-A13C-7FEE1235731F}"/>
              </a:ext>
            </a:extLst>
          </p:cNvPr>
          <p:cNvPicPr>
            <a:picLocks noChangeAspect="1"/>
          </p:cNvPicPr>
          <p:nvPr/>
        </p:nvPicPr>
        <p:blipFill>
          <a:blip r:embed="rId19">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169271" y="1842834"/>
            <a:ext cx="1065818" cy="547093"/>
          </a:xfrm>
          <a:prstGeom prst="rect">
            <a:avLst/>
          </a:prstGeom>
        </p:spPr>
      </p:pic>
      <p:pic>
        <p:nvPicPr>
          <p:cNvPr id="102" name="Picture 101">
            <a:extLst>
              <a:ext uri="{FF2B5EF4-FFF2-40B4-BE49-F238E27FC236}">
                <a16:creationId xmlns:a16="http://schemas.microsoft.com/office/drawing/2014/main" id="{0707D4BD-D15F-7A4A-BB09-C0C316BB78FF}"/>
              </a:ext>
            </a:extLst>
          </p:cNvPr>
          <p:cNvPicPr>
            <a:picLocks noChangeAspect="1"/>
          </p:cNvPicPr>
          <p:nvPr/>
        </p:nvPicPr>
        <p:blipFill rotWithShape="1">
          <a:blip r:embed="rId20">
            <a:extLst>
              <a:ext uri="{BEBA8EAE-BF5A-486C-A8C5-ECC9F3942E4B}">
                <a14:imgProps xmlns:a14="http://schemas.microsoft.com/office/drawing/2010/main">
                  <a14:imgLayer>
                    <a14:imgEffect>
                      <a14:brightnessContrast bright="-100000"/>
                    </a14:imgEffect>
                  </a14:imgLayer>
                </a14:imgProps>
              </a:ext>
            </a:extLst>
          </a:blip>
          <a:srcRect l="19709"/>
          <a:stretch/>
        </p:blipFill>
        <p:spPr>
          <a:xfrm>
            <a:off x="7194601" y="1064861"/>
            <a:ext cx="854767" cy="262598"/>
          </a:xfrm>
          <a:prstGeom prst="rect">
            <a:avLst/>
          </a:prstGeom>
        </p:spPr>
      </p:pic>
      <p:sp>
        <p:nvSpPr>
          <p:cNvPr id="103" name="Title 1">
            <a:extLst>
              <a:ext uri="{FF2B5EF4-FFF2-40B4-BE49-F238E27FC236}">
                <a16:creationId xmlns:a16="http://schemas.microsoft.com/office/drawing/2014/main" id="{31E22E52-67C2-7A48-BB2A-B3FFCC9B9853}"/>
              </a:ext>
            </a:extLst>
          </p:cNvPr>
          <p:cNvSpPr txBox="1">
            <a:spLocks/>
          </p:cNvSpPr>
          <p:nvPr/>
        </p:nvSpPr>
        <p:spPr>
          <a:xfrm>
            <a:off x="547142" y="4050416"/>
            <a:ext cx="3022302" cy="345572"/>
          </a:xfrm>
          <a:prstGeom prst="rect">
            <a:avLst/>
          </a:prstGeom>
        </p:spPr>
        <p:txBody>
          <a:bodyPr/>
          <a:lstStyle>
            <a:lvl1pPr algn="l" defTabSz="914400" rtl="0" eaLnBrk="1" fontAlgn="t" latinLnBrk="0" hangingPunct="1">
              <a:lnSpc>
                <a:spcPct val="90000"/>
              </a:lnSpc>
              <a:spcBef>
                <a:spcPct val="0"/>
              </a:spcBef>
              <a:buNone/>
              <a:defRPr sz="3200" kern="1200">
                <a:solidFill>
                  <a:schemeClr val="accent2"/>
                </a:solidFill>
                <a:latin typeface="+mj-lt"/>
                <a:ea typeface="+mj-ea"/>
                <a:cs typeface="+mj-cs"/>
              </a:defRPr>
            </a:lvl1pPr>
          </a:lstStyle>
          <a:p>
            <a:pPr algn="ctr"/>
            <a:r>
              <a:rPr lang="en-US" sz="1800" b="1" dirty="0">
                <a:solidFill>
                  <a:schemeClr val="accent1"/>
                </a:solidFill>
                <a:effectLst>
                  <a:glow>
                    <a:schemeClr val="accent1"/>
                  </a:glow>
                </a:effectLst>
              </a:rPr>
              <a:t>Data Science</a:t>
            </a:r>
          </a:p>
        </p:txBody>
      </p:sp>
      <p:grpSp>
        <p:nvGrpSpPr>
          <p:cNvPr id="104" name="Group 103">
            <a:extLst>
              <a:ext uri="{FF2B5EF4-FFF2-40B4-BE49-F238E27FC236}">
                <a16:creationId xmlns:a16="http://schemas.microsoft.com/office/drawing/2014/main" id="{02EB6CF4-2710-964F-8BCE-670A46A703AC}"/>
              </a:ext>
            </a:extLst>
          </p:cNvPr>
          <p:cNvGrpSpPr/>
          <p:nvPr/>
        </p:nvGrpSpPr>
        <p:grpSpPr>
          <a:xfrm>
            <a:off x="1418828" y="5096245"/>
            <a:ext cx="779150" cy="411483"/>
            <a:chOff x="13445387" y="-1655467"/>
            <a:chExt cx="4365626" cy="2282826"/>
          </a:xfrm>
          <a:solidFill>
            <a:schemeClr val="tx1"/>
          </a:solidFill>
          <a:effectLst/>
        </p:grpSpPr>
        <p:sp>
          <p:nvSpPr>
            <p:cNvPr id="105" name="Freeform 73">
              <a:extLst>
                <a:ext uri="{FF2B5EF4-FFF2-40B4-BE49-F238E27FC236}">
                  <a16:creationId xmlns:a16="http://schemas.microsoft.com/office/drawing/2014/main" id="{55D359F0-B6C6-2D4D-98E5-8A6D99E98EB5}"/>
                </a:ext>
              </a:extLst>
            </p:cNvPr>
            <p:cNvSpPr>
              <a:spLocks/>
            </p:cNvSpPr>
            <p:nvPr/>
          </p:nvSpPr>
          <p:spPr bwMode="auto">
            <a:xfrm>
              <a:off x="16167950" y="-1655467"/>
              <a:ext cx="1643063" cy="1374776"/>
            </a:xfrm>
            <a:custGeom>
              <a:avLst/>
              <a:gdLst>
                <a:gd name="T0" fmla="*/ 449 w 586"/>
                <a:gd name="T1" fmla="*/ 412 h 489"/>
                <a:gd name="T2" fmla="*/ 446 w 586"/>
                <a:gd name="T3" fmla="*/ 406 h 489"/>
                <a:gd name="T4" fmla="*/ 388 w 586"/>
                <a:gd name="T5" fmla="*/ 295 h 489"/>
                <a:gd name="T6" fmla="*/ 389 w 586"/>
                <a:gd name="T7" fmla="*/ 286 h 489"/>
                <a:gd name="T8" fmla="*/ 481 w 586"/>
                <a:gd name="T9" fmla="*/ 178 h 489"/>
                <a:gd name="T10" fmla="*/ 484 w 586"/>
                <a:gd name="T11" fmla="*/ 173 h 489"/>
                <a:gd name="T12" fmla="*/ 457 w 586"/>
                <a:gd name="T13" fmla="*/ 180 h 489"/>
                <a:gd name="T14" fmla="*/ 345 w 586"/>
                <a:gd name="T15" fmla="*/ 210 h 489"/>
                <a:gd name="T16" fmla="*/ 338 w 586"/>
                <a:gd name="T17" fmla="*/ 207 h 489"/>
                <a:gd name="T18" fmla="*/ 274 w 586"/>
                <a:gd name="T19" fmla="*/ 100 h 489"/>
                <a:gd name="T20" fmla="*/ 269 w 586"/>
                <a:gd name="T21" fmla="*/ 95 h 489"/>
                <a:gd name="T22" fmla="*/ 264 w 586"/>
                <a:gd name="T23" fmla="*/ 124 h 489"/>
                <a:gd name="T24" fmla="*/ 247 w 586"/>
                <a:gd name="T25" fmla="*/ 224 h 489"/>
                <a:gd name="T26" fmla="*/ 245 w 586"/>
                <a:gd name="T27" fmla="*/ 235 h 489"/>
                <a:gd name="T28" fmla="*/ 240 w 586"/>
                <a:gd name="T29" fmla="*/ 240 h 489"/>
                <a:gd name="T30" fmla="*/ 107 w 586"/>
                <a:gd name="T31" fmla="*/ 282 h 489"/>
                <a:gd name="T32" fmla="*/ 102 w 586"/>
                <a:gd name="T33" fmla="*/ 285 h 489"/>
                <a:gd name="T34" fmla="*/ 210 w 586"/>
                <a:gd name="T35" fmla="*/ 328 h 489"/>
                <a:gd name="T36" fmla="*/ 207 w 586"/>
                <a:gd name="T37" fmla="*/ 331 h 489"/>
                <a:gd name="T38" fmla="*/ 139 w 586"/>
                <a:gd name="T39" fmla="*/ 375 h 489"/>
                <a:gd name="T40" fmla="*/ 132 w 586"/>
                <a:gd name="T41" fmla="*/ 375 h 489"/>
                <a:gd name="T42" fmla="*/ 51 w 586"/>
                <a:gd name="T43" fmla="*/ 339 h 489"/>
                <a:gd name="T44" fmla="*/ 19 w 586"/>
                <a:gd name="T45" fmla="*/ 316 h 489"/>
                <a:gd name="T46" fmla="*/ 30 w 586"/>
                <a:gd name="T47" fmla="*/ 250 h 489"/>
                <a:gd name="T48" fmla="*/ 57 w 586"/>
                <a:gd name="T49" fmla="*/ 238 h 489"/>
                <a:gd name="T50" fmla="*/ 187 w 586"/>
                <a:gd name="T51" fmla="*/ 196 h 489"/>
                <a:gd name="T52" fmla="*/ 193 w 586"/>
                <a:gd name="T53" fmla="*/ 190 h 489"/>
                <a:gd name="T54" fmla="*/ 210 w 586"/>
                <a:gd name="T55" fmla="*/ 90 h 489"/>
                <a:gd name="T56" fmla="*/ 224 w 586"/>
                <a:gd name="T57" fmla="*/ 37 h 489"/>
                <a:gd name="T58" fmla="*/ 236 w 586"/>
                <a:gd name="T59" fmla="*/ 19 h 489"/>
                <a:gd name="T60" fmla="*/ 295 w 586"/>
                <a:gd name="T61" fmla="*/ 18 h 489"/>
                <a:gd name="T62" fmla="*/ 311 w 586"/>
                <a:gd name="T63" fmla="*/ 39 h 489"/>
                <a:gd name="T64" fmla="*/ 371 w 586"/>
                <a:gd name="T65" fmla="*/ 137 h 489"/>
                <a:gd name="T66" fmla="*/ 379 w 586"/>
                <a:gd name="T67" fmla="*/ 140 h 489"/>
                <a:gd name="T68" fmla="*/ 524 w 586"/>
                <a:gd name="T69" fmla="*/ 102 h 489"/>
                <a:gd name="T70" fmla="*/ 554 w 586"/>
                <a:gd name="T71" fmla="*/ 100 h 489"/>
                <a:gd name="T72" fmla="*/ 579 w 586"/>
                <a:gd name="T73" fmla="*/ 143 h 489"/>
                <a:gd name="T74" fmla="*/ 563 w 586"/>
                <a:gd name="T75" fmla="*/ 169 h 489"/>
                <a:gd name="T76" fmla="*/ 462 w 586"/>
                <a:gd name="T77" fmla="*/ 288 h 489"/>
                <a:gd name="T78" fmla="*/ 461 w 586"/>
                <a:gd name="T79" fmla="*/ 297 h 489"/>
                <a:gd name="T80" fmla="*/ 521 w 586"/>
                <a:gd name="T81" fmla="*/ 411 h 489"/>
                <a:gd name="T82" fmla="*/ 530 w 586"/>
                <a:gd name="T83" fmla="*/ 440 h 489"/>
                <a:gd name="T84" fmla="*/ 489 w 586"/>
                <a:gd name="T85" fmla="*/ 487 h 489"/>
                <a:gd name="T86" fmla="*/ 451 w 586"/>
                <a:gd name="T87" fmla="*/ 482 h 489"/>
                <a:gd name="T88" fmla="*/ 360 w 586"/>
                <a:gd name="T89" fmla="*/ 455 h 489"/>
                <a:gd name="T90" fmla="*/ 356 w 586"/>
                <a:gd name="T91" fmla="*/ 450 h 489"/>
                <a:gd name="T92" fmla="*/ 345 w 586"/>
                <a:gd name="T93" fmla="*/ 386 h 489"/>
                <a:gd name="T94" fmla="*/ 345 w 586"/>
                <a:gd name="T95" fmla="*/ 383 h 489"/>
                <a:gd name="T96" fmla="*/ 449 w 586"/>
                <a:gd name="T97" fmla="*/ 41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6" h="489">
                  <a:moveTo>
                    <a:pt x="449" y="412"/>
                  </a:moveTo>
                  <a:cubicBezTo>
                    <a:pt x="448" y="409"/>
                    <a:pt x="447" y="408"/>
                    <a:pt x="446" y="406"/>
                  </a:cubicBezTo>
                  <a:cubicBezTo>
                    <a:pt x="427" y="369"/>
                    <a:pt x="408" y="332"/>
                    <a:pt x="388" y="295"/>
                  </a:cubicBezTo>
                  <a:cubicBezTo>
                    <a:pt x="386" y="292"/>
                    <a:pt x="386" y="289"/>
                    <a:pt x="389" y="286"/>
                  </a:cubicBezTo>
                  <a:cubicBezTo>
                    <a:pt x="420" y="250"/>
                    <a:pt x="451" y="214"/>
                    <a:pt x="481" y="178"/>
                  </a:cubicBezTo>
                  <a:cubicBezTo>
                    <a:pt x="483" y="176"/>
                    <a:pt x="484" y="175"/>
                    <a:pt x="484" y="173"/>
                  </a:cubicBezTo>
                  <a:cubicBezTo>
                    <a:pt x="475" y="175"/>
                    <a:pt x="466" y="177"/>
                    <a:pt x="457" y="180"/>
                  </a:cubicBezTo>
                  <a:cubicBezTo>
                    <a:pt x="420" y="190"/>
                    <a:pt x="382" y="200"/>
                    <a:pt x="345" y="210"/>
                  </a:cubicBezTo>
                  <a:cubicBezTo>
                    <a:pt x="341" y="211"/>
                    <a:pt x="340" y="210"/>
                    <a:pt x="338" y="207"/>
                  </a:cubicBezTo>
                  <a:cubicBezTo>
                    <a:pt x="317" y="171"/>
                    <a:pt x="295" y="136"/>
                    <a:pt x="274" y="100"/>
                  </a:cubicBezTo>
                  <a:cubicBezTo>
                    <a:pt x="273" y="99"/>
                    <a:pt x="272" y="97"/>
                    <a:pt x="269" y="95"/>
                  </a:cubicBezTo>
                  <a:cubicBezTo>
                    <a:pt x="268" y="105"/>
                    <a:pt x="266" y="114"/>
                    <a:pt x="264" y="124"/>
                  </a:cubicBezTo>
                  <a:cubicBezTo>
                    <a:pt x="258" y="157"/>
                    <a:pt x="252" y="190"/>
                    <a:pt x="247" y="224"/>
                  </a:cubicBezTo>
                  <a:cubicBezTo>
                    <a:pt x="246" y="227"/>
                    <a:pt x="245" y="231"/>
                    <a:pt x="245" y="235"/>
                  </a:cubicBezTo>
                  <a:cubicBezTo>
                    <a:pt x="244" y="238"/>
                    <a:pt x="243" y="239"/>
                    <a:pt x="240" y="240"/>
                  </a:cubicBezTo>
                  <a:cubicBezTo>
                    <a:pt x="195" y="254"/>
                    <a:pt x="151" y="268"/>
                    <a:pt x="107" y="282"/>
                  </a:cubicBezTo>
                  <a:cubicBezTo>
                    <a:pt x="106" y="283"/>
                    <a:pt x="104" y="283"/>
                    <a:pt x="102" y="285"/>
                  </a:cubicBezTo>
                  <a:cubicBezTo>
                    <a:pt x="138" y="300"/>
                    <a:pt x="174" y="314"/>
                    <a:pt x="210" y="328"/>
                  </a:cubicBezTo>
                  <a:cubicBezTo>
                    <a:pt x="209" y="329"/>
                    <a:pt x="208" y="330"/>
                    <a:pt x="207" y="331"/>
                  </a:cubicBezTo>
                  <a:cubicBezTo>
                    <a:pt x="184" y="345"/>
                    <a:pt x="162" y="360"/>
                    <a:pt x="139" y="375"/>
                  </a:cubicBezTo>
                  <a:cubicBezTo>
                    <a:pt x="137" y="376"/>
                    <a:pt x="135" y="377"/>
                    <a:pt x="132" y="375"/>
                  </a:cubicBezTo>
                  <a:cubicBezTo>
                    <a:pt x="105" y="363"/>
                    <a:pt x="78" y="351"/>
                    <a:pt x="51" y="339"/>
                  </a:cubicBezTo>
                  <a:cubicBezTo>
                    <a:pt x="39" y="334"/>
                    <a:pt x="28" y="327"/>
                    <a:pt x="19" y="316"/>
                  </a:cubicBezTo>
                  <a:cubicBezTo>
                    <a:pt x="0" y="293"/>
                    <a:pt x="4" y="266"/>
                    <a:pt x="30" y="250"/>
                  </a:cubicBezTo>
                  <a:cubicBezTo>
                    <a:pt x="38" y="245"/>
                    <a:pt x="47" y="241"/>
                    <a:pt x="57" y="238"/>
                  </a:cubicBezTo>
                  <a:cubicBezTo>
                    <a:pt x="100" y="224"/>
                    <a:pt x="143" y="210"/>
                    <a:pt x="187" y="196"/>
                  </a:cubicBezTo>
                  <a:cubicBezTo>
                    <a:pt x="190" y="195"/>
                    <a:pt x="192" y="194"/>
                    <a:pt x="193" y="190"/>
                  </a:cubicBezTo>
                  <a:cubicBezTo>
                    <a:pt x="198" y="156"/>
                    <a:pt x="204" y="123"/>
                    <a:pt x="210" y="90"/>
                  </a:cubicBezTo>
                  <a:cubicBezTo>
                    <a:pt x="214" y="72"/>
                    <a:pt x="215" y="53"/>
                    <a:pt x="224" y="37"/>
                  </a:cubicBezTo>
                  <a:cubicBezTo>
                    <a:pt x="227" y="31"/>
                    <a:pt x="231" y="25"/>
                    <a:pt x="236" y="19"/>
                  </a:cubicBezTo>
                  <a:cubicBezTo>
                    <a:pt x="253" y="0"/>
                    <a:pt x="277" y="0"/>
                    <a:pt x="295" y="18"/>
                  </a:cubicBezTo>
                  <a:cubicBezTo>
                    <a:pt x="301" y="24"/>
                    <a:pt x="307" y="31"/>
                    <a:pt x="311" y="39"/>
                  </a:cubicBezTo>
                  <a:cubicBezTo>
                    <a:pt x="331" y="71"/>
                    <a:pt x="351" y="104"/>
                    <a:pt x="371" y="137"/>
                  </a:cubicBezTo>
                  <a:cubicBezTo>
                    <a:pt x="373" y="141"/>
                    <a:pt x="375" y="142"/>
                    <a:pt x="379" y="140"/>
                  </a:cubicBezTo>
                  <a:cubicBezTo>
                    <a:pt x="428" y="128"/>
                    <a:pt x="476" y="115"/>
                    <a:pt x="524" y="102"/>
                  </a:cubicBezTo>
                  <a:cubicBezTo>
                    <a:pt x="534" y="99"/>
                    <a:pt x="544" y="98"/>
                    <a:pt x="554" y="100"/>
                  </a:cubicBezTo>
                  <a:cubicBezTo>
                    <a:pt x="577" y="104"/>
                    <a:pt x="586" y="121"/>
                    <a:pt x="579" y="143"/>
                  </a:cubicBezTo>
                  <a:cubicBezTo>
                    <a:pt x="575" y="153"/>
                    <a:pt x="570" y="161"/>
                    <a:pt x="563" y="169"/>
                  </a:cubicBezTo>
                  <a:cubicBezTo>
                    <a:pt x="529" y="209"/>
                    <a:pt x="496" y="248"/>
                    <a:pt x="462" y="288"/>
                  </a:cubicBezTo>
                  <a:cubicBezTo>
                    <a:pt x="459" y="291"/>
                    <a:pt x="459" y="293"/>
                    <a:pt x="461" y="297"/>
                  </a:cubicBezTo>
                  <a:cubicBezTo>
                    <a:pt x="481" y="335"/>
                    <a:pt x="501" y="373"/>
                    <a:pt x="521" y="411"/>
                  </a:cubicBezTo>
                  <a:cubicBezTo>
                    <a:pt x="526" y="420"/>
                    <a:pt x="530" y="430"/>
                    <a:pt x="530" y="440"/>
                  </a:cubicBezTo>
                  <a:cubicBezTo>
                    <a:pt x="530" y="464"/>
                    <a:pt x="512" y="484"/>
                    <a:pt x="489" y="487"/>
                  </a:cubicBezTo>
                  <a:cubicBezTo>
                    <a:pt x="476" y="489"/>
                    <a:pt x="463" y="486"/>
                    <a:pt x="451" y="482"/>
                  </a:cubicBezTo>
                  <a:cubicBezTo>
                    <a:pt x="421" y="473"/>
                    <a:pt x="390" y="464"/>
                    <a:pt x="360" y="455"/>
                  </a:cubicBezTo>
                  <a:cubicBezTo>
                    <a:pt x="357" y="454"/>
                    <a:pt x="356" y="453"/>
                    <a:pt x="356" y="450"/>
                  </a:cubicBezTo>
                  <a:cubicBezTo>
                    <a:pt x="352" y="428"/>
                    <a:pt x="348" y="407"/>
                    <a:pt x="345" y="386"/>
                  </a:cubicBezTo>
                  <a:cubicBezTo>
                    <a:pt x="344" y="385"/>
                    <a:pt x="345" y="384"/>
                    <a:pt x="345" y="383"/>
                  </a:cubicBezTo>
                  <a:cubicBezTo>
                    <a:pt x="379" y="393"/>
                    <a:pt x="413" y="402"/>
                    <a:pt x="449" y="412"/>
                  </a:cubicBez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06" name="Freeform 74">
              <a:extLst>
                <a:ext uri="{FF2B5EF4-FFF2-40B4-BE49-F238E27FC236}">
                  <a16:creationId xmlns:a16="http://schemas.microsoft.com/office/drawing/2014/main" id="{04E974CA-4FF7-A34D-982E-9FBE37A85521}"/>
                </a:ext>
              </a:extLst>
            </p:cNvPr>
            <p:cNvSpPr>
              <a:spLocks/>
            </p:cNvSpPr>
            <p:nvPr/>
          </p:nvSpPr>
          <p:spPr bwMode="auto">
            <a:xfrm>
              <a:off x="16467987" y="-707729"/>
              <a:ext cx="793750" cy="1084263"/>
            </a:xfrm>
            <a:custGeom>
              <a:avLst/>
              <a:gdLst>
                <a:gd name="T0" fmla="*/ 283 w 283"/>
                <a:gd name="T1" fmla="*/ 386 h 386"/>
                <a:gd name="T2" fmla="*/ 201 w 283"/>
                <a:gd name="T3" fmla="*/ 386 h 386"/>
                <a:gd name="T4" fmla="*/ 194 w 283"/>
                <a:gd name="T5" fmla="*/ 382 h 386"/>
                <a:gd name="T6" fmla="*/ 96 w 283"/>
                <a:gd name="T7" fmla="*/ 234 h 386"/>
                <a:gd name="T8" fmla="*/ 92 w 283"/>
                <a:gd name="T9" fmla="*/ 229 h 386"/>
                <a:gd name="T10" fmla="*/ 72 w 283"/>
                <a:gd name="T11" fmla="*/ 386 h 386"/>
                <a:gd name="T12" fmla="*/ 0 w 283"/>
                <a:gd name="T13" fmla="*/ 386 h 386"/>
                <a:gd name="T14" fmla="*/ 3 w 283"/>
                <a:gd name="T15" fmla="*/ 365 h 386"/>
                <a:gd name="T16" fmla="*/ 24 w 283"/>
                <a:gd name="T17" fmla="*/ 205 h 386"/>
                <a:gd name="T18" fmla="*/ 44 w 283"/>
                <a:gd name="T19" fmla="*/ 52 h 386"/>
                <a:gd name="T20" fmla="*/ 46 w 283"/>
                <a:gd name="T21" fmla="*/ 48 h 386"/>
                <a:gd name="T22" fmla="*/ 120 w 283"/>
                <a:gd name="T23" fmla="*/ 0 h 386"/>
                <a:gd name="T24" fmla="*/ 122 w 283"/>
                <a:gd name="T25" fmla="*/ 0 h 386"/>
                <a:gd name="T26" fmla="*/ 100 w 283"/>
                <a:gd name="T27" fmla="*/ 170 h 386"/>
                <a:gd name="T28" fmla="*/ 101 w 283"/>
                <a:gd name="T29" fmla="*/ 170 h 386"/>
                <a:gd name="T30" fmla="*/ 218 w 283"/>
                <a:gd name="T31" fmla="*/ 41 h 386"/>
                <a:gd name="T32" fmla="*/ 221 w 283"/>
                <a:gd name="T33" fmla="*/ 59 h 386"/>
                <a:gd name="T34" fmla="*/ 229 w 283"/>
                <a:gd name="T35" fmla="*/ 107 h 386"/>
                <a:gd name="T36" fmla="*/ 227 w 283"/>
                <a:gd name="T37" fmla="*/ 115 h 386"/>
                <a:gd name="T38" fmla="*/ 152 w 283"/>
                <a:gd name="T39" fmla="*/ 193 h 386"/>
                <a:gd name="T40" fmla="*/ 149 w 283"/>
                <a:gd name="T41" fmla="*/ 197 h 386"/>
                <a:gd name="T42" fmla="*/ 151 w 283"/>
                <a:gd name="T43" fmla="*/ 201 h 386"/>
                <a:gd name="T44" fmla="*/ 280 w 283"/>
                <a:gd name="T45" fmla="*/ 382 h 386"/>
                <a:gd name="T46" fmla="*/ 283 w 283"/>
                <a:gd name="T47" fmla="*/ 385 h 386"/>
                <a:gd name="T48" fmla="*/ 283 w 283"/>
                <a:gd name="T49"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3" h="386">
                  <a:moveTo>
                    <a:pt x="283" y="386"/>
                  </a:moveTo>
                  <a:cubicBezTo>
                    <a:pt x="256" y="386"/>
                    <a:pt x="229" y="386"/>
                    <a:pt x="201" y="386"/>
                  </a:cubicBezTo>
                  <a:cubicBezTo>
                    <a:pt x="198" y="386"/>
                    <a:pt x="196" y="385"/>
                    <a:pt x="194" y="382"/>
                  </a:cubicBezTo>
                  <a:cubicBezTo>
                    <a:pt x="161" y="332"/>
                    <a:pt x="129" y="283"/>
                    <a:pt x="96" y="234"/>
                  </a:cubicBezTo>
                  <a:cubicBezTo>
                    <a:pt x="95" y="233"/>
                    <a:pt x="94" y="231"/>
                    <a:pt x="92" y="229"/>
                  </a:cubicBezTo>
                  <a:cubicBezTo>
                    <a:pt x="85" y="282"/>
                    <a:pt x="79" y="333"/>
                    <a:pt x="72" y="386"/>
                  </a:cubicBezTo>
                  <a:cubicBezTo>
                    <a:pt x="48" y="386"/>
                    <a:pt x="24" y="386"/>
                    <a:pt x="0" y="386"/>
                  </a:cubicBezTo>
                  <a:cubicBezTo>
                    <a:pt x="1" y="379"/>
                    <a:pt x="2" y="372"/>
                    <a:pt x="3" y="365"/>
                  </a:cubicBezTo>
                  <a:cubicBezTo>
                    <a:pt x="10" y="312"/>
                    <a:pt x="17" y="259"/>
                    <a:pt x="24" y="205"/>
                  </a:cubicBezTo>
                  <a:cubicBezTo>
                    <a:pt x="30" y="154"/>
                    <a:pt x="37" y="103"/>
                    <a:pt x="44" y="52"/>
                  </a:cubicBezTo>
                  <a:cubicBezTo>
                    <a:pt x="44" y="51"/>
                    <a:pt x="45" y="49"/>
                    <a:pt x="46" y="48"/>
                  </a:cubicBezTo>
                  <a:cubicBezTo>
                    <a:pt x="71" y="32"/>
                    <a:pt x="96" y="16"/>
                    <a:pt x="120" y="0"/>
                  </a:cubicBezTo>
                  <a:cubicBezTo>
                    <a:pt x="121" y="0"/>
                    <a:pt x="121" y="0"/>
                    <a:pt x="122" y="0"/>
                  </a:cubicBezTo>
                  <a:cubicBezTo>
                    <a:pt x="115" y="57"/>
                    <a:pt x="107" y="113"/>
                    <a:pt x="100" y="170"/>
                  </a:cubicBezTo>
                  <a:cubicBezTo>
                    <a:pt x="100" y="170"/>
                    <a:pt x="101" y="170"/>
                    <a:pt x="101" y="170"/>
                  </a:cubicBezTo>
                  <a:cubicBezTo>
                    <a:pt x="140" y="127"/>
                    <a:pt x="178" y="84"/>
                    <a:pt x="218" y="41"/>
                  </a:cubicBezTo>
                  <a:cubicBezTo>
                    <a:pt x="219" y="47"/>
                    <a:pt x="220" y="53"/>
                    <a:pt x="221" y="59"/>
                  </a:cubicBezTo>
                  <a:cubicBezTo>
                    <a:pt x="224" y="75"/>
                    <a:pt x="227" y="91"/>
                    <a:pt x="229" y="107"/>
                  </a:cubicBezTo>
                  <a:cubicBezTo>
                    <a:pt x="230" y="110"/>
                    <a:pt x="229" y="112"/>
                    <a:pt x="227" y="115"/>
                  </a:cubicBezTo>
                  <a:cubicBezTo>
                    <a:pt x="202" y="141"/>
                    <a:pt x="177" y="167"/>
                    <a:pt x="152" y="193"/>
                  </a:cubicBezTo>
                  <a:cubicBezTo>
                    <a:pt x="151" y="195"/>
                    <a:pt x="150" y="196"/>
                    <a:pt x="149" y="197"/>
                  </a:cubicBezTo>
                  <a:cubicBezTo>
                    <a:pt x="150" y="198"/>
                    <a:pt x="150" y="200"/>
                    <a:pt x="151" y="201"/>
                  </a:cubicBezTo>
                  <a:cubicBezTo>
                    <a:pt x="194" y="261"/>
                    <a:pt x="237" y="322"/>
                    <a:pt x="280" y="382"/>
                  </a:cubicBezTo>
                  <a:cubicBezTo>
                    <a:pt x="281" y="383"/>
                    <a:pt x="282" y="384"/>
                    <a:pt x="283" y="385"/>
                  </a:cubicBezTo>
                  <a:cubicBezTo>
                    <a:pt x="283" y="385"/>
                    <a:pt x="283" y="386"/>
                    <a:pt x="283" y="386"/>
                  </a:cubicBez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07" name="Freeform 75">
              <a:extLst>
                <a:ext uri="{FF2B5EF4-FFF2-40B4-BE49-F238E27FC236}">
                  <a16:creationId xmlns:a16="http://schemas.microsoft.com/office/drawing/2014/main" id="{DC8C9E3C-1D12-B44C-81EC-9A28C7F10011}"/>
                </a:ext>
              </a:extLst>
            </p:cNvPr>
            <p:cNvSpPr>
              <a:spLocks noEditPoints="1"/>
            </p:cNvSpPr>
            <p:nvPr/>
          </p:nvSpPr>
          <p:spPr bwMode="auto">
            <a:xfrm>
              <a:off x="14137537" y="-463254"/>
              <a:ext cx="944563" cy="1090613"/>
            </a:xfrm>
            <a:custGeom>
              <a:avLst/>
              <a:gdLst>
                <a:gd name="T0" fmla="*/ 267 w 337"/>
                <a:gd name="T1" fmla="*/ 142 h 388"/>
                <a:gd name="T2" fmla="*/ 262 w 337"/>
                <a:gd name="T3" fmla="*/ 120 h 388"/>
                <a:gd name="T4" fmla="*/ 173 w 337"/>
                <a:gd name="T5" fmla="*/ 72 h 388"/>
                <a:gd name="T6" fmla="*/ 95 w 337"/>
                <a:gd name="T7" fmla="*/ 160 h 388"/>
                <a:gd name="T8" fmla="*/ 142 w 337"/>
                <a:gd name="T9" fmla="*/ 236 h 388"/>
                <a:gd name="T10" fmla="*/ 217 w 337"/>
                <a:gd name="T11" fmla="*/ 227 h 388"/>
                <a:gd name="T12" fmla="*/ 267 w 337"/>
                <a:gd name="T13" fmla="*/ 142 h 388"/>
                <a:gd name="T14" fmla="*/ 78 w 337"/>
                <a:gd name="T15" fmla="*/ 279 h 388"/>
                <a:gd name="T16" fmla="*/ 72 w 337"/>
                <a:gd name="T17" fmla="*/ 325 h 388"/>
                <a:gd name="T18" fmla="*/ 64 w 337"/>
                <a:gd name="T19" fmla="*/ 385 h 388"/>
                <a:gd name="T20" fmla="*/ 61 w 337"/>
                <a:gd name="T21" fmla="*/ 388 h 388"/>
                <a:gd name="T22" fmla="*/ 2 w 337"/>
                <a:gd name="T23" fmla="*/ 388 h 388"/>
                <a:gd name="T24" fmla="*/ 0 w 337"/>
                <a:gd name="T25" fmla="*/ 387 h 388"/>
                <a:gd name="T26" fmla="*/ 3 w 337"/>
                <a:gd name="T27" fmla="*/ 359 h 388"/>
                <a:gd name="T28" fmla="*/ 16 w 337"/>
                <a:gd name="T29" fmla="*/ 260 h 388"/>
                <a:gd name="T30" fmla="*/ 32 w 337"/>
                <a:gd name="T31" fmla="*/ 147 h 388"/>
                <a:gd name="T32" fmla="*/ 166 w 337"/>
                <a:gd name="T33" fmla="*/ 9 h 388"/>
                <a:gd name="T34" fmla="*/ 274 w 337"/>
                <a:gd name="T35" fmla="*/ 26 h 388"/>
                <a:gd name="T36" fmla="*/ 331 w 337"/>
                <a:gd name="T37" fmla="*/ 118 h 388"/>
                <a:gd name="T38" fmla="*/ 277 w 337"/>
                <a:gd name="T39" fmla="*/ 258 h 388"/>
                <a:gd name="T40" fmla="*/ 185 w 337"/>
                <a:gd name="T41" fmla="*/ 304 h 388"/>
                <a:gd name="T42" fmla="*/ 82 w 337"/>
                <a:gd name="T43" fmla="*/ 282 h 388"/>
                <a:gd name="T44" fmla="*/ 78 w 337"/>
                <a:gd name="T45" fmla="*/ 27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7" h="388">
                  <a:moveTo>
                    <a:pt x="267" y="142"/>
                  </a:moveTo>
                  <a:cubicBezTo>
                    <a:pt x="266" y="136"/>
                    <a:pt x="265" y="128"/>
                    <a:pt x="262" y="120"/>
                  </a:cubicBezTo>
                  <a:cubicBezTo>
                    <a:pt x="251" y="83"/>
                    <a:pt x="213" y="63"/>
                    <a:pt x="173" y="72"/>
                  </a:cubicBezTo>
                  <a:cubicBezTo>
                    <a:pt x="130" y="82"/>
                    <a:pt x="100" y="116"/>
                    <a:pt x="95" y="160"/>
                  </a:cubicBezTo>
                  <a:cubicBezTo>
                    <a:pt x="92" y="193"/>
                    <a:pt x="109" y="224"/>
                    <a:pt x="142" y="236"/>
                  </a:cubicBezTo>
                  <a:cubicBezTo>
                    <a:pt x="168" y="245"/>
                    <a:pt x="193" y="241"/>
                    <a:pt x="217" y="227"/>
                  </a:cubicBezTo>
                  <a:cubicBezTo>
                    <a:pt x="248" y="208"/>
                    <a:pt x="265" y="181"/>
                    <a:pt x="267" y="142"/>
                  </a:cubicBezTo>
                  <a:close/>
                  <a:moveTo>
                    <a:pt x="78" y="279"/>
                  </a:moveTo>
                  <a:cubicBezTo>
                    <a:pt x="76" y="295"/>
                    <a:pt x="74" y="310"/>
                    <a:pt x="72" y="325"/>
                  </a:cubicBezTo>
                  <a:cubicBezTo>
                    <a:pt x="69" y="345"/>
                    <a:pt x="67" y="365"/>
                    <a:pt x="64" y="385"/>
                  </a:cubicBezTo>
                  <a:cubicBezTo>
                    <a:pt x="64" y="387"/>
                    <a:pt x="63" y="388"/>
                    <a:pt x="61" y="388"/>
                  </a:cubicBezTo>
                  <a:cubicBezTo>
                    <a:pt x="41" y="388"/>
                    <a:pt x="21" y="388"/>
                    <a:pt x="2" y="388"/>
                  </a:cubicBezTo>
                  <a:cubicBezTo>
                    <a:pt x="1" y="388"/>
                    <a:pt x="1" y="388"/>
                    <a:pt x="0" y="387"/>
                  </a:cubicBezTo>
                  <a:cubicBezTo>
                    <a:pt x="1" y="378"/>
                    <a:pt x="2" y="369"/>
                    <a:pt x="3" y="359"/>
                  </a:cubicBezTo>
                  <a:cubicBezTo>
                    <a:pt x="8" y="326"/>
                    <a:pt x="12" y="293"/>
                    <a:pt x="16" y="260"/>
                  </a:cubicBezTo>
                  <a:cubicBezTo>
                    <a:pt x="21" y="222"/>
                    <a:pt x="25" y="184"/>
                    <a:pt x="32" y="147"/>
                  </a:cubicBezTo>
                  <a:cubicBezTo>
                    <a:pt x="43" y="80"/>
                    <a:pt x="99" y="23"/>
                    <a:pt x="166" y="9"/>
                  </a:cubicBezTo>
                  <a:cubicBezTo>
                    <a:pt x="204" y="0"/>
                    <a:pt x="241" y="4"/>
                    <a:pt x="274" y="26"/>
                  </a:cubicBezTo>
                  <a:cubicBezTo>
                    <a:pt x="308" y="47"/>
                    <a:pt x="327" y="79"/>
                    <a:pt x="331" y="118"/>
                  </a:cubicBezTo>
                  <a:cubicBezTo>
                    <a:pt x="337" y="173"/>
                    <a:pt x="317" y="220"/>
                    <a:pt x="277" y="258"/>
                  </a:cubicBezTo>
                  <a:cubicBezTo>
                    <a:pt x="251" y="283"/>
                    <a:pt x="220" y="299"/>
                    <a:pt x="185" y="304"/>
                  </a:cubicBezTo>
                  <a:cubicBezTo>
                    <a:pt x="148" y="310"/>
                    <a:pt x="113" y="303"/>
                    <a:pt x="82" y="282"/>
                  </a:cubicBezTo>
                  <a:cubicBezTo>
                    <a:pt x="81" y="281"/>
                    <a:pt x="80" y="280"/>
                    <a:pt x="78" y="279"/>
                  </a:cubicBez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08" name="Freeform 76">
              <a:extLst>
                <a:ext uri="{FF2B5EF4-FFF2-40B4-BE49-F238E27FC236}">
                  <a16:creationId xmlns:a16="http://schemas.microsoft.com/office/drawing/2014/main" id="{824B1597-44F8-9B49-B87E-7B1634753523}"/>
                </a:ext>
              </a:extLst>
            </p:cNvPr>
            <p:cNvSpPr>
              <a:spLocks/>
            </p:cNvSpPr>
            <p:nvPr/>
          </p:nvSpPr>
          <p:spPr bwMode="auto">
            <a:xfrm>
              <a:off x="13445387" y="-744242"/>
              <a:ext cx="820738" cy="1152526"/>
            </a:xfrm>
            <a:custGeom>
              <a:avLst/>
              <a:gdLst>
                <a:gd name="T0" fmla="*/ 293 w 293"/>
                <a:gd name="T1" fmla="*/ 63 h 410"/>
                <a:gd name="T2" fmla="*/ 228 w 293"/>
                <a:gd name="T3" fmla="*/ 111 h 410"/>
                <a:gd name="T4" fmla="*/ 218 w 293"/>
                <a:gd name="T5" fmla="*/ 95 h 410"/>
                <a:gd name="T6" fmla="*/ 181 w 293"/>
                <a:gd name="T7" fmla="*/ 72 h 410"/>
                <a:gd name="T8" fmla="*/ 145 w 293"/>
                <a:gd name="T9" fmla="*/ 86 h 410"/>
                <a:gd name="T10" fmla="*/ 144 w 293"/>
                <a:gd name="T11" fmla="*/ 118 h 410"/>
                <a:gd name="T12" fmla="*/ 172 w 293"/>
                <a:gd name="T13" fmla="*/ 151 h 410"/>
                <a:gd name="T14" fmla="*/ 221 w 293"/>
                <a:gd name="T15" fmla="*/ 203 h 410"/>
                <a:gd name="T16" fmla="*/ 251 w 293"/>
                <a:gd name="T17" fmla="*/ 258 h 410"/>
                <a:gd name="T18" fmla="*/ 237 w 293"/>
                <a:gd name="T19" fmla="*/ 332 h 410"/>
                <a:gd name="T20" fmla="*/ 131 w 293"/>
                <a:gd name="T21" fmla="*/ 407 h 410"/>
                <a:gd name="T22" fmla="*/ 69 w 293"/>
                <a:gd name="T23" fmla="*/ 403 h 410"/>
                <a:gd name="T24" fmla="*/ 11 w 293"/>
                <a:gd name="T25" fmla="*/ 353 h 410"/>
                <a:gd name="T26" fmla="*/ 0 w 293"/>
                <a:gd name="T27" fmla="*/ 325 h 410"/>
                <a:gd name="T28" fmla="*/ 70 w 293"/>
                <a:gd name="T29" fmla="*/ 287 h 410"/>
                <a:gd name="T30" fmla="*/ 72 w 293"/>
                <a:gd name="T31" fmla="*/ 292 h 410"/>
                <a:gd name="T32" fmla="*/ 84 w 293"/>
                <a:gd name="T33" fmla="*/ 316 h 410"/>
                <a:gd name="T34" fmla="*/ 147 w 293"/>
                <a:gd name="T35" fmla="*/ 334 h 410"/>
                <a:gd name="T36" fmla="*/ 164 w 293"/>
                <a:gd name="T37" fmla="*/ 323 h 410"/>
                <a:gd name="T38" fmla="*/ 171 w 293"/>
                <a:gd name="T39" fmla="*/ 273 h 410"/>
                <a:gd name="T40" fmla="*/ 148 w 293"/>
                <a:gd name="T41" fmla="*/ 245 h 410"/>
                <a:gd name="T42" fmla="*/ 90 w 293"/>
                <a:gd name="T43" fmla="*/ 182 h 410"/>
                <a:gd name="T44" fmla="*/ 66 w 293"/>
                <a:gd name="T45" fmla="*/ 129 h 410"/>
                <a:gd name="T46" fmla="*/ 78 w 293"/>
                <a:gd name="T47" fmla="*/ 69 h 410"/>
                <a:gd name="T48" fmla="*/ 202 w 293"/>
                <a:gd name="T49" fmla="*/ 2 h 410"/>
                <a:gd name="T50" fmla="*/ 276 w 293"/>
                <a:gd name="T51" fmla="*/ 41 h 410"/>
                <a:gd name="T52" fmla="*/ 293 w 293"/>
                <a:gd name="T53" fmla="*/ 6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3" h="410">
                  <a:moveTo>
                    <a:pt x="293" y="63"/>
                  </a:moveTo>
                  <a:cubicBezTo>
                    <a:pt x="271" y="80"/>
                    <a:pt x="250" y="95"/>
                    <a:pt x="228" y="111"/>
                  </a:cubicBezTo>
                  <a:cubicBezTo>
                    <a:pt x="225" y="106"/>
                    <a:pt x="222" y="100"/>
                    <a:pt x="218" y="95"/>
                  </a:cubicBezTo>
                  <a:cubicBezTo>
                    <a:pt x="209" y="83"/>
                    <a:pt x="197" y="73"/>
                    <a:pt x="181" y="72"/>
                  </a:cubicBezTo>
                  <a:cubicBezTo>
                    <a:pt x="167" y="71"/>
                    <a:pt x="155" y="75"/>
                    <a:pt x="145" y="86"/>
                  </a:cubicBezTo>
                  <a:cubicBezTo>
                    <a:pt x="137" y="95"/>
                    <a:pt x="136" y="108"/>
                    <a:pt x="144" y="118"/>
                  </a:cubicBezTo>
                  <a:cubicBezTo>
                    <a:pt x="153" y="129"/>
                    <a:pt x="162" y="140"/>
                    <a:pt x="172" y="151"/>
                  </a:cubicBezTo>
                  <a:cubicBezTo>
                    <a:pt x="188" y="168"/>
                    <a:pt x="205" y="185"/>
                    <a:pt x="221" y="203"/>
                  </a:cubicBezTo>
                  <a:cubicBezTo>
                    <a:pt x="235" y="219"/>
                    <a:pt x="247" y="237"/>
                    <a:pt x="251" y="258"/>
                  </a:cubicBezTo>
                  <a:cubicBezTo>
                    <a:pt x="255" y="284"/>
                    <a:pt x="250" y="309"/>
                    <a:pt x="237" y="332"/>
                  </a:cubicBezTo>
                  <a:cubicBezTo>
                    <a:pt x="215" y="374"/>
                    <a:pt x="179" y="399"/>
                    <a:pt x="131" y="407"/>
                  </a:cubicBezTo>
                  <a:cubicBezTo>
                    <a:pt x="111" y="410"/>
                    <a:pt x="90" y="409"/>
                    <a:pt x="69" y="403"/>
                  </a:cubicBezTo>
                  <a:cubicBezTo>
                    <a:pt x="42" y="395"/>
                    <a:pt x="24" y="378"/>
                    <a:pt x="11" y="353"/>
                  </a:cubicBezTo>
                  <a:cubicBezTo>
                    <a:pt x="7" y="344"/>
                    <a:pt x="4" y="334"/>
                    <a:pt x="0" y="325"/>
                  </a:cubicBezTo>
                  <a:cubicBezTo>
                    <a:pt x="24" y="312"/>
                    <a:pt x="47" y="300"/>
                    <a:pt x="70" y="287"/>
                  </a:cubicBezTo>
                  <a:cubicBezTo>
                    <a:pt x="71" y="289"/>
                    <a:pt x="71" y="291"/>
                    <a:pt x="72" y="292"/>
                  </a:cubicBezTo>
                  <a:cubicBezTo>
                    <a:pt x="76" y="300"/>
                    <a:pt x="79" y="309"/>
                    <a:pt x="84" y="316"/>
                  </a:cubicBezTo>
                  <a:cubicBezTo>
                    <a:pt x="99" y="338"/>
                    <a:pt x="123" y="345"/>
                    <a:pt x="147" y="334"/>
                  </a:cubicBezTo>
                  <a:cubicBezTo>
                    <a:pt x="153" y="331"/>
                    <a:pt x="159" y="327"/>
                    <a:pt x="164" y="323"/>
                  </a:cubicBezTo>
                  <a:cubicBezTo>
                    <a:pt x="179" y="309"/>
                    <a:pt x="182" y="290"/>
                    <a:pt x="171" y="273"/>
                  </a:cubicBezTo>
                  <a:cubicBezTo>
                    <a:pt x="164" y="263"/>
                    <a:pt x="156" y="254"/>
                    <a:pt x="148" y="245"/>
                  </a:cubicBezTo>
                  <a:cubicBezTo>
                    <a:pt x="129" y="224"/>
                    <a:pt x="109" y="203"/>
                    <a:pt x="90" y="182"/>
                  </a:cubicBezTo>
                  <a:cubicBezTo>
                    <a:pt x="77" y="167"/>
                    <a:pt x="69" y="149"/>
                    <a:pt x="66" y="129"/>
                  </a:cubicBezTo>
                  <a:cubicBezTo>
                    <a:pt x="63" y="108"/>
                    <a:pt x="67" y="87"/>
                    <a:pt x="78" y="69"/>
                  </a:cubicBezTo>
                  <a:cubicBezTo>
                    <a:pt x="107" y="23"/>
                    <a:pt x="148" y="0"/>
                    <a:pt x="202" y="2"/>
                  </a:cubicBezTo>
                  <a:cubicBezTo>
                    <a:pt x="232" y="3"/>
                    <a:pt x="257" y="17"/>
                    <a:pt x="276" y="41"/>
                  </a:cubicBezTo>
                  <a:cubicBezTo>
                    <a:pt x="282" y="48"/>
                    <a:pt x="287" y="56"/>
                    <a:pt x="293" y="63"/>
                  </a:cubicBez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09" name="Freeform 77">
              <a:extLst>
                <a:ext uri="{FF2B5EF4-FFF2-40B4-BE49-F238E27FC236}">
                  <a16:creationId xmlns:a16="http://schemas.microsoft.com/office/drawing/2014/main" id="{6468A39C-B8BC-7744-9068-376415A42E7E}"/>
                </a:ext>
              </a:extLst>
            </p:cNvPr>
            <p:cNvSpPr>
              <a:spLocks/>
            </p:cNvSpPr>
            <p:nvPr/>
          </p:nvSpPr>
          <p:spPr bwMode="auto">
            <a:xfrm>
              <a:off x="15132900" y="-463254"/>
              <a:ext cx="858838" cy="889000"/>
            </a:xfrm>
            <a:custGeom>
              <a:avLst/>
              <a:gdLst>
                <a:gd name="T0" fmla="*/ 214 w 306"/>
                <a:gd name="T1" fmla="*/ 208 h 316"/>
                <a:gd name="T2" fmla="*/ 203 w 306"/>
                <a:gd name="T3" fmla="*/ 287 h 316"/>
                <a:gd name="T4" fmla="*/ 201 w 306"/>
                <a:gd name="T5" fmla="*/ 291 h 316"/>
                <a:gd name="T6" fmla="*/ 34 w 306"/>
                <a:gd name="T7" fmla="*/ 263 h 316"/>
                <a:gd name="T8" fmla="*/ 2 w 306"/>
                <a:gd name="T9" fmla="*/ 169 h 316"/>
                <a:gd name="T10" fmla="*/ 154 w 306"/>
                <a:gd name="T11" fmla="*/ 6 h 316"/>
                <a:gd name="T12" fmla="*/ 275 w 306"/>
                <a:gd name="T13" fmla="*/ 50 h 316"/>
                <a:gd name="T14" fmla="*/ 305 w 306"/>
                <a:gd name="T15" fmla="*/ 138 h 316"/>
                <a:gd name="T16" fmla="*/ 298 w 306"/>
                <a:gd name="T17" fmla="*/ 203 h 316"/>
                <a:gd name="T18" fmla="*/ 286 w 306"/>
                <a:gd name="T19" fmla="*/ 295 h 316"/>
                <a:gd name="T20" fmla="*/ 285 w 306"/>
                <a:gd name="T21" fmla="*/ 298 h 316"/>
                <a:gd name="T22" fmla="*/ 221 w 306"/>
                <a:gd name="T23" fmla="*/ 298 h 316"/>
                <a:gd name="T24" fmla="*/ 224 w 306"/>
                <a:gd name="T25" fmla="*/ 278 h 316"/>
                <a:gd name="T26" fmla="*/ 238 w 306"/>
                <a:gd name="T27" fmla="*/ 171 h 316"/>
                <a:gd name="T28" fmla="*/ 228 w 306"/>
                <a:gd name="T29" fmla="*/ 107 h 316"/>
                <a:gd name="T30" fmla="*/ 176 w 306"/>
                <a:gd name="T31" fmla="*/ 71 h 316"/>
                <a:gd name="T32" fmla="*/ 70 w 306"/>
                <a:gd name="T33" fmla="*/ 148 h 316"/>
                <a:gd name="T34" fmla="*/ 99 w 306"/>
                <a:gd name="T35" fmla="*/ 227 h 316"/>
                <a:gd name="T36" fmla="*/ 177 w 306"/>
                <a:gd name="T37" fmla="*/ 233 h 316"/>
                <a:gd name="T38" fmla="*/ 214 w 306"/>
                <a:gd name="T39" fmla="*/ 2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6" h="316">
                  <a:moveTo>
                    <a:pt x="214" y="208"/>
                  </a:moveTo>
                  <a:cubicBezTo>
                    <a:pt x="210" y="235"/>
                    <a:pt x="207" y="261"/>
                    <a:pt x="203" y="287"/>
                  </a:cubicBezTo>
                  <a:cubicBezTo>
                    <a:pt x="203" y="289"/>
                    <a:pt x="202" y="290"/>
                    <a:pt x="201" y="291"/>
                  </a:cubicBezTo>
                  <a:cubicBezTo>
                    <a:pt x="148" y="316"/>
                    <a:pt x="77" y="312"/>
                    <a:pt x="34" y="263"/>
                  </a:cubicBezTo>
                  <a:cubicBezTo>
                    <a:pt x="10" y="236"/>
                    <a:pt x="0" y="204"/>
                    <a:pt x="2" y="169"/>
                  </a:cubicBezTo>
                  <a:cubicBezTo>
                    <a:pt x="5" y="87"/>
                    <a:pt x="73" y="16"/>
                    <a:pt x="154" y="6"/>
                  </a:cubicBezTo>
                  <a:cubicBezTo>
                    <a:pt x="201" y="0"/>
                    <a:pt x="242" y="13"/>
                    <a:pt x="275" y="50"/>
                  </a:cubicBezTo>
                  <a:cubicBezTo>
                    <a:pt x="296" y="75"/>
                    <a:pt x="306" y="105"/>
                    <a:pt x="305" y="138"/>
                  </a:cubicBezTo>
                  <a:cubicBezTo>
                    <a:pt x="304" y="159"/>
                    <a:pt x="301" y="181"/>
                    <a:pt x="298" y="203"/>
                  </a:cubicBezTo>
                  <a:cubicBezTo>
                    <a:pt x="294" y="233"/>
                    <a:pt x="290" y="264"/>
                    <a:pt x="286" y="295"/>
                  </a:cubicBezTo>
                  <a:cubicBezTo>
                    <a:pt x="286" y="296"/>
                    <a:pt x="285" y="297"/>
                    <a:pt x="285" y="298"/>
                  </a:cubicBezTo>
                  <a:cubicBezTo>
                    <a:pt x="264" y="298"/>
                    <a:pt x="243" y="298"/>
                    <a:pt x="221" y="298"/>
                  </a:cubicBezTo>
                  <a:cubicBezTo>
                    <a:pt x="222" y="291"/>
                    <a:pt x="223" y="284"/>
                    <a:pt x="224" y="278"/>
                  </a:cubicBezTo>
                  <a:cubicBezTo>
                    <a:pt x="229" y="242"/>
                    <a:pt x="234" y="207"/>
                    <a:pt x="238" y="171"/>
                  </a:cubicBezTo>
                  <a:cubicBezTo>
                    <a:pt x="240" y="149"/>
                    <a:pt x="239" y="127"/>
                    <a:pt x="228" y="107"/>
                  </a:cubicBezTo>
                  <a:cubicBezTo>
                    <a:pt x="218" y="85"/>
                    <a:pt x="200" y="73"/>
                    <a:pt x="176" y="71"/>
                  </a:cubicBezTo>
                  <a:cubicBezTo>
                    <a:pt x="127" y="66"/>
                    <a:pt x="80" y="100"/>
                    <a:pt x="70" y="148"/>
                  </a:cubicBezTo>
                  <a:cubicBezTo>
                    <a:pt x="63" y="180"/>
                    <a:pt x="74" y="211"/>
                    <a:pt x="99" y="227"/>
                  </a:cubicBezTo>
                  <a:cubicBezTo>
                    <a:pt x="124" y="244"/>
                    <a:pt x="150" y="244"/>
                    <a:pt x="177" y="233"/>
                  </a:cubicBezTo>
                  <a:cubicBezTo>
                    <a:pt x="191" y="228"/>
                    <a:pt x="203" y="219"/>
                    <a:pt x="214" y="208"/>
                  </a:cubicBez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10" name="Freeform 78">
              <a:extLst>
                <a:ext uri="{FF2B5EF4-FFF2-40B4-BE49-F238E27FC236}">
                  <a16:creationId xmlns:a16="http://schemas.microsoft.com/office/drawing/2014/main" id="{D40E977E-EE04-774B-B659-B63F3DDC2350}"/>
                </a:ext>
              </a:extLst>
            </p:cNvPr>
            <p:cNvSpPr>
              <a:spLocks/>
            </p:cNvSpPr>
            <p:nvPr/>
          </p:nvSpPr>
          <p:spPr bwMode="auto">
            <a:xfrm>
              <a:off x="16018725" y="-429916"/>
              <a:ext cx="465138" cy="804863"/>
            </a:xfrm>
            <a:custGeom>
              <a:avLst/>
              <a:gdLst>
                <a:gd name="T0" fmla="*/ 166 w 166"/>
                <a:gd name="T1" fmla="*/ 0 h 286"/>
                <a:gd name="T2" fmla="*/ 157 w 166"/>
                <a:gd name="T3" fmla="*/ 66 h 286"/>
                <a:gd name="T4" fmla="*/ 118 w 166"/>
                <a:gd name="T5" fmla="*/ 66 h 286"/>
                <a:gd name="T6" fmla="*/ 94 w 166"/>
                <a:gd name="T7" fmla="*/ 83 h 286"/>
                <a:gd name="T8" fmla="*/ 92 w 166"/>
                <a:gd name="T9" fmla="*/ 96 h 286"/>
                <a:gd name="T10" fmla="*/ 72 w 166"/>
                <a:gd name="T11" fmla="*/ 248 h 286"/>
                <a:gd name="T12" fmla="*/ 67 w 166"/>
                <a:gd name="T13" fmla="*/ 286 h 286"/>
                <a:gd name="T14" fmla="*/ 0 w 166"/>
                <a:gd name="T15" fmla="*/ 286 h 286"/>
                <a:gd name="T16" fmla="*/ 4 w 166"/>
                <a:gd name="T17" fmla="*/ 258 h 286"/>
                <a:gd name="T18" fmla="*/ 17 w 166"/>
                <a:gd name="T19" fmla="*/ 159 h 286"/>
                <a:gd name="T20" fmla="*/ 28 w 166"/>
                <a:gd name="T21" fmla="*/ 74 h 286"/>
                <a:gd name="T22" fmla="*/ 111 w 166"/>
                <a:gd name="T23" fmla="*/ 0 h 286"/>
                <a:gd name="T24" fmla="*/ 166 w 166"/>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286">
                  <a:moveTo>
                    <a:pt x="166" y="0"/>
                  </a:moveTo>
                  <a:cubicBezTo>
                    <a:pt x="163" y="22"/>
                    <a:pt x="160" y="44"/>
                    <a:pt x="157" y="66"/>
                  </a:cubicBezTo>
                  <a:cubicBezTo>
                    <a:pt x="144" y="66"/>
                    <a:pt x="131" y="66"/>
                    <a:pt x="118" y="66"/>
                  </a:cubicBezTo>
                  <a:cubicBezTo>
                    <a:pt x="107" y="67"/>
                    <a:pt x="97" y="73"/>
                    <a:pt x="94" y="83"/>
                  </a:cubicBezTo>
                  <a:cubicBezTo>
                    <a:pt x="93" y="87"/>
                    <a:pt x="92" y="92"/>
                    <a:pt x="92" y="96"/>
                  </a:cubicBezTo>
                  <a:cubicBezTo>
                    <a:pt x="85" y="146"/>
                    <a:pt x="78" y="197"/>
                    <a:pt x="72" y="248"/>
                  </a:cubicBezTo>
                  <a:cubicBezTo>
                    <a:pt x="70" y="261"/>
                    <a:pt x="68" y="273"/>
                    <a:pt x="67" y="286"/>
                  </a:cubicBezTo>
                  <a:cubicBezTo>
                    <a:pt x="44" y="286"/>
                    <a:pt x="23" y="286"/>
                    <a:pt x="0" y="286"/>
                  </a:cubicBezTo>
                  <a:cubicBezTo>
                    <a:pt x="1" y="277"/>
                    <a:pt x="3" y="267"/>
                    <a:pt x="4" y="258"/>
                  </a:cubicBezTo>
                  <a:cubicBezTo>
                    <a:pt x="8" y="225"/>
                    <a:pt x="12" y="192"/>
                    <a:pt x="17" y="159"/>
                  </a:cubicBezTo>
                  <a:cubicBezTo>
                    <a:pt x="21" y="131"/>
                    <a:pt x="24" y="102"/>
                    <a:pt x="28" y="74"/>
                  </a:cubicBezTo>
                  <a:cubicBezTo>
                    <a:pt x="34" y="36"/>
                    <a:pt x="72" y="2"/>
                    <a:pt x="111" y="0"/>
                  </a:cubicBezTo>
                  <a:cubicBezTo>
                    <a:pt x="129" y="0"/>
                    <a:pt x="147"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11" name="Freeform 79">
              <a:extLst>
                <a:ext uri="{FF2B5EF4-FFF2-40B4-BE49-F238E27FC236}">
                  <a16:creationId xmlns:a16="http://schemas.microsoft.com/office/drawing/2014/main" id="{B5627D08-86FD-1742-A50E-B0BE78BEBBBA}"/>
                </a:ext>
              </a:extLst>
            </p:cNvPr>
            <p:cNvSpPr>
              <a:spLocks noEditPoints="1"/>
            </p:cNvSpPr>
            <p:nvPr/>
          </p:nvSpPr>
          <p:spPr bwMode="auto">
            <a:xfrm>
              <a:off x="17299837" y="281284"/>
              <a:ext cx="196850" cy="93663"/>
            </a:xfrm>
            <a:custGeom>
              <a:avLst/>
              <a:gdLst>
                <a:gd name="T0" fmla="*/ 113 w 124"/>
                <a:gd name="T1" fmla="*/ 59 h 59"/>
                <a:gd name="T2" fmla="*/ 113 w 124"/>
                <a:gd name="T3" fmla="*/ 9 h 59"/>
                <a:gd name="T4" fmla="*/ 113 w 124"/>
                <a:gd name="T5" fmla="*/ 9 h 59"/>
                <a:gd name="T6" fmla="*/ 94 w 124"/>
                <a:gd name="T7" fmla="*/ 59 h 59"/>
                <a:gd name="T8" fmla="*/ 89 w 124"/>
                <a:gd name="T9" fmla="*/ 59 h 59"/>
                <a:gd name="T10" fmla="*/ 69 w 124"/>
                <a:gd name="T11" fmla="*/ 9 h 59"/>
                <a:gd name="T12" fmla="*/ 69 w 124"/>
                <a:gd name="T13" fmla="*/ 9 h 59"/>
                <a:gd name="T14" fmla="*/ 69 w 124"/>
                <a:gd name="T15" fmla="*/ 59 h 59"/>
                <a:gd name="T16" fmla="*/ 59 w 124"/>
                <a:gd name="T17" fmla="*/ 59 h 59"/>
                <a:gd name="T18" fmla="*/ 59 w 124"/>
                <a:gd name="T19" fmla="*/ 0 h 59"/>
                <a:gd name="T20" fmla="*/ 74 w 124"/>
                <a:gd name="T21" fmla="*/ 0 h 59"/>
                <a:gd name="T22" fmla="*/ 92 w 124"/>
                <a:gd name="T23" fmla="*/ 45 h 59"/>
                <a:gd name="T24" fmla="*/ 108 w 124"/>
                <a:gd name="T25" fmla="*/ 0 h 59"/>
                <a:gd name="T26" fmla="*/ 124 w 124"/>
                <a:gd name="T27" fmla="*/ 0 h 59"/>
                <a:gd name="T28" fmla="*/ 124 w 124"/>
                <a:gd name="T29" fmla="*/ 59 h 59"/>
                <a:gd name="T30" fmla="*/ 113 w 124"/>
                <a:gd name="T31" fmla="*/ 59 h 59"/>
                <a:gd name="T32" fmla="*/ 113 w 124"/>
                <a:gd name="T33" fmla="*/ 59 h 59"/>
                <a:gd name="T34" fmla="*/ 28 w 124"/>
                <a:gd name="T35" fmla="*/ 7 h 59"/>
                <a:gd name="T36" fmla="*/ 28 w 124"/>
                <a:gd name="T37" fmla="*/ 59 h 59"/>
                <a:gd name="T38" fmla="*/ 18 w 124"/>
                <a:gd name="T39" fmla="*/ 59 h 59"/>
                <a:gd name="T40" fmla="*/ 18 w 124"/>
                <a:gd name="T41" fmla="*/ 7 h 59"/>
                <a:gd name="T42" fmla="*/ 0 w 124"/>
                <a:gd name="T43" fmla="*/ 7 h 59"/>
                <a:gd name="T44" fmla="*/ 0 w 124"/>
                <a:gd name="T45" fmla="*/ 0 h 59"/>
                <a:gd name="T46" fmla="*/ 46 w 124"/>
                <a:gd name="T47" fmla="*/ 0 h 59"/>
                <a:gd name="T48" fmla="*/ 46 w 124"/>
                <a:gd name="T49" fmla="*/ 7 h 59"/>
                <a:gd name="T50" fmla="*/ 28 w 124"/>
                <a:gd name="T51"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59">
                  <a:moveTo>
                    <a:pt x="113" y="59"/>
                  </a:moveTo>
                  <a:lnTo>
                    <a:pt x="113" y="9"/>
                  </a:lnTo>
                  <a:lnTo>
                    <a:pt x="113" y="9"/>
                  </a:lnTo>
                  <a:lnTo>
                    <a:pt x="94" y="59"/>
                  </a:lnTo>
                  <a:lnTo>
                    <a:pt x="89" y="59"/>
                  </a:lnTo>
                  <a:lnTo>
                    <a:pt x="69" y="9"/>
                  </a:lnTo>
                  <a:lnTo>
                    <a:pt x="69" y="9"/>
                  </a:lnTo>
                  <a:lnTo>
                    <a:pt x="69" y="59"/>
                  </a:lnTo>
                  <a:lnTo>
                    <a:pt x="59" y="59"/>
                  </a:lnTo>
                  <a:lnTo>
                    <a:pt x="59" y="0"/>
                  </a:lnTo>
                  <a:lnTo>
                    <a:pt x="74" y="0"/>
                  </a:lnTo>
                  <a:lnTo>
                    <a:pt x="92" y="45"/>
                  </a:lnTo>
                  <a:lnTo>
                    <a:pt x="108" y="0"/>
                  </a:lnTo>
                  <a:lnTo>
                    <a:pt x="124" y="0"/>
                  </a:lnTo>
                  <a:lnTo>
                    <a:pt x="124" y="59"/>
                  </a:lnTo>
                  <a:lnTo>
                    <a:pt x="113" y="59"/>
                  </a:lnTo>
                  <a:lnTo>
                    <a:pt x="113" y="59"/>
                  </a:lnTo>
                  <a:close/>
                  <a:moveTo>
                    <a:pt x="28" y="7"/>
                  </a:moveTo>
                  <a:lnTo>
                    <a:pt x="28" y="59"/>
                  </a:lnTo>
                  <a:lnTo>
                    <a:pt x="18" y="59"/>
                  </a:lnTo>
                  <a:lnTo>
                    <a:pt x="18" y="7"/>
                  </a:lnTo>
                  <a:lnTo>
                    <a:pt x="0" y="7"/>
                  </a:lnTo>
                  <a:lnTo>
                    <a:pt x="0" y="0"/>
                  </a:lnTo>
                  <a:lnTo>
                    <a:pt x="46" y="0"/>
                  </a:lnTo>
                  <a:lnTo>
                    <a:pt x="46" y="7"/>
                  </a:lnTo>
                  <a:lnTo>
                    <a:pt x="28" y="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12" name="Freeform 80">
              <a:extLst>
                <a:ext uri="{FF2B5EF4-FFF2-40B4-BE49-F238E27FC236}">
                  <a16:creationId xmlns:a16="http://schemas.microsoft.com/office/drawing/2014/main" id="{EE5B81A3-4BD3-FD41-A959-DFFD55C97F4D}"/>
                </a:ext>
              </a:extLst>
            </p:cNvPr>
            <p:cNvSpPr>
              <a:spLocks noEditPoints="1"/>
            </p:cNvSpPr>
            <p:nvPr/>
          </p:nvSpPr>
          <p:spPr bwMode="auto">
            <a:xfrm>
              <a:off x="17299837" y="281284"/>
              <a:ext cx="196850" cy="93663"/>
            </a:xfrm>
            <a:custGeom>
              <a:avLst/>
              <a:gdLst>
                <a:gd name="T0" fmla="*/ 113 w 124"/>
                <a:gd name="T1" fmla="*/ 59 h 59"/>
                <a:gd name="T2" fmla="*/ 113 w 124"/>
                <a:gd name="T3" fmla="*/ 9 h 59"/>
                <a:gd name="T4" fmla="*/ 113 w 124"/>
                <a:gd name="T5" fmla="*/ 9 h 59"/>
                <a:gd name="T6" fmla="*/ 94 w 124"/>
                <a:gd name="T7" fmla="*/ 59 h 59"/>
                <a:gd name="T8" fmla="*/ 89 w 124"/>
                <a:gd name="T9" fmla="*/ 59 h 59"/>
                <a:gd name="T10" fmla="*/ 69 w 124"/>
                <a:gd name="T11" fmla="*/ 9 h 59"/>
                <a:gd name="T12" fmla="*/ 69 w 124"/>
                <a:gd name="T13" fmla="*/ 9 h 59"/>
                <a:gd name="T14" fmla="*/ 69 w 124"/>
                <a:gd name="T15" fmla="*/ 59 h 59"/>
                <a:gd name="T16" fmla="*/ 59 w 124"/>
                <a:gd name="T17" fmla="*/ 59 h 59"/>
                <a:gd name="T18" fmla="*/ 59 w 124"/>
                <a:gd name="T19" fmla="*/ 0 h 59"/>
                <a:gd name="T20" fmla="*/ 74 w 124"/>
                <a:gd name="T21" fmla="*/ 0 h 59"/>
                <a:gd name="T22" fmla="*/ 92 w 124"/>
                <a:gd name="T23" fmla="*/ 45 h 59"/>
                <a:gd name="T24" fmla="*/ 108 w 124"/>
                <a:gd name="T25" fmla="*/ 0 h 59"/>
                <a:gd name="T26" fmla="*/ 124 w 124"/>
                <a:gd name="T27" fmla="*/ 0 h 59"/>
                <a:gd name="T28" fmla="*/ 124 w 124"/>
                <a:gd name="T29" fmla="*/ 59 h 59"/>
                <a:gd name="T30" fmla="*/ 113 w 124"/>
                <a:gd name="T31" fmla="*/ 59 h 59"/>
                <a:gd name="T32" fmla="*/ 113 w 124"/>
                <a:gd name="T33" fmla="*/ 59 h 59"/>
                <a:gd name="T34" fmla="*/ 28 w 124"/>
                <a:gd name="T35" fmla="*/ 7 h 59"/>
                <a:gd name="T36" fmla="*/ 28 w 124"/>
                <a:gd name="T37" fmla="*/ 59 h 59"/>
                <a:gd name="T38" fmla="*/ 18 w 124"/>
                <a:gd name="T39" fmla="*/ 59 h 59"/>
                <a:gd name="T40" fmla="*/ 18 w 124"/>
                <a:gd name="T41" fmla="*/ 7 h 59"/>
                <a:gd name="T42" fmla="*/ 0 w 124"/>
                <a:gd name="T43" fmla="*/ 7 h 59"/>
                <a:gd name="T44" fmla="*/ 0 w 124"/>
                <a:gd name="T45" fmla="*/ 0 h 59"/>
                <a:gd name="T46" fmla="*/ 46 w 124"/>
                <a:gd name="T47" fmla="*/ 0 h 59"/>
                <a:gd name="T48" fmla="*/ 46 w 124"/>
                <a:gd name="T49" fmla="*/ 7 h 59"/>
                <a:gd name="T50" fmla="*/ 28 w 124"/>
                <a:gd name="T51"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59">
                  <a:moveTo>
                    <a:pt x="113" y="59"/>
                  </a:moveTo>
                  <a:lnTo>
                    <a:pt x="113" y="9"/>
                  </a:lnTo>
                  <a:lnTo>
                    <a:pt x="113" y="9"/>
                  </a:lnTo>
                  <a:lnTo>
                    <a:pt x="94" y="59"/>
                  </a:lnTo>
                  <a:lnTo>
                    <a:pt x="89" y="59"/>
                  </a:lnTo>
                  <a:lnTo>
                    <a:pt x="69" y="9"/>
                  </a:lnTo>
                  <a:lnTo>
                    <a:pt x="69" y="9"/>
                  </a:lnTo>
                  <a:lnTo>
                    <a:pt x="69" y="59"/>
                  </a:lnTo>
                  <a:lnTo>
                    <a:pt x="59" y="59"/>
                  </a:lnTo>
                  <a:lnTo>
                    <a:pt x="59" y="0"/>
                  </a:lnTo>
                  <a:lnTo>
                    <a:pt x="74" y="0"/>
                  </a:lnTo>
                  <a:lnTo>
                    <a:pt x="92" y="45"/>
                  </a:lnTo>
                  <a:lnTo>
                    <a:pt x="108" y="0"/>
                  </a:lnTo>
                  <a:lnTo>
                    <a:pt x="124" y="0"/>
                  </a:lnTo>
                  <a:lnTo>
                    <a:pt x="124" y="59"/>
                  </a:lnTo>
                  <a:lnTo>
                    <a:pt x="113" y="59"/>
                  </a:lnTo>
                  <a:lnTo>
                    <a:pt x="113" y="59"/>
                  </a:lnTo>
                  <a:moveTo>
                    <a:pt x="28" y="7"/>
                  </a:moveTo>
                  <a:lnTo>
                    <a:pt x="28" y="59"/>
                  </a:lnTo>
                  <a:lnTo>
                    <a:pt x="18" y="59"/>
                  </a:lnTo>
                  <a:lnTo>
                    <a:pt x="18" y="7"/>
                  </a:lnTo>
                  <a:lnTo>
                    <a:pt x="0" y="7"/>
                  </a:lnTo>
                  <a:lnTo>
                    <a:pt x="0" y="0"/>
                  </a:lnTo>
                  <a:lnTo>
                    <a:pt x="46" y="0"/>
                  </a:lnTo>
                  <a:lnTo>
                    <a:pt x="46" y="7"/>
                  </a:lnTo>
                  <a:lnTo>
                    <a:pt x="28" y="7"/>
                  </a:ln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13" name="Freeform 81">
              <a:extLst>
                <a:ext uri="{FF2B5EF4-FFF2-40B4-BE49-F238E27FC236}">
                  <a16:creationId xmlns:a16="http://schemas.microsoft.com/office/drawing/2014/main" id="{0B37CD72-D6C8-3B4A-B297-60A1C3B7EAD1}"/>
                </a:ext>
              </a:extLst>
            </p:cNvPr>
            <p:cNvSpPr>
              <a:spLocks noEditPoints="1"/>
            </p:cNvSpPr>
            <p:nvPr/>
          </p:nvSpPr>
          <p:spPr bwMode="auto">
            <a:xfrm>
              <a:off x="14412175" y="-831554"/>
              <a:ext cx="212725" cy="225425"/>
            </a:xfrm>
            <a:custGeom>
              <a:avLst/>
              <a:gdLst>
                <a:gd name="T0" fmla="*/ 66 w 134"/>
                <a:gd name="T1" fmla="*/ 83 h 142"/>
                <a:gd name="T2" fmla="*/ 94 w 134"/>
                <a:gd name="T3" fmla="*/ 83 h 142"/>
                <a:gd name="T4" fmla="*/ 87 w 134"/>
                <a:gd name="T5" fmla="*/ 39 h 142"/>
                <a:gd name="T6" fmla="*/ 66 w 134"/>
                <a:gd name="T7" fmla="*/ 83 h 142"/>
                <a:gd name="T8" fmla="*/ 99 w 134"/>
                <a:gd name="T9" fmla="*/ 112 h 142"/>
                <a:gd name="T10" fmla="*/ 50 w 134"/>
                <a:gd name="T11" fmla="*/ 112 h 142"/>
                <a:gd name="T12" fmla="*/ 36 w 134"/>
                <a:gd name="T13" fmla="*/ 142 h 142"/>
                <a:gd name="T14" fmla="*/ 0 w 134"/>
                <a:gd name="T15" fmla="*/ 142 h 142"/>
                <a:gd name="T16" fmla="*/ 76 w 134"/>
                <a:gd name="T17" fmla="*/ 0 h 142"/>
                <a:gd name="T18" fmla="*/ 110 w 134"/>
                <a:gd name="T19" fmla="*/ 0 h 142"/>
                <a:gd name="T20" fmla="*/ 134 w 134"/>
                <a:gd name="T21" fmla="*/ 142 h 142"/>
                <a:gd name="T22" fmla="*/ 103 w 134"/>
                <a:gd name="T23" fmla="*/ 142 h 142"/>
                <a:gd name="T24" fmla="*/ 99 w 134"/>
                <a:gd name="T25"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42">
                  <a:moveTo>
                    <a:pt x="66" y="83"/>
                  </a:moveTo>
                  <a:lnTo>
                    <a:pt x="94" y="83"/>
                  </a:lnTo>
                  <a:lnTo>
                    <a:pt x="87" y="39"/>
                  </a:lnTo>
                  <a:lnTo>
                    <a:pt x="66" y="83"/>
                  </a:lnTo>
                  <a:close/>
                  <a:moveTo>
                    <a:pt x="99" y="112"/>
                  </a:moveTo>
                  <a:lnTo>
                    <a:pt x="50" y="112"/>
                  </a:lnTo>
                  <a:lnTo>
                    <a:pt x="36" y="142"/>
                  </a:lnTo>
                  <a:lnTo>
                    <a:pt x="0" y="142"/>
                  </a:lnTo>
                  <a:lnTo>
                    <a:pt x="76" y="0"/>
                  </a:lnTo>
                  <a:lnTo>
                    <a:pt x="110" y="0"/>
                  </a:lnTo>
                  <a:lnTo>
                    <a:pt x="134" y="142"/>
                  </a:lnTo>
                  <a:lnTo>
                    <a:pt x="103" y="142"/>
                  </a:lnTo>
                  <a:lnTo>
                    <a:pt x="99" y="112"/>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14" name="Freeform 82">
              <a:extLst>
                <a:ext uri="{FF2B5EF4-FFF2-40B4-BE49-F238E27FC236}">
                  <a16:creationId xmlns:a16="http://schemas.microsoft.com/office/drawing/2014/main" id="{787AF69F-587D-484D-B9D5-932C099F9B6F}"/>
                </a:ext>
              </a:extLst>
            </p:cNvPr>
            <p:cNvSpPr>
              <a:spLocks noEditPoints="1"/>
            </p:cNvSpPr>
            <p:nvPr/>
          </p:nvSpPr>
          <p:spPr bwMode="auto">
            <a:xfrm>
              <a:off x="14412175" y="-831554"/>
              <a:ext cx="212725" cy="225425"/>
            </a:xfrm>
            <a:custGeom>
              <a:avLst/>
              <a:gdLst>
                <a:gd name="T0" fmla="*/ 66 w 134"/>
                <a:gd name="T1" fmla="*/ 83 h 142"/>
                <a:gd name="T2" fmla="*/ 94 w 134"/>
                <a:gd name="T3" fmla="*/ 83 h 142"/>
                <a:gd name="T4" fmla="*/ 87 w 134"/>
                <a:gd name="T5" fmla="*/ 39 h 142"/>
                <a:gd name="T6" fmla="*/ 66 w 134"/>
                <a:gd name="T7" fmla="*/ 83 h 142"/>
                <a:gd name="T8" fmla="*/ 99 w 134"/>
                <a:gd name="T9" fmla="*/ 112 h 142"/>
                <a:gd name="T10" fmla="*/ 50 w 134"/>
                <a:gd name="T11" fmla="*/ 112 h 142"/>
                <a:gd name="T12" fmla="*/ 36 w 134"/>
                <a:gd name="T13" fmla="*/ 142 h 142"/>
                <a:gd name="T14" fmla="*/ 0 w 134"/>
                <a:gd name="T15" fmla="*/ 142 h 142"/>
                <a:gd name="T16" fmla="*/ 76 w 134"/>
                <a:gd name="T17" fmla="*/ 0 h 142"/>
                <a:gd name="T18" fmla="*/ 110 w 134"/>
                <a:gd name="T19" fmla="*/ 0 h 142"/>
                <a:gd name="T20" fmla="*/ 134 w 134"/>
                <a:gd name="T21" fmla="*/ 142 h 142"/>
                <a:gd name="T22" fmla="*/ 103 w 134"/>
                <a:gd name="T23" fmla="*/ 142 h 142"/>
                <a:gd name="T24" fmla="*/ 99 w 134"/>
                <a:gd name="T25"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42">
                  <a:moveTo>
                    <a:pt x="66" y="83"/>
                  </a:moveTo>
                  <a:lnTo>
                    <a:pt x="94" y="83"/>
                  </a:lnTo>
                  <a:lnTo>
                    <a:pt x="87" y="39"/>
                  </a:lnTo>
                  <a:lnTo>
                    <a:pt x="66" y="83"/>
                  </a:lnTo>
                  <a:moveTo>
                    <a:pt x="99" y="112"/>
                  </a:moveTo>
                  <a:lnTo>
                    <a:pt x="50" y="112"/>
                  </a:lnTo>
                  <a:lnTo>
                    <a:pt x="36" y="142"/>
                  </a:lnTo>
                  <a:lnTo>
                    <a:pt x="0" y="142"/>
                  </a:lnTo>
                  <a:lnTo>
                    <a:pt x="76" y="0"/>
                  </a:lnTo>
                  <a:lnTo>
                    <a:pt x="110" y="0"/>
                  </a:lnTo>
                  <a:lnTo>
                    <a:pt x="134" y="142"/>
                  </a:lnTo>
                  <a:lnTo>
                    <a:pt x="103" y="142"/>
                  </a:lnTo>
                  <a:lnTo>
                    <a:pt x="99" y="112"/>
                  </a:ln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15" name="Freeform 83">
              <a:extLst>
                <a:ext uri="{FF2B5EF4-FFF2-40B4-BE49-F238E27FC236}">
                  <a16:creationId xmlns:a16="http://schemas.microsoft.com/office/drawing/2014/main" id="{51E7B332-A8EE-4A4F-BE51-9868CBD0758B}"/>
                </a:ext>
              </a:extLst>
            </p:cNvPr>
            <p:cNvSpPr>
              <a:spLocks noEditPoints="1"/>
            </p:cNvSpPr>
            <p:nvPr/>
          </p:nvSpPr>
          <p:spPr bwMode="auto">
            <a:xfrm>
              <a:off x="14737612" y="-831554"/>
              <a:ext cx="174625" cy="225425"/>
            </a:xfrm>
            <a:custGeom>
              <a:avLst/>
              <a:gdLst>
                <a:gd name="T0" fmla="*/ 38 w 62"/>
                <a:gd name="T1" fmla="*/ 16 h 80"/>
                <a:gd name="T2" fmla="*/ 28 w 62"/>
                <a:gd name="T3" fmla="*/ 16 h 80"/>
                <a:gd name="T4" fmla="*/ 25 w 62"/>
                <a:gd name="T5" fmla="*/ 35 h 80"/>
                <a:gd name="T6" fmla="*/ 34 w 62"/>
                <a:gd name="T7" fmla="*/ 35 h 80"/>
                <a:gd name="T8" fmla="*/ 45 w 62"/>
                <a:gd name="T9" fmla="*/ 24 h 80"/>
                <a:gd name="T10" fmla="*/ 38 w 62"/>
                <a:gd name="T11" fmla="*/ 16 h 80"/>
                <a:gd name="T12" fmla="*/ 14 w 62"/>
                <a:gd name="T13" fmla="*/ 0 h 80"/>
                <a:gd name="T14" fmla="*/ 40 w 62"/>
                <a:gd name="T15" fmla="*/ 0 h 80"/>
                <a:gd name="T16" fmla="*/ 62 w 62"/>
                <a:gd name="T17" fmla="*/ 22 h 80"/>
                <a:gd name="T18" fmla="*/ 33 w 62"/>
                <a:gd name="T19" fmla="*/ 51 h 80"/>
                <a:gd name="T20" fmla="*/ 22 w 62"/>
                <a:gd name="T21" fmla="*/ 51 h 80"/>
                <a:gd name="T22" fmla="*/ 17 w 62"/>
                <a:gd name="T23" fmla="*/ 80 h 80"/>
                <a:gd name="T24" fmla="*/ 0 w 62"/>
                <a:gd name="T25" fmla="*/ 80 h 80"/>
                <a:gd name="T26" fmla="*/ 14 w 62"/>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80">
                  <a:moveTo>
                    <a:pt x="38" y="16"/>
                  </a:moveTo>
                  <a:cubicBezTo>
                    <a:pt x="28" y="16"/>
                    <a:pt x="28" y="16"/>
                    <a:pt x="28" y="16"/>
                  </a:cubicBezTo>
                  <a:cubicBezTo>
                    <a:pt x="25" y="35"/>
                    <a:pt x="25" y="35"/>
                    <a:pt x="25" y="35"/>
                  </a:cubicBezTo>
                  <a:cubicBezTo>
                    <a:pt x="34" y="35"/>
                    <a:pt x="34" y="35"/>
                    <a:pt x="34" y="35"/>
                  </a:cubicBezTo>
                  <a:cubicBezTo>
                    <a:pt x="40" y="35"/>
                    <a:pt x="45" y="31"/>
                    <a:pt x="45" y="24"/>
                  </a:cubicBezTo>
                  <a:cubicBezTo>
                    <a:pt x="45" y="19"/>
                    <a:pt x="42" y="16"/>
                    <a:pt x="38" y="16"/>
                  </a:cubicBezTo>
                  <a:close/>
                  <a:moveTo>
                    <a:pt x="14" y="0"/>
                  </a:moveTo>
                  <a:cubicBezTo>
                    <a:pt x="40" y="0"/>
                    <a:pt x="40" y="0"/>
                    <a:pt x="40" y="0"/>
                  </a:cubicBezTo>
                  <a:cubicBezTo>
                    <a:pt x="53" y="0"/>
                    <a:pt x="62" y="8"/>
                    <a:pt x="62" y="22"/>
                  </a:cubicBezTo>
                  <a:cubicBezTo>
                    <a:pt x="62" y="39"/>
                    <a:pt x="50" y="51"/>
                    <a:pt x="33" y="51"/>
                  </a:cubicBezTo>
                  <a:cubicBezTo>
                    <a:pt x="22" y="51"/>
                    <a:pt x="22" y="51"/>
                    <a:pt x="22" y="51"/>
                  </a:cubicBezTo>
                  <a:cubicBezTo>
                    <a:pt x="17" y="80"/>
                    <a:pt x="17" y="80"/>
                    <a:pt x="17" y="80"/>
                  </a:cubicBezTo>
                  <a:cubicBezTo>
                    <a:pt x="0" y="80"/>
                    <a:pt x="0" y="80"/>
                    <a:pt x="0" y="80"/>
                  </a:cubicBezTo>
                  <a:cubicBezTo>
                    <a:pt x="14" y="0"/>
                    <a:pt x="14" y="0"/>
                    <a:pt x="14" y="0"/>
                  </a:cubicBez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16" name="Freeform 84">
              <a:extLst>
                <a:ext uri="{FF2B5EF4-FFF2-40B4-BE49-F238E27FC236}">
                  <a16:creationId xmlns:a16="http://schemas.microsoft.com/office/drawing/2014/main" id="{E9A76E14-2560-2945-ABA8-69A522D61159}"/>
                </a:ext>
              </a:extLst>
            </p:cNvPr>
            <p:cNvSpPr>
              <a:spLocks noEditPoints="1"/>
            </p:cNvSpPr>
            <p:nvPr/>
          </p:nvSpPr>
          <p:spPr bwMode="auto">
            <a:xfrm>
              <a:off x="14970975" y="-831554"/>
              <a:ext cx="212725" cy="225425"/>
            </a:xfrm>
            <a:custGeom>
              <a:avLst/>
              <a:gdLst>
                <a:gd name="T0" fmla="*/ 63 w 134"/>
                <a:gd name="T1" fmla="*/ 83 h 142"/>
                <a:gd name="T2" fmla="*/ 93 w 134"/>
                <a:gd name="T3" fmla="*/ 83 h 142"/>
                <a:gd name="T4" fmla="*/ 86 w 134"/>
                <a:gd name="T5" fmla="*/ 39 h 142"/>
                <a:gd name="T6" fmla="*/ 63 w 134"/>
                <a:gd name="T7" fmla="*/ 83 h 142"/>
                <a:gd name="T8" fmla="*/ 97 w 134"/>
                <a:gd name="T9" fmla="*/ 112 h 142"/>
                <a:gd name="T10" fmla="*/ 49 w 134"/>
                <a:gd name="T11" fmla="*/ 112 h 142"/>
                <a:gd name="T12" fmla="*/ 33 w 134"/>
                <a:gd name="T13" fmla="*/ 142 h 142"/>
                <a:gd name="T14" fmla="*/ 0 w 134"/>
                <a:gd name="T15" fmla="*/ 142 h 142"/>
                <a:gd name="T16" fmla="*/ 74 w 134"/>
                <a:gd name="T17" fmla="*/ 0 h 142"/>
                <a:gd name="T18" fmla="*/ 107 w 134"/>
                <a:gd name="T19" fmla="*/ 0 h 142"/>
                <a:gd name="T20" fmla="*/ 134 w 134"/>
                <a:gd name="T21" fmla="*/ 142 h 142"/>
                <a:gd name="T22" fmla="*/ 102 w 134"/>
                <a:gd name="T23" fmla="*/ 142 h 142"/>
                <a:gd name="T24" fmla="*/ 97 w 134"/>
                <a:gd name="T25"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42">
                  <a:moveTo>
                    <a:pt x="63" y="83"/>
                  </a:moveTo>
                  <a:lnTo>
                    <a:pt x="93" y="83"/>
                  </a:lnTo>
                  <a:lnTo>
                    <a:pt x="86" y="39"/>
                  </a:lnTo>
                  <a:lnTo>
                    <a:pt x="63" y="83"/>
                  </a:lnTo>
                  <a:close/>
                  <a:moveTo>
                    <a:pt x="97" y="112"/>
                  </a:moveTo>
                  <a:lnTo>
                    <a:pt x="49" y="112"/>
                  </a:lnTo>
                  <a:lnTo>
                    <a:pt x="33" y="142"/>
                  </a:lnTo>
                  <a:lnTo>
                    <a:pt x="0" y="142"/>
                  </a:lnTo>
                  <a:lnTo>
                    <a:pt x="74" y="0"/>
                  </a:lnTo>
                  <a:lnTo>
                    <a:pt x="107" y="0"/>
                  </a:lnTo>
                  <a:lnTo>
                    <a:pt x="134" y="142"/>
                  </a:lnTo>
                  <a:lnTo>
                    <a:pt x="102" y="142"/>
                  </a:lnTo>
                  <a:lnTo>
                    <a:pt x="97" y="112"/>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17" name="Freeform 85">
              <a:extLst>
                <a:ext uri="{FF2B5EF4-FFF2-40B4-BE49-F238E27FC236}">
                  <a16:creationId xmlns:a16="http://schemas.microsoft.com/office/drawing/2014/main" id="{A5C8FE95-3D32-6741-9CD8-7732AC6194FE}"/>
                </a:ext>
              </a:extLst>
            </p:cNvPr>
            <p:cNvSpPr>
              <a:spLocks noEditPoints="1"/>
            </p:cNvSpPr>
            <p:nvPr/>
          </p:nvSpPr>
          <p:spPr bwMode="auto">
            <a:xfrm>
              <a:off x="14970975" y="-831554"/>
              <a:ext cx="212725" cy="225425"/>
            </a:xfrm>
            <a:custGeom>
              <a:avLst/>
              <a:gdLst>
                <a:gd name="T0" fmla="*/ 63 w 134"/>
                <a:gd name="T1" fmla="*/ 83 h 142"/>
                <a:gd name="T2" fmla="*/ 93 w 134"/>
                <a:gd name="T3" fmla="*/ 83 h 142"/>
                <a:gd name="T4" fmla="*/ 86 w 134"/>
                <a:gd name="T5" fmla="*/ 39 h 142"/>
                <a:gd name="T6" fmla="*/ 63 w 134"/>
                <a:gd name="T7" fmla="*/ 83 h 142"/>
                <a:gd name="T8" fmla="*/ 97 w 134"/>
                <a:gd name="T9" fmla="*/ 112 h 142"/>
                <a:gd name="T10" fmla="*/ 49 w 134"/>
                <a:gd name="T11" fmla="*/ 112 h 142"/>
                <a:gd name="T12" fmla="*/ 33 w 134"/>
                <a:gd name="T13" fmla="*/ 142 h 142"/>
                <a:gd name="T14" fmla="*/ 0 w 134"/>
                <a:gd name="T15" fmla="*/ 142 h 142"/>
                <a:gd name="T16" fmla="*/ 74 w 134"/>
                <a:gd name="T17" fmla="*/ 0 h 142"/>
                <a:gd name="T18" fmla="*/ 107 w 134"/>
                <a:gd name="T19" fmla="*/ 0 h 142"/>
                <a:gd name="T20" fmla="*/ 134 w 134"/>
                <a:gd name="T21" fmla="*/ 142 h 142"/>
                <a:gd name="T22" fmla="*/ 102 w 134"/>
                <a:gd name="T23" fmla="*/ 142 h 142"/>
                <a:gd name="T24" fmla="*/ 97 w 134"/>
                <a:gd name="T25"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42">
                  <a:moveTo>
                    <a:pt x="63" y="83"/>
                  </a:moveTo>
                  <a:lnTo>
                    <a:pt x="93" y="83"/>
                  </a:lnTo>
                  <a:lnTo>
                    <a:pt x="86" y="39"/>
                  </a:lnTo>
                  <a:lnTo>
                    <a:pt x="63" y="83"/>
                  </a:lnTo>
                  <a:moveTo>
                    <a:pt x="97" y="112"/>
                  </a:moveTo>
                  <a:lnTo>
                    <a:pt x="49" y="112"/>
                  </a:lnTo>
                  <a:lnTo>
                    <a:pt x="33" y="142"/>
                  </a:lnTo>
                  <a:lnTo>
                    <a:pt x="0" y="142"/>
                  </a:lnTo>
                  <a:lnTo>
                    <a:pt x="74" y="0"/>
                  </a:lnTo>
                  <a:lnTo>
                    <a:pt x="107" y="0"/>
                  </a:lnTo>
                  <a:lnTo>
                    <a:pt x="134" y="142"/>
                  </a:lnTo>
                  <a:lnTo>
                    <a:pt x="102" y="142"/>
                  </a:lnTo>
                  <a:lnTo>
                    <a:pt x="97" y="112"/>
                  </a:ln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18" name="Freeform 86">
              <a:extLst>
                <a:ext uri="{FF2B5EF4-FFF2-40B4-BE49-F238E27FC236}">
                  <a16:creationId xmlns:a16="http://schemas.microsoft.com/office/drawing/2014/main" id="{0F5FF00A-5FD0-7A48-981D-0C325925252A}"/>
                </a:ext>
              </a:extLst>
            </p:cNvPr>
            <p:cNvSpPr>
              <a:spLocks/>
            </p:cNvSpPr>
            <p:nvPr/>
          </p:nvSpPr>
          <p:spPr bwMode="auto">
            <a:xfrm>
              <a:off x="15282125" y="-834729"/>
              <a:ext cx="176213" cy="233363"/>
            </a:xfrm>
            <a:custGeom>
              <a:avLst/>
              <a:gdLst>
                <a:gd name="T0" fmla="*/ 52 w 63"/>
                <a:gd name="T1" fmla="*/ 78 h 83"/>
                <a:gd name="T2" fmla="*/ 34 w 63"/>
                <a:gd name="T3" fmla="*/ 83 h 83"/>
                <a:gd name="T4" fmla="*/ 0 w 63"/>
                <a:gd name="T5" fmla="*/ 47 h 83"/>
                <a:gd name="T6" fmla="*/ 47 w 63"/>
                <a:gd name="T7" fmla="*/ 0 h 83"/>
                <a:gd name="T8" fmla="*/ 63 w 63"/>
                <a:gd name="T9" fmla="*/ 4 h 83"/>
                <a:gd name="T10" fmla="*/ 61 w 63"/>
                <a:gd name="T11" fmla="*/ 23 h 83"/>
                <a:gd name="T12" fmla="*/ 45 w 63"/>
                <a:gd name="T13" fmla="*/ 17 h 83"/>
                <a:gd name="T14" fmla="*/ 17 w 63"/>
                <a:gd name="T15" fmla="*/ 45 h 83"/>
                <a:gd name="T16" fmla="*/ 36 w 63"/>
                <a:gd name="T17" fmla="*/ 66 h 83"/>
                <a:gd name="T18" fmla="*/ 55 w 63"/>
                <a:gd name="T19" fmla="*/ 59 h 83"/>
                <a:gd name="T20" fmla="*/ 52 w 63"/>
                <a:gd name="T21" fmla="*/ 7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83">
                  <a:moveTo>
                    <a:pt x="52" y="78"/>
                  </a:moveTo>
                  <a:cubicBezTo>
                    <a:pt x="47" y="81"/>
                    <a:pt x="40" y="83"/>
                    <a:pt x="34" y="83"/>
                  </a:cubicBezTo>
                  <a:cubicBezTo>
                    <a:pt x="13" y="83"/>
                    <a:pt x="0" y="67"/>
                    <a:pt x="0" y="47"/>
                  </a:cubicBezTo>
                  <a:cubicBezTo>
                    <a:pt x="0" y="21"/>
                    <a:pt x="21" y="0"/>
                    <a:pt x="47" y="0"/>
                  </a:cubicBezTo>
                  <a:cubicBezTo>
                    <a:pt x="53" y="0"/>
                    <a:pt x="59" y="2"/>
                    <a:pt x="63" y="4"/>
                  </a:cubicBezTo>
                  <a:cubicBezTo>
                    <a:pt x="61" y="23"/>
                    <a:pt x="61" y="23"/>
                    <a:pt x="61" y="23"/>
                  </a:cubicBezTo>
                  <a:cubicBezTo>
                    <a:pt x="58" y="19"/>
                    <a:pt x="52" y="17"/>
                    <a:pt x="45" y="17"/>
                  </a:cubicBezTo>
                  <a:cubicBezTo>
                    <a:pt x="30" y="17"/>
                    <a:pt x="17" y="30"/>
                    <a:pt x="17" y="45"/>
                  </a:cubicBezTo>
                  <a:cubicBezTo>
                    <a:pt x="17" y="57"/>
                    <a:pt x="25" y="66"/>
                    <a:pt x="36" y="66"/>
                  </a:cubicBezTo>
                  <a:cubicBezTo>
                    <a:pt x="43" y="66"/>
                    <a:pt x="50" y="63"/>
                    <a:pt x="55" y="59"/>
                  </a:cubicBezTo>
                  <a:cubicBezTo>
                    <a:pt x="52" y="78"/>
                    <a:pt x="52" y="78"/>
                    <a:pt x="52" y="78"/>
                  </a:cubicBez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19" name="Freeform 87">
              <a:extLst>
                <a:ext uri="{FF2B5EF4-FFF2-40B4-BE49-F238E27FC236}">
                  <a16:creationId xmlns:a16="http://schemas.microsoft.com/office/drawing/2014/main" id="{FBF35F42-4131-D243-A568-55E3C37398D6}"/>
                </a:ext>
              </a:extLst>
            </p:cNvPr>
            <p:cNvSpPr>
              <a:spLocks/>
            </p:cNvSpPr>
            <p:nvPr/>
          </p:nvSpPr>
          <p:spPr bwMode="auto">
            <a:xfrm>
              <a:off x="15553587" y="-831554"/>
              <a:ext cx="230188" cy="225425"/>
            </a:xfrm>
            <a:custGeom>
              <a:avLst/>
              <a:gdLst>
                <a:gd name="T0" fmla="*/ 101 w 145"/>
                <a:gd name="T1" fmla="*/ 85 h 142"/>
                <a:gd name="T2" fmla="*/ 39 w 145"/>
                <a:gd name="T3" fmla="*/ 85 h 142"/>
                <a:gd name="T4" fmla="*/ 30 w 145"/>
                <a:gd name="T5" fmla="*/ 142 h 142"/>
                <a:gd name="T6" fmla="*/ 0 w 145"/>
                <a:gd name="T7" fmla="*/ 142 h 142"/>
                <a:gd name="T8" fmla="*/ 25 w 145"/>
                <a:gd name="T9" fmla="*/ 0 h 142"/>
                <a:gd name="T10" fmla="*/ 55 w 145"/>
                <a:gd name="T11" fmla="*/ 0 h 142"/>
                <a:gd name="T12" fmla="*/ 44 w 145"/>
                <a:gd name="T13" fmla="*/ 57 h 142"/>
                <a:gd name="T14" fmla="*/ 106 w 145"/>
                <a:gd name="T15" fmla="*/ 57 h 142"/>
                <a:gd name="T16" fmla="*/ 117 w 145"/>
                <a:gd name="T17" fmla="*/ 0 h 142"/>
                <a:gd name="T18" fmla="*/ 145 w 145"/>
                <a:gd name="T19" fmla="*/ 0 h 142"/>
                <a:gd name="T20" fmla="*/ 120 w 145"/>
                <a:gd name="T21" fmla="*/ 142 h 142"/>
                <a:gd name="T22" fmla="*/ 92 w 145"/>
                <a:gd name="T23" fmla="*/ 142 h 142"/>
                <a:gd name="T24" fmla="*/ 101 w 145"/>
                <a:gd name="T25" fmla="*/ 8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2">
                  <a:moveTo>
                    <a:pt x="101" y="85"/>
                  </a:moveTo>
                  <a:lnTo>
                    <a:pt x="39" y="85"/>
                  </a:lnTo>
                  <a:lnTo>
                    <a:pt x="30" y="142"/>
                  </a:lnTo>
                  <a:lnTo>
                    <a:pt x="0" y="142"/>
                  </a:lnTo>
                  <a:lnTo>
                    <a:pt x="25" y="0"/>
                  </a:lnTo>
                  <a:lnTo>
                    <a:pt x="55" y="0"/>
                  </a:lnTo>
                  <a:lnTo>
                    <a:pt x="44" y="57"/>
                  </a:lnTo>
                  <a:lnTo>
                    <a:pt x="106" y="57"/>
                  </a:lnTo>
                  <a:lnTo>
                    <a:pt x="117" y="0"/>
                  </a:lnTo>
                  <a:lnTo>
                    <a:pt x="145" y="0"/>
                  </a:lnTo>
                  <a:lnTo>
                    <a:pt x="120" y="142"/>
                  </a:lnTo>
                  <a:lnTo>
                    <a:pt x="92" y="142"/>
                  </a:lnTo>
                  <a:lnTo>
                    <a:pt x="101" y="85"/>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20" name="Freeform 88">
              <a:extLst>
                <a:ext uri="{FF2B5EF4-FFF2-40B4-BE49-F238E27FC236}">
                  <a16:creationId xmlns:a16="http://schemas.microsoft.com/office/drawing/2014/main" id="{7C51170B-4362-514B-ADF7-58A21E4496A3}"/>
                </a:ext>
              </a:extLst>
            </p:cNvPr>
            <p:cNvSpPr>
              <a:spLocks/>
            </p:cNvSpPr>
            <p:nvPr/>
          </p:nvSpPr>
          <p:spPr bwMode="auto">
            <a:xfrm>
              <a:off x="15553587" y="-831554"/>
              <a:ext cx="230188" cy="225425"/>
            </a:xfrm>
            <a:custGeom>
              <a:avLst/>
              <a:gdLst>
                <a:gd name="T0" fmla="*/ 101 w 145"/>
                <a:gd name="T1" fmla="*/ 85 h 142"/>
                <a:gd name="T2" fmla="*/ 39 w 145"/>
                <a:gd name="T3" fmla="*/ 85 h 142"/>
                <a:gd name="T4" fmla="*/ 30 w 145"/>
                <a:gd name="T5" fmla="*/ 142 h 142"/>
                <a:gd name="T6" fmla="*/ 0 w 145"/>
                <a:gd name="T7" fmla="*/ 142 h 142"/>
                <a:gd name="T8" fmla="*/ 25 w 145"/>
                <a:gd name="T9" fmla="*/ 0 h 142"/>
                <a:gd name="T10" fmla="*/ 55 w 145"/>
                <a:gd name="T11" fmla="*/ 0 h 142"/>
                <a:gd name="T12" fmla="*/ 44 w 145"/>
                <a:gd name="T13" fmla="*/ 57 h 142"/>
                <a:gd name="T14" fmla="*/ 106 w 145"/>
                <a:gd name="T15" fmla="*/ 57 h 142"/>
                <a:gd name="T16" fmla="*/ 117 w 145"/>
                <a:gd name="T17" fmla="*/ 0 h 142"/>
                <a:gd name="T18" fmla="*/ 145 w 145"/>
                <a:gd name="T19" fmla="*/ 0 h 142"/>
                <a:gd name="T20" fmla="*/ 120 w 145"/>
                <a:gd name="T21" fmla="*/ 142 h 142"/>
                <a:gd name="T22" fmla="*/ 92 w 145"/>
                <a:gd name="T23" fmla="*/ 142 h 142"/>
                <a:gd name="T24" fmla="*/ 101 w 145"/>
                <a:gd name="T25" fmla="*/ 8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2">
                  <a:moveTo>
                    <a:pt x="101" y="85"/>
                  </a:moveTo>
                  <a:lnTo>
                    <a:pt x="39" y="85"/>
                  </a:lnTo>
                  <a:lnTo>
                    <a:pt x="30" y="142"/>
                  </a:lnTo>
                  <a:lnTo>
                    <a:pt x="0" y="142"/>
                  </a:lnTo>
                  <a:lnTo>
                    <a:pt x="25" y="0"/>
                  </a:lnTo>
                  <a:lnTo>
                    <a:pt x="55" y="0"/>
                  </a:lnTo>
                  <a:lnTo>
                    <a:pt x="44" y="57"/>
                  </a:lnTo>
                  <a:lnTo>
                    <a:pt x="106" y="57"/>
                  </a:lnTo>
                  <a:lnTo>
                    <a:pt x="117" y="0"/>
                  </a:lnTo>
                  <a:lnTo>
                    <a:pt x="145" y="0"/>
                  </a:lnTo>
                  <a:lnTo>
                    <a:pt x="120" y="142"/>
                  </a:lnTo>
                  <a:lnTo>
                    <a:pt x="92" y="142"/>
                  </a:lnTo>
                  <a:lnTo>
                    <a:pt x="101" y="85"/>
                  </a:ln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21" name="Freeform 89">
              <a:extLst>
                <a:ext uri="{FF2B5EF4-FFF2-40B4-BE49-F238E27FC236}">
                  <a16:creationId xmlns:a16="http://schemas.microsoft.com/office/drawing/2014/main" id="{609C03A5-23AB-E44F-BAB5-479F89308C46}"/>
                </a:ext>
              </a:extLst>
            </p:cNvPr>
            <p:cNvSpPr>
              <a:spLocks/>
            </p:cNvSpPr>
            <p:nvPr/>
          </p:nvSpPr>
          <p:spPr bwMode="auto">
            <a:xfrm>
              <a:off x="15883787" y="-831554"/>
              <a:ext cx="166688" cy="225425"/>
            </a:xfrm>
            <a:custGeom>
              <a:avLst/>
              <a:gdLst>
                <a:gd name="T0" fmla="*/ 0 w 105"/>
                <a:gd name="T1" fmla="*/ 142 h 142"/>
                <a:gd name="T2" fmla="*/ 27 w 105"/>
                <a:gd name="T3" fmla="*/ 0 h 142"/>
                <a:gd name="T4" fmla="*/ 105 w 105"/>
                <a:gd name="T5" fmla="*/ 0 h 142"/>
                <a:gd name="T6" fmla="*/ 99 w 105"/>
                <a:gd name="T7" fmla="*/ 28 h 142"/>
                <a:gd name="T8" fmla="*/ 50 w 105"/>
                <a:gd name="T9" fmla="*/ 28 h 142"/>
                <a:gd name="T10" fmla="*/ 46 w 105"/>
                <a:gd name="T11" fmla="*/ 57 h 142"/>
                <a:gd name="T12" fmla="*/ 90 w 105"/>
                <a:gd name="T13" fmla="*/ 57 h 142"/>
                <a:gd name="T14" fmla="*/ 85 w 105"/>
                <a:gd name="T15" fmla="*/ 85 h 142"/>
                <a:gd name="T16" fmla="*/ 41 w 105"/>
                <a:gd name="T17" fmla="*/ 85 h 142"/>
                <a:gd name="T18" fmla="*/ 36 w 105"/>
                <a:gd name="T19" fmla="*/ 113 h 142"/>
                <a:gd name="T20" fmla="*/ 85 w 105"/>
                <a:gd name="T21" fmla="*/ 113 h 142"/>
                <a:gd name="T22" fmla="*/ 80 w 105"/>
                <a:gd name="T23" fmla="*/ 142 h 142"/>
                <a:gd name="T24" fmla="*/ 0 w 105"/>
                <a:gd name="T2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42">
                  <a:moveTo>
                    <a:pt x="0" y="142"/>
                  </a:moveTo>
                  <a:lnTo>
                    <a:pt x="27" y="0"/>
                  </a:lnTo>
                  <a:lnTo>
                    <a:pt x="105" y="0"/>
                  </a:lnTo>
                  <a:lnTo>
                    <a:pt x="99" y="28"/>
                  </a:lnTo>
                  <a:lnTo>
                    <a:pt x="50" y="28"/>
                  </a:lnTo>
                  <a:lnTo>
                    <a:pt x="46" y="57"/>
                  </a:lnTo>
                  <a:lnTo>
                    <a:pt x="90" y="57"/>
                  </a:lnTo>
                  <a:lnTo>
                    <a:pt x="85" y="85"/>
                  </a:lnTo>
                  <a:lnTo>
                    <a:pt x="41" y="85"/>
                  </a:lnTo>
                  <a:lnTo>
                    <a:pt x="36" y="113"/>
                  </a:lnTo>
                  <a:lnTo>
                    <a:pt x="85" y="113"/>
                  </a:lnTo>
                  <a:lnTo>
                    <a:pt x="80" y="142"/>
                  </a:lnTo>
                  <a:lnTo>
                    <a:pt x="0" y="142"/>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22" name="Freeform 90">
              <a:extLst>
                <a:ext uri="{FF2B5EF4-FFF2-40B4-BE49-F238E27FC236}">
                  <a16:creationId xmlns:a16="http://schemas.microsoft.com/office/drawing/2014/main" id="{3EE644C4-9EB1-064F-9BAC-49D5A5E72A3E}"/>
                </a:ext>
              </a:extLst>
            </p:cNvPr>
            <p:cNvSpPr>
              <a:spLocks/>
            </p:cNvSpPr>
            <p:nvPr/>
          </p:nvSpPr>
          <p:spPr bwMode="auto">
            <a:xfrm>
              <a:off x="15883787" y="-831554"/>
              <a:ext cx="166688" cy="225425"/>
            </a:xfrm>
            <a:custGeom>
              <a:avLst/>
              <a:gdLst>
                <a:gd name="T0" fmla="*/ 0 w 105"/>
                <a:gd name="T1" fmla="*/ 142 h 142"/>
                <a:gd name="T2" fmla="*/ 27 w 105"/>
                <a:gd name="T3" fmla="*/ 0 h 142"/>
                <a:gd name="T4" fmla="*/ 105 w 105"/>
                <a:gd name="T5" fmla="*/ 0 h 142"/>
                <a:gd name="T6" fmla="*/ 99 w 105"/>
                <a:gd name="T7" fmla="*/ 28 h 142"/>
                <a:gd name="T8" fmla="*/ 50 w 105"/>
                <a:gd name="T9" fmla="*/ 28 h 142"/>
                <a:gd name="T10" fmla="*/ 46 w 105"/>
                <a:gd name="T11" fmla="*/ 57 h 142"/>
                <a:gd name="T12" fmla="*/ 90 w 105"/>
                <a:gd name="T13" fmla="*/ 57 h 142"/>
                <a:gd name="T14" fmla="*/ 85 w 105"/>
                <a:gd name="T15" fmla="*/ 85 h 142"/>
                <a:gd name="T16" fmla="*/ 41 w 105"/>
                <a:gd name="T17" fmla="*/ 85 h 142"/>
                <a:gd name="T18" fmla="*/ 36 w 105"/>
                <a:gd name="T19" fmla="*/ 113 h 142"/>
                <a:gd name="T20" fmla="*/ 85 w 105"/>
                <a:gd name="T21" fmla="*/ 113 h 142"/>
                <a:gd name="T22" fmla="*/ 80 w 105"/>
                <a:gd name="T23" fmla="*/ 142 h 142"/>
                <a:gd name="T24" fmla="*/ 0 w 105"/>
                <a:gd name="T2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42">
                  <a:moveTo>
                    <a:pt x="0" y="142"/>
                  </a:moveTo>
                  <a:lnTo>
                    <a:pt x="27" y="0"/>
                  </a:lnTo>
                  <a:lnTo>
                    <a:pt x="105" y="0"/>
                  </a:lnTo>
                  <a:lnTo>
                    <a:pt x="99" y="28"/>
                  </a:lnTo>
                  <a:lnTo>
                    <a:pt x="50" y="28"/>
                  </a:lnTo>
                  <a:lnTo>
                    <a:pt x="46" y="57"/>
                  </a:lnTo>
                  <a:lnTo>
                    <a:pt x="90" y="57"/>
                  </a:lnTo>
                  <a:lnTo>
                    <a:pt x="85" y="85"/>
                  </a:lnTo>
                  <a:lnTo>
                    <a:pt x="41" y="85"/>
                  </a:lnTo>
                  <a:lnTo>
                    <a:pt x="36" y="113"/>
                  </a:lnTo>
                  <a:lnTo>
                    <a:pt x="85" y="113"/>
                  </a:lnTo>
                  <a:lnTo>
                    <a:pt x="80" y="142"/>
                  </a:lnTo>
                  <a:lnTo>
                    <a:pt x="0" y="142"/>
                  </a:lnTo>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grpSp>
      <p:grpSp>
        <p:nvGrpSpPr>
          <p:cNvPr id="123" name="Group 49">
            <a:extLst>
              <a:ext uri="{FF2B5EF4-FFF2-40B4-BE49-F238E27FC236}">
                <a16:creationId xmlns:a16="http://schemas.microsoft.com/office/drawing/2014/main" id="{36811E8B-D755-F34B-8152-2E5849A1E235}"/>
              </a:ext>
            </a:extLst>
          </p:cNvPr>
          <p:cNvGrpSpPr>
            <a:grpSpLocks noChangeAspect="1"/>
          </p:cNvGrpSpPr>
          <p:nvPr/>
        </p:nvGrpSpPr>
        <p:grpSpPr bwMode="auto">
          <a:xfrm>
            <a:off x="2440480" y="5223186"/>
            <a:ext cx="1193039" cy="294277"/>
            <a:chOff x="5386" y="-1024"/>
            <a:chExt cx="2696" cy="665"/>
          </a:xfrm>
          <a:solidFill>
            <a:schemeClr val="tx1"/>
          </a:solidFill>
          <a:effectLst>
            <a:outerShdw blurRad="609600" dist="38100" dir="5400000" algn="t" rotWithShape="0">
              <a:schemeClr val="accent2">
                <a:lumMod val="75000"/>
                <a:alpha val="40000"/>
              </a:schemeClr>
            </a:outerShdw>
          </a:effectLst>
        </p:grpSpPr>
        <p:sp>
          <p:nvSpPr>
            <p:cNvPr id="124" name="Freeform 50">
              <a:extLst>
                <a:ext uri="{FF2B5EF4-FFF2-40B4-BE49-F238E27FC236}">
                  <a16:creationId xmlns:a16="http://schemas.microsoft.com/office/drawing/2014/main" id="{B8EBB254-B6E0-A743-ACDE-1CA54E07CE2B}"/>
                </a:ext>
              </a:extLst>
            </p:cNvPr>
            <p:cNvSpPr>
              <a:spLocks noEditPoints="1"/>
            </p:cNvSpPr>
            <p:nvPr/>
          </p:nvSpPr>
          <p:spPr bwMode="auto">
            <a:xfrm>
              <a:off x="6201" y="-852"/>
              <a:ext cx="263" cy="471"/>
            </a:xfrm>
            <a:custGeom>
              <a:avLst/>
              <a:gdLst>
                <a:gd name="T0" fmla="*/ 116 w 149"/>
                <a:gd name="T1" fmla="*/ 91 h 265"/>
                <a:gd name="T2" fmla="*/ 76 w 149"/>
                <a:gd name="T3" fmla="*/ 19 h 265"/>
                <a:gd name="T4" fmla="*/ 45 w 149"/>
                <a:gd name="T5" fmla="*/ 24 h 265"/>
                <a:gd name="T6" fmla="*/ 29 w 149"/>
                <a:gd name="T7" fmla="*/ 33 h 265"/>
                <a:gd name="T8" fmla="*/ 29 w 149"/>
                <a:gd name="T9" fmla="*/ 144 h 265"/>
                <a:gd name="T10" fmla="*/ 74 w 149"/>
                <a:gd name="T11" fmla="*/ 159 h 265"/>
                <a:gd name="T12" fmla="*/ 116 w 149"/>
                <a:gd name="T13" fmla="*/ 91 h 265"/>
                <a:gd name="T14" fmla="*/ 149 w 149"/>
                <a:gd name="T15" fmla="*/ 93 h 265"/>
                <a:gd name="T16" fmla="*/ 132 w 149"/>
                <a:gd name="T17" fmla="*/ 152 h 265"/>
                <a:gd name="T18" fmla="*/ 80 w 149"/>
                <a:gd name="T19" fmla="*/ 180 h 265"/>
                <a:gd name="T20" fmla="*/ 29 w 149"/>
                <a:gd name="T21" fmla="*/ 164 h 265"/>
                <a:gd name="T22" fmla="*/ 29 w 149"/>
                <a:gd name="T23" fmla="*/ 265 h 265"/>
                <a:gd name="T24" fmla="*/ 0 w 149"/>
                <a:gd name="T25" fmla="*/ 255 h 265"/>
                <a:gd name="T26" fmla="*/ 0 w 149"/>
                <a:gd name="T27" fmla="*/ 30 h 265"/>
                <a:gd name="T28" fmla="*/ 18 w 149"/>
                <a:gd name="T29" fmla="*/ 15 h 265"/>
                <a:gd name="T30" fmla="*/ 80 w 149"/>
                <a:gd name="T31" fmla="*/ 0 h 265"/>
                <a:gd name="T32" fmla="*/ 81 w 149"/>
                <a:gd name="T33" fmla="*/ 0 h 265"/>
                <a:gd name="T34" fmla="*/ 132 w 149"/>
                <a:gd name="T35" fmla="*/ 28 h 265"/>
                <a:gd name="T36" fmla="*/ 149 w 149"/>
                <a:gd name="T37" fmla="*/ 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265">
                  <a:moveTo>
                    <a:pt x="116" y="91"/>
                  </a:moveTo>
                  <a:cubicBezTo>
                    <a:pt x="116" y="45"/>
                    <a:pt x="103" y="21"/>
                    <a:pt x="76" y="19"/>
                  </a:cubicBezTo>
                  <a:cubicBezTo>
                    <a:pt x="65" y="19"/>
                    <a:pt x="55" y="20"/>
                    <a:pt x="45" y="24"/>
                  </a:cubicBezTo>
                  <a:cubicBezTo>
                    <a:pt x="37" y="27"/>
                    <a:pt x="32" y="30"/>
                    <a:pt x="29" y="33"/>
                  </a:cubicBezTo>
                  <a:cubicBezTo>
                    <a:pt x="29" y="144"/>
                    <a:pt x="29" y="144"/>
                    <a:pt x="29" y="144"/>
                  </a:cubicBezTo>
                  <a:cubicBezTo>
                    <a:pt x="46" y="155"/>
                    <a:pt x="61" y="160"/>
                    <a:pt x="74" y="159"/>
                  </a:cubicBezTo>
                  <a:cubicBezTo>
                    <a:pt x="102" y="157"/>
                    <a:pt x="116" y="135"/>
                    <a:pt x="116" y="91"/>
                  </a:cubicBezTo>
                  <a:close/>
                  <a:moveTo>
                    <a:pt x="149" y="93"/>
                  </a:moveTo>
                  <a:cubicBezTo>
                    <a:pt x="149" y="117"/>
                    <a:pt x="143" y="137"/>
                    <a:pt x="132" y="152"/>
                  </a:cubicBezTo>
                  <a:cubicBezTo>
                    <a:pt x="120" y="170"/>
                    <a:pt x="102" y="179"/>
                    <a:pt x="80" y="180"/>
                  </a:cubicBezTo>
                  <a:cubicBezTo>
                    <a:pt x="64" y="180"/>
                    <a:pt x="46" y="175"/>
                    <a:pt x="29" y="164"/>
                  </a:cubicBezTo>
                  <a:cubicBezTo>
                    <a:pt x="29" y="265"/>
                    <a:pt x="29" y="265"/>
                    <a:pt x="29" y="265"/>
                  </a:cubicBezTo>
                  <a:cubicBezTo>
                    <a:pt x="0" y="255"/>
                    <a:pt x="0" y="255"/>
                    <a:pt x="0" y="255"/>
                  </a:cubicBezTo>
                  <a:cubicBezTo>
                    <a:pt x="0" y="30"/>
                    <a:pt x="0" y="30"/>
                    <a:pt x="0" y="30"/>
                  </a:cubicBezTo>
                  <a:cubicBezTo>
                    <a:pt x="5" y="24"/>
                    <a:pt x="11" y="19"/>
                    <a:pt x="18" y="15"/>
                  </a:cubicBezTo>
                  <a:cubicBezTo>
                    <a:pt x="35" y="5"/>
                    <a:pt x="56" y="0"/>
                    <a:pt x="80" y="0"/>
                  </a:cubicBezTo>
                  <a:cubicBezTo>
                    <a:pt x="81" y="0"/>
                    <a:pt x="81" y="0"/>
                    <a:pt x="81" y="0"/>
                  </a:cubicBezTo>
                  <a:cubicBezTo>
                    <a:pt x="103" y="0"/>
                    <a:pt x="120" y="9"/>
                    <a:pt x="132" y="28"/>
                  </a:cubicBezTo>
                  <a:cubicBezTo>
                    <a:pt x="143" y="45"/>
                    <a:pt x="149" y="67"/>
                    <a:pt x="149"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25" name="Freeform 51">
              <a:extLst>
                <a:ext uri="{FF2B5EF4-FFF2-40B4-BE49-F238E27FC236}">
                  <a16:creationId xmlns:a16="http://schemas.microsoft.com/office/drawing/2014/main" id="{CF9B383F-20BC-AE49-8D78-D008CA35B446}"/>
                </a:ext>
              </a:extLst>
            </p:cNvPr>
            <p:cNvSpPr>
              <a:spLocks/>
            </p:cNvSpPr>
            <p:nvPr/>
          </p:nvSpPr>
          <p:spPr bwMode="auto">
            <a:xfrm>
              <a:off x="6519" y="-852"/>
              <a:ext cx="254" cy="471"/>
            </a:xfrm>
            <a:custGeom>
              <a:avLst/>
              <a:gdLst>
                <a:gd name="T0" fmla="*/ 144 w 144"/>
                <a:gd name="T1" fmla="*/ 160 h 265"/>
                <a:gd name="T2" fmla="*/ 134 w 144"/>
                <a:gd name="T3" fmla="*/ 226 h 265"/>
                <a:gd name="T4" fmla="*/ 97 w 144"/>
                <a:gd name="T5" fmla="*/ 255 h 265"/>
                <a:gd name="T6" fmla="*/ 50 w 144"/>
                <a:gd name="T7" fmla="*/ 265 h 265"/>
                <a:gd name="T8" fmla="*/ 45 w 144"/>
                <a:gd name="T9" fmla="*/ 247 h 265"/>
                <a:gd name="T10" fmla="*/ 82 w 144"/>
                <a:gd name="T11" fmla="*/ 239 h 265"/>
                <a:gd name="T12" fmla="*/ 110 w 144"/>
                <a:gd name="T13" fmla="*/ 218 h 265"/>
                <a:gd name="T14" fmla="*/ 117 w 144"/>
                <a:gd name="T15" fmla="*/ 173 h 265"/>
                <a:gd name="T16" fmla="*/ 117 w 144"/>
                <a:gd name="T17" fmla="*/ 166 h 265"/>
                <a:gd name="T18" fmla="*/ 55 w 144"/>
                <a:gd name="T19" fmla="*/ 179 h 265"/>
                <a:gd name="T20" fmla="*/ 18 w 144"/>
                <a:gd name="T21" fmla="*/ 166 h 265"/>
                <a:gd name="T22" fmla="*/ 0 w 144"/>
                <a:gd name="T23" fmla="*/ 129 h 265"/>
                <a:gd name="T24" fmla="*/ 0 w 144"/>
                <a:gd name="T25" fmla="*/ 10 h 265"/>
                <a:gd name="T26" fmla="*/ 28 w 144"/>
                <a:gd name="T27" fmla="*/ 0 h 265"/>
                <a:gd name="T28" fmla="*/ 28 w 144"/>
                <a:gd name="T29" fmla="*/ 120 h 265"/>
                <a:gd name="T30" fmla="*/ 41 w 144"/>
                <a:gd name="T31" fmla="*/ 149 h 265"/>
                <a:gd name="T32" fmla="*/ 73 w 144"/>
                <a:gd name="T33" fmla="*/ 159 h 265"/>
                <a:gd name="T34" fmla="*/ 115 w 144"/>
                <a:gd name="T35" fmla="*/ 144 h 265"/>
                <a:gd name="T36" fmla="*/ 115 w 144"/>
                <a:gd name="T37" fmla="*/ 4 h 265"/>
                <a:gd name="T38" fmla="*/ 144 w 144"/>
                <a:gd name="T39" fmla="*/ 4 h 265"/>
                <a:gd name="T40" fmla="*/ 144 w 144"/>
                <a:gd name="T41" fmla="*/ 16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265">
                  <a:moveTo>
                    <a:pt x="144" y="160"/>
                  </a:moveTo>
                  <a:cubicBezTo>
                    <a:pt x="144" y="191"/>
                    <a:pt x="140" y="214"/>
                    <a:pt x="134" y="226"/>
                  </a:cubicBezTo>
                  <a:cubicBezTo>
                    <a:pt x="128" y="238"/>
                    <a:pt x="115" y="248"/>
                    <a:pt x="97" y="255"/>
                  </a:cubicBezTo>
                  <a:cubicBezTo>
                    <a:pt x="83" y="261"/>
                    <a:pt x="67" y="264"/>
                    <a:pt x="50" y="265"/>
                  </a:cubicBezTo>
                  <a:cubicBezTo>
                    <a:pt x="45" y="247"/>
                    <a:pt x="45" y="247"/>
                    <a:pt x="45" y="247"/>
                  </a:cubicBezTo>
                  <a:cubicBezTo>
                    <a:pt x="63" y="244"/>
                    <a:pt x="75" y="242"/>
                    <a:pt x="82" y="239"/>
                  </a:cubicBezTo>
                  <a:cubicBezTo>
                    <a:pt x="96" y="235"/>
                    <a:pt x="105" y="228"/>
                    <a:pt x="110" y="218"/>
                  </a:cubicBezTo>
                  <a:cubicBezTo>
                    <a:pt x="114" y="210"/>
                    <a:pt x="117" y="195"/>
                    <a:pt x="117" y="173"/>
                  </a:cubicBezTo>
                  <a:cubicBezTo>
                    <a:pt x="117" y="166"/>
                    <a:pt x="117" y="166"/>
                    <a:pt x="117" y="166"/>
                  </a:cubicBezTo>
                  <a:cubicBezTo>
                    <a:pt x="97" y="174"/>
                    <a:pt x="76" y="179"/>
                    <a:pt x="55" y="179"/>
                  </a:cubicBezTo>
                  <a:cubicBezTo>
                    <a:pt x="41" y="179"/>
                    <a:pt x="29" y="174"/>
                    <a:pt x="18" y="166"/>
                  </a:cubicBezTo>
                  <a:cubicBezTo>
                    <a:pt x="6" y="156"/>
                    <a:pt x="0" y="144"/>
                    <a:pt x="0" y="129"/>
                  </a:cubicBezTo>
                  <a:cubicBezTo>
                    <a:pt x="0" y="10"/>
                    <a:pt x="0" y="10"/>
                    <a:pt x="0" y="10"/>
                  </a:cubicBezTo>
                  <a:cubicBezTo>
                    <a:pt x="28" y="0"/>
                    <a:pt x="28" y="0"/>
                    <a:pt x="28" y="0"/>
                  </a:cubicBezTo>
                  <a:cubicBezTo>
                    <a:pt x="28" y="120"/>
                    <a:pt x="28" y="120"/>
                    <a:pt x="28" y="120"/>
                  </a:cubicBezTo>
                  <a:cubicBezTo>
                    <a:pt x="28" y="133"/>
                    <a:pt x="33" y="142"/>
                    <a:pt x="41" y="149"/>
                  </a:cubicBezTo>
                  <a:cubicBezTo>
                    <a:pt x="49" y="156"/>
                    <a:pt x="60" y="160"/>
                    <a:pt x="73" y="159"/>
                  </a:cubicBezTo>
                  <a:cubicBezTo>
                    <a:pt x="86" y="159"/>
                    <a:pt x="100" y="154"/>
                    <a:pt x="115" y="144"/>
                  </a:cubicBezTo>
                  <a:cubicBezTo>
                    <a:pt x="115" y="4"/>
                    <a:pt x="115" y="4"/>
                    <a:pt x="115" y="4"/>
                  </a:cubicBezTo>
                  <a:cubicBezTo>
                    <a:pt x="144" y="4"/>
                    <a:pt x="144" y="4"/>
                    <a:pt x="144" y="4"/>
                  </a:cubicBezTo>
                  <a:lnTo>
                    <a:pt x="144"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26" name="Freeform 52">
              <a:extLst>
                <a:ext uri="{FF2B5EF4-FFF2-40B4-BE49-F238E27FC236}">
                  <a16:creationId xmlns:a16="http://schemas.microsoft.com/office/drawing/2014/main" id="{B82CBB5F-72A5-7444-B30D-CBC361A7A57E}"/>
                </a:ext>
              </a:extLst>
            </p:cNvPr>
            <p:cNvSpPr>
              <a:spLocks/>
            </p:cNvSpPr>
            <p:nvPr/>
          </p:nvSpPr>
          <p:spPr bwMode="auto">
            <a:xfrm>
              <a:off x="6828" y="-948"/>
              <a:ext cx="141" cy="413"/>
            </a:xfrm>
            <a:custGeom>
              <a:avLst/>
              <a:gdLst>
                <a:gd name="T0" fmla="*/ 80 w 80"/>
                <a:gd name="T1" fmla="*/ 232 h 232"/>
                <a:gd name="T2" fmla="*/ 71 w 80"/>
                <a:gd name="T3" fmla="*/ 232 h 232"/>
                <a:gd name="T4" fmla="*/ 33 w 80"/>
                <a:gd name="T5" fmla="*/ 221 h 232"/>
                <a:gd name="T6" fmla="*/ 19 w 80"/>
                <a:gd name="T7" fmla="*/ 189 h 232"/>
                <a:gd name="T8" fmla="*/ 19 w 80"/>
                <a:gd name="T9" fmla="*/ 76 h 232"/>
                <a:gd name="T10" fmla="*/ 0 w 80"/>
                <a:gd name="T11" fmla="*/ 76 h 232"/>
                <a:gd name="T12" fmla="*/ 0 w 80"/>
                <a:gd name="T13" fmla="*/ 58 h 232"/>
                <a:gd name="T14" fmla="*/ 19 w 80"/>
                <a:gd name="T15" fmla="*/ 58 h 232"/>
                <a:gd name="T16" fmla="*/ 19 w 80"/>
                <a:gd name="T17" fmla="*/ 11 h 232"/>
                <a:gd name="T18" fmla="*/ 48 w 80"/>
                <a:gd name="T19" fmla="*/ 0 h 232"/>
                <a:gd name="T20" fmla="*/ 48 w 80"/>
                <a:gd name="T21" fmla="*/ 58 h 232"/>
                <a:gd name="T22" fmla="*/ 80 w 80"/>
                <a:gd name="T23" fmla="*/ 58 h 232"/>
                <a:gd name="T24" fmla="*/ 80 w 80"/>
                <a:gd name="T25" fmla="*/ 76 h 232"/>
                <a:gd name="T26" fmla="*/ 48 w 80"/>
                <a:gd name="T27" fmla="*/ 76 h 232"/>
                <a:gd name="T28" fmla="*/ 48 w 80"/>
                <a:gd name="T29" fmla="*/ 188 h 232"/>
                <a:gd name="T30" fmla="*/ 57 w 80"/>
                <a:gd name="T31" fmla="*/ 211 h 232"/>
                <a:gd name="T32" fmla="*/ 80 w 80"/>
                <a:gd name="T33" fmla="*/ 217 h 232"/>
                <a:gd name="T34" fmla="*/ 80 w 80"/>
                <a:gd name="T35"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32">
                  <a:moveTo>
                    <a:pt x="80" y="232"/>
                  </a:moveTo>
                  <a:cubicBezTo>
                    <a:pt x="77" y="232"/>
                    <a:pt x="74" y="232"/>
                    <a:pt x="71" y="232"/>
                  </a:cubicBezTo>
                  <a:cubicBezTo>
                    <a:pt x="55" y="232"/>
                    <a:pt x="42" y="229"/>
                    <a:pt x="33" y="221"/>
                  </a:cubicBezTo>
                  <a:cubicBezTo>
                    <a:pt x="24" y="213"/>
                    <a:pt x="19" y="203"/>
                    <a:pt x="19" y="189"/>
                  </a:cubicBezTo>
                  <a:cubicBezTo>
                    <a:pt x="19" y="76"/>
                    <a:pt x="19" y="76"/>
                    <a:pt x="19" y="76"/>
                  </a:cubicBezTo>
                  <a:cubicBezTo>
                    <a:pt x="0" y="76"/>
                    <a:pt x="0" y="76"/>
                    <a:pt x="0" y="76"/>
                  </a:cubicBezTo>
                  <a:cubicBezTo>
                    <a:pt x="0" y="58"/>
                    <a:pt x="0" y="58"/>
                    <a:pt x="0" y="58"/>
                  </a:cubicBezTo>
                  <a:cubicBezTo>
                    <a:pt x="19" y="58"/>
                    <a:pt x="19" y="58"/>
                    <a:pt x="19" y="58"/>
                  </a:cubicBezTo>
                  <a:cubicBezTo>
                    <a:pt x="19" y="11"/>
                    <a:pt x="19" y="11"/>
                    <a:pt x="19" y="11"/>
                  </a:cubicBezTo>
                  <a:cubicBezTo>
                    <a:pt x="48" y="0"/>
                    <a:pt x="48" y="0"/>
                    <a:pt x="48" y="0"/>
                  </a:cubicBezTo>
                  <a:cubicBezTo>
                    <a:pt x="48" y="58"/>
                    <a:pt x="48" y="58"/>
                    <a:pt x="48" y="58"/>
                  </a:cubicBezTo>
                  <a:cubicBezTo>
                    <a:pt x="80" y="58"/>
                    <a:pt x="80" y="58"/>
                    <a:pt x="80" y="58"/>
                  </a:cubicBezTo>
                  <a:cubicBezTo>
                    <a:pt x="80" y="76"/>
                    <a:pt x="80" y="76"/>
                    <a:pt x="80" y="76"/>
                  </a:cubicBezTo>
                  <a:cubicBezTo>
                    <a:pt x="48" y="76"/>
                    <a:pt x="48" y="76"/>
                    <a:pt x="48" y="76"/>
                  </a:cubicBezTo>
                  <a:cubicBezTo>
                    <a:pt x="48" y="188"/>
                    <a:pt x="48" y="188"/>
                    <a:pt x="48" y="188"/>
                  </a:cubicBezTo>
                  <a:cubicBezTo>
                    <a:pt x="48" y="199"/>
                    <a:pt x="51" y="206"/>
                    <a:pt x="57" y="211"/>
                  </a:cubicBezTo>
                  <a:cubicBezTo>
                    <a:pt x="62" y="215"/>
                    <a:pt x="69" y="217"/>
                    <a:pt x="80" y="217"/>
                  </a:cubicBezTo>
                  <a:lnTo>
                    <a:pt x="80"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27" name="Freeform 53">
              <a:extLst>
                <a:ext uri="{FF2B5EF4-FFF2-40B4-BE49-F238E27FC236}">
                  <a16:creationId xmlns:a16="http://schemas.microsoft.com/office/drawing/2014/main" id="{AAFAB58D-0A01-B34C-846C-8030F618C34B}"/>
                </a:ext>
              </a:extLst>
            </p:cNvPr>
            <p:cNvSpPr>
              <a:spLocks/>
            </p:cNvSpPr>
            <p:nvPr/>
          </p:nvSpPr>
          <p:spPr bwMode="auto">
            <a:xfrm>
              <a:off x="7029" y="-1024"/>
              <a:ext cx="246" cy="485"/>
            </a:xfrm>
            <a:custGeom>
              <a:avLst/>
              <a:gdLst>
                <a:gd name="T0" fmla="*/ 139 w 139"/>
                <a:gd name="T1" fmla="*/ 273 h 273"/>
                <a:gd name="T2" fmla="*/ 111 w 139"/>
                <a:gd name="T3" fmla="*/ 273 h 273"/>
                <a:gd name="T4" fmla="*/ 111 w 139"/>
                <a:gd name="T5" fmla="*/ 162 h 273"/>
                <a:gd name="T6" fmla="*/ 103 w 139"/>
                <a:gd name="T7" fmla="*/ 133 h 273"/>
                <a:gd name="T8" fmla="*/ 78 w 139"/>
                <a:gd name="T9" fmla="*/ 120 h 273"/>
                <a:gd name="T10" fmla="*/ 28 w 139"/>
                <a:gd name="T11" fmla="*/ 140 h 273"/>
                <a:gd name="T12" fmla="*/ 28 w 139"/>
                <a:gd name="T13" fmla="*/ 273 h 273"/>
                <a:gd name="T14" fmla="*/ 0 w 139"/>
                <a:gd name="T15" fmla="*/ 273 h 273"/>
                <a:gd name="T16" fmla="*/ 0 w 139"/>
                <a:gd name="T17" fmla="*/ 9 h 273"/>
                <a:gd name="T18" fmla="*/ 28 w 139"/>
                <a:gd name="T19" fmla="*/ 0 h 273"/>
                <a:gd name="T20" fmla="*/ 28 w 139"/>
                <a:gd name="T21" fmla="*/ 120 h 273"/>
                <a:gd name="T22" fmla="*/ 88 w 139"/>
                <a:gd name="T23" fmla="*/ 100 h 273"/>
                <a:gd name="T24" fmla="*/ 125 w 139"/>
                <a:gd name="T25" fmla="*/ 115 h 273"/>
                <a:gd name="T26" fmla="*/ 139 w 139"/>
                <a:gd name="T27" fmla="*/ 153 h 273"/>
                <a:gd name="T28" fmla="*/ 139 w 139"/>
                <a:gd name="T29"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73">
                  <a:moveTo>
                    <a:pt x="139" y="273"/>
                  </a:moveTo>
                  <a:cubicBezTo>
                    <a:pt x="111" y="273"/>
                    <a:pt x="111" y="273"/>
                    <a:pt x="111" y="273"/>
                  </a:cubicBezTo>
                  <a:cubicBezTo>
                    <a:pt x="111" y="162"/>
                    <a:pt x="111" y="162"/>
                    <a:pt x="111" y="162"/>
                  </a:cubicBezTo>
                  <a:cubicBezTo>
                    <a:pt x="111" y="151"/>
                    <a:pt x="108" y="142"/>
                    <a:pt x="103" y="133"/>
                  </a:cubicBezTo>
                  <a:cubicBezTo>
                    <a:pt x="97" y="124"/>
                    <a:pt x="88" y="120"/>
                    <a:pt x="78" y="120"/>
                  </a:cubicBezTo>
                  <a:cubicBezTo>
                    <a:pt x="64" y="120"/>
                    <a:pt x="48" y="127"/>
                    <a:pt x="28" y="140"/>
                  </a:cubicBezTo>
                  <a:cubicBezTo>
                    <a:pt x="28" y="273"/>
                    <a:pt x="28" y="273"/>
                    <a:pt x="28" y="273"/>
                  </a:cubicBezTo>
                  <a:cubicBezTo>
                    <a:pt x="0" y="273"/>
                    <a:pt x="0" y="273"/>
                    <a:pt x="0" y="273"/>
                  </a:cubicBezTo>
                  <a:cubicBezTo>
                    <a:pt x="0" y="9"/>
                    <a:pt x="0" y="9"/>
                    <a:pt x="0" y="9"/>
                  </a:cubicBezTo>
                  <a:cubicBezTo>
                    <a:pt x="28" y="0"/>
                    <a:pt x="28" y="0"/>
                    <a:pt x="28" y="0"/>
                  </a:cubicBezTo>
                  <a:cubicBezTo>
                    <a:pt x="28" y="120"/>
                    <a:pt x="28" y="120"/>
                    <a:pt x="28" y="120"/>
                  </a:cubicBezTo>
                  <a:cubicBezTo>
                    <a:pt x="47" y="107"/>
                    <a:pt x="67" y="100"/>
                    <a:pt x="88" y="100"/>
                  </a:cubicBezTo>
                  <a:cubicBezTo>
                    <a:pt x="103" y="100"/>
                    <a:pt x="116" y="105"/>
                    <a:pt x="125" y="115"/>
                  </a:cubicBezTo>
                  <a:cubicBezTo>
                    <a:pt x="134" y="126"/>
                    <a:pt x="139" y="138"/>
                    <a:pt x="139" y="153"/>
                  </a:cubicBezTo>
                  <a:cubicBezTo>
                    <a:pt x="139" y="273"/>
                    <a:pt x="139" y="273"/>
                    <a:pt x="139"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28" name="Freeform 54">
              <a:extLst>
                <a:ext uri="{FF2B5EF4-FFF2-40B4-BE49-F238E27FC236}">
                  <a16:creationId xmlns:a16="http://schemas.microsoft.com/office/drawing/2014/main" id="{3DB6DEFE-89D9-5641-8D69-CE1072A0BE01}"/>
                </a:ext>
              </a:extLst>
            </p:cNvPr>
            <p:cNvSpPr>
              <a:spLocks noEditPoints="1"/>
            </p:cNvSpPr>
            <p:nvPr/>
          </p:nvSpPr>
          <p:spPr bwMode="auto">
            <a:xfrm>
              <a:off x="7321" y="-852"/>
              <a:ext cx="277" cy="318"/>
            </a:xfrm>
            <a:custGeom>
              <a:avLst/>
              <a:gdLst>
                <a:gd name="T0" fmla="*/ 126 w 157"/>
                <a:gd name="T1" fmla="*/ 87 h 179"/>
                <a:gd name="T2" fmla="*/ 116 w 157"/>
                <a:gd name="T3" fmla="*/ 42 h 179"/>
                <a:gd name="T4" fmla="*/ 78 w 157"/>
                <a:gd name="T5" fmla="*/ 20 h 179"/>
                <a:gd name="T6" fmla="*/ 31 w 157"/>
                <a:gd name="T7" fmla="*/ 87 h 179"/>
                <a:gd name="T8" fmla="*/ 41 w 157"/>
                <a:gd name="T9" fmla="*/ 136 h 179"/>
                <a:gd name="T10" fmla="*/ 79 w 157"/>
                <a:gd name="T11" fmla="*/ 161 h 179"/>
                <a:gd name="T12" fmla="*/ 126 w 157"/>
                <a:gd name="T13" fmla="*/ 87 h 179"/>
                <a:gd name="T14" fmla="*/ 157 w 157"/>
                <a:gd name="T15" fmla="*/ 87 h 179"/>
                <a:gd name="T16" fmla="*/ 138 w 157"/>
                <a:gd name="T17" fmla="*/ 151 h 179"/>
                <a:gd name="T18" fmla="*/ 78 w 157"/>
                <a:gd name="T19" fmla="*/ 179 h 179"/>
                <a:gd name="T20" fmla="*/ 20 w 157"/>
                <a:gd name="T21" fmla="*/ 151 h 179"/>
                <a:gd name="T22" fmla="*/ 0 w 157"/>
                <a:gd name="T23" fmla="*/ 87 h 179"/>
                <a:gd name="T24" fmla="*/ 21 w 157"/>
                <a:gd name="T25" fmla="*/ 26 h 179"/>
                <a:gd name="T26" fmla="*/ 79 w 157"/>
                <a:gd name="T27" fmla="*/ 0 h 179"/>
                <a:gd name="T28" fmla="*/ 137 w 157"/>
                <a:gd name="T29" fmla="*/ 26 h 179"/>
                <a:gd name="T30" fmla="*/ 157 w 157"/>
                <a:gd name="T31" fmla="*/ 8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79">
                  <a:moveTo>
                    <a:pt x="126" y="87"/>
                  </a:moveTo>
                  <a:cubicBezTo>
                    <a:pt x="126" y="69"/>
                    <a:pt x="123" y="54"/>
                    <a:pt x="116" y="42"/>
                  </a:cubicBezTo>
                  <a:cubicBezTo>
                    <a:pt x="108" y="28"/>
                    <a:pt x="95" y="20"/>
                    <a:pt x="78" y="20"/>
                  </a:cubicBezTo>
                  <a:cubicBezTo>
                    <a:pt x="47" y="21"/>
                    <a:pt x="31" y="44"/>
                    <a:pt x="31" y="87"/>
                  </a:cubicBezTo>
                  <a:cubicBezTo>
                    <a:pt x="31" y="107"/>
                    <a:pt x="35" y="123"/>
                    <a:pt x="41" y="136"/>
                  </a:cubicBezTo>
                  <a:cubicBezTo>
                    <a:pt x="50" y="153"/>
                    <a:pt x="62" y="162"/>
                    <a:pt x="79" y="161"/>
                  </a:cubicBezTo>
                  <a:cubicBezTo>
                    <a:pt x="110" y="161"/>
                    <a:pt x="126" y="136"/>
                    <a:pt x="126" y="87"/>
                  </a:cubicBezTo>
                  <a:close/>
                  <a:moveTo>
                    <a:pt x="157" y="87"/>
                  </a:moveTo>
                  <a:cubicBezTo>
                    <a:pt x="157" y="112"/>
                    <a:pt x="151" y="134"/>
                    <a:pt x="138" y="151"/>
                  </a:cubicBezTo>
                  <a:cubicBezTo>
                    <a:pt x="123" y="170"/>
                    <a:pt x="104" y="179"/>
                    <a:pt x="78" y="179"/>
                  </a:cubicBezTo>
                  <a:cubicBezTo>
                    <a:pt x="53" y="179"/>
                    <a:pt x="34" y="170"/>
                    <a:pt x="20" y="151"/>
                  </a:cubicBezTo>
                  <a:cubicBezTo>
                    <a:pt x="7" y="134"/>
                    <a:pt x="0" y="112"/>
                    <a:pt x="0" y="87"/>
                  </a:cubicBezTo>
                  <a:cubicBezTo>
                    <a:pt x="0" y="63"/>
                    <a:pt x="7" y="43"/>
                    <a:pt x="21" y="26"/>
                  </a:cubicBezTo>
                  <a:cubicBezTo>
                    <a:pt x="36" y="9"/>
                    <a:pt x="55" y="0"/>
                    <a:pt x="79" y="0"/>
                  </a:cubicBezTo>
                  <a:cubicBezTo>
                    <a:pt x="102" y="0"/>
                    <a:pt x="122" y="9"/>
                    <a:pt x="137" y="26"/>
                  </a:cubicBezTo>
                  <a:cubicBezTo>
                    <a:pt x="150" y="43"/>
                    <a:pt x="157" y="63"/>
                    <a:pt x="157"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29" name="Freeform 55">
              <a:extLst>
                <a:ext uri="{FF2B5EF4-FFF2-40B4-BE49-F238E27FC236}">
                  <a16:creationId xmlns:a16="http://schemas.microsoft.com/office/drawing/2014/main" id="{3269029A-2E02-B740-8A05-AEC273E2C4FA}"/>
                </a:ext>
              </a:extLst>
            </p:cNvPr>
            <p:cNvSpPr>
              <a:spLocks/>
            </p:cNvSpPr>
            <p:nvPr/>
          </p:nvSpPr>
          <p:spPr bwMode="auto">
            <a:xfrm>
              <a:off x="7644" y="-852"/>
              <a:ext cx="244" cy="313"/>
            </a:xfrm>
            <a:custGeom>
              <a:avLst/>
              <a:gdLst>
                <a:gd name="T0" fmla="*/ 138 w 138"/>
                <a:gd name="T1" fmla="*/ 176 h 176"/>
                <a:gd name="T2" fmla="*/ 110 w 138"/>
                <a:gd name="T3" fmla="*/ 176 h 176"/>
                <a:gd name="T4" fmla="*/ 110 w 138"/>
                <a:gd name="T5" fmla="*/ 59 h 176"/>
                <a:gd name="T6" fmla="*/ 98 w 138"/>
                <a:gd name="T7" fmla="*/ 29 h 176"/>
                <a:gd name="T8" fmla="*/ 67 w 138"/>
                <a:gd name="T9" fmla="*/ 19 h 176"/>
                <a:gd name="T10" fmla="*/ 29 w 138"/>
                <a:gd name="T11" fmla="*/ 32 h 176"/>
                <a:gd name="T12" fmla="*/ 29 w 138"/>
                <a:gd name="T13" fmla="*/ 176 h 176"/>
                <a:gd name="T14" fmla="*/ 0 w 138"/>
                <a:gd name="T15" fmla="*/ 176 h 176"/>
                <a:gd name="T16" fmla="*/ 0 w 138"/>
                <a:gd name="T17" fmla="*/ 29 h 176"/>
                <a:gd name="T18" fmla="*/ 45 w 138"/>
                <a:gd name="T19" fmla="*/ 5 h 176"/>
                <a:gd name="T20" fmla="*/ 80 w 138"/>
                <a:gd name="T21" fmla="*/ 0 h 176"/>
                <a:gd name="T22" fmla="*/ 99 w 138"/>
                <a:gd name="T23" fmla="*/ 2 h 176"/>
                <a:gd name="T24" fmla="*/ 126 w 138"/>
                <a:gd name="T25" fmla="*/ 16 h 176"/>
                <a:gd name="T26" fmla="*/ 138 w 138"/>
                <a:gd name="T27" fmla="*/ 45 h 176"/>
                <a:gd name="T28" fmla="*/ 138 w 138"/>
                <a:gd name="T2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6">
                  <a:moveTo>
                    <a:pt x="138" y="176"/>
                  </a:moveTo>
                  <a:cubicBezTo>
                    <a:pt x="110" y="176"/>
                    <a:pt x="110" y="176"/>
                    <a:pt x="110" y="176"/>
                  </a:cubicBezTo>
                  <a:cubicBezTo>
                    <a:pt x="110" y="59"/>
                    <a:pt x="110" y="59"/>
                    <a:pt x="110" y="59"/>
                  </a:cubicBezTo>
                  <a:cubicBezTo>
                    <a:pt x="110" y="46"/>
                    <a:pt x="106" y="36"/>
                    <a:pt x="98" y="29"/>
                  </a:cubicBezTo>
                  <a:cubicBezTo>
                    <a:pt x="90" y="22"/>
                    <a:pt x="80" y="19"/>
                    <a:pt x="67" y="19"/>
                  </a:cubicBezTo>
                  <a:cubicBezTo>
                    <a:pt x="54" y="19"/>
                    <a:pt x="41" y="24"/>
                    <a:pt x="29" y="32"/>
                  </a:cubicBezTo>
                  <a:cubicBezTo>
                    <a:pt x="29" y="176"/>
                    <a:pt x="29" y="176"/>
                    <a:pt x="29" y="176"/>
                  </a:cubicBezTo>
                  <a:cubicBezTo>
                    <a:pt x="0" y="176"/>
                    <a:pt x="0" y="176"/>
                    <a:pt x="0" y="176"/>
                  </a:cubicBezTo>
                  <a:cubicBezTo>
                    <a:pt x="0" y="29"/>
                    <a:pt x="0" y="29"/>
                    <a:pt x="0" y="29"/>
                  </a:cubicBezTo>
                  <a:cubicBezTo>
                    <a:pt x="16" y="17"/>
                    <a:pt x="32" y="9"/>
                    <a:pt x="45" y="5"/>
                  </a:cubicBezTo>
                  <a:cubicBezTo>
                    <a:pt x="58" y="2"/>
                    <a:pt x="70" y="0"/>
                    <a:pt x="80" y="0"/>
                  </a:cubicBezTo>
                  <a:cubicBezTo>
                    <a:pt x="87" y="0"/>
                    <a:pt x="93" y="1"/>
                    <a:pt x="99" y="2"/>
                  </a:cubicBezTo>
                  <a:cubicBezTo>
                    <a:pt x="110" y="5"/>
                    <a:pt x="119" y="9"/>
                    <a:pt x="126" y="16"/>
                  </a:cubicBezTo>
                  <a:cubicBezTo>
                    <a:pt x="134" y="24"/>
                    <a:pt x="138" y="34"/>
                    <a:pt x="138" y="45"/>
                  </a:cubicBezTo>
                  <a:lnTo>
                    <a:pt x="138"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30" name="Freeform 56">
              <a:extLst>
                <a:ext uri="{FF2B5EF4-FFF2-40B4-BE49-F238E27FC236}">
                  <a16:creationId xmlns:a16="http://schemas.microsoft.com/office/drawing/2014/main" id="{052DC879-D096-0144-A68A-B87E3DCB9782}"/>
                </a:ext>
              </a:extLst>
            </p:cNvPr>
            <p:cNvSpPr>
              <a:spLocks noEditPoints="1"/>
            </p:cNvSpPr>
            <p:nvPr/>
          </p:nvSpPr>
          <p:spPr bwMode="auto">
            <a:xfrm>
              <a:off x="5386" y="-1006"/>
              <a:ext cx="472" cy="474"/>
            </a:xfrm>
            <a:custGeom>
              <a:avLst/>
              <a:gdLst>
                <a:gd name="T0" fmla="*/ 179 w 267"/>
                <a:gd name="T1" fmla="*/ 0 h 267"/>
                <a:gd name="T2" fmla="*/ 138 w 267"/>
                <a:gd name="T3" fmla="*/ 4 h 267"/>
                <a:gd name="T4" fmla="*/ 95 w 267"/>
                <a:gd name="T5" fmla="*/ 48 h 267"/>
                <a:gd name="T6" fmla="*/ 95 w 267"/>
                <a:gd name="T7" fmla="*/ 81 h 267"/>
                <a:gd name="T8" fmla="*/ 181 w 267"/>
                <a:gd name="T9" fmla="*/ 81 h 267"/>
                <a:gd name="T10" fmla="*/ 181 w 267"/>
                <a:gd name="T11" fmla="*/ 92 h 267"/>
                <a:gd name="T12" fmla="*/ 95 w 267"/>
                <a:gd name="T13" fmla="*/ 92 h 267"/>
                <a:gd name="T14" fmla="*/ 62 w 267"/>
                <a:gd name="T15" fmla="*/ 92 h 267"/>
                <a:gd name="T16" fmla="*/ 9 w 267"/>
                <a:gd name="T17" fmla="*/ 136 h 267"/>
                <a:gd name="T18" fmla="*/ 9 w 267"/>
                <a:gd name="T19" fmla="*/ 223 h 267"/>
                <a:gd name="T20" fmla="*/ 54 w 267"/>
                <a:gd name="T21" fmla="*/ 267 h 267"/>
                <a:gd name="T22" fmla="*/ 84 w 267"/>
                <a:gd name="T23" fmla="*/ 267 h 267"/>
                <a:gd name="T24" fmla="*/ 84 w 267"/>
                <a:gd name="T25" fmla="*/ 227 h 267"/>
                <a:gd name="T26" fmla="*/ 138 w 267"/>
                <a:gd name="T27" fmla="*/ 174 h 267"/>
                <a:gd name="T28" fmla="*/ 224 w 267"/>
                <a:gd name="T29" fmla="*/ 174 h 267"/>
                <a:gd name="T30" fmla="*/ 267 w 267"/>
                <a:gd name="T31" fmla="*/ 130 h 267"/>
                <a:gd name="T32" fmla="*/ 267 w 267"/>
                <a:gd name="T33" fmla="*/ 48 h 267"/>
                <a:gd name="T34" fmla="*/ 224 w 267"/>
                <a:gd name="T35" fmla="*/ 4 h 267"/>
                <a:gd name="T36" fmla="*/ 179 w 267"/>
                <a:gd name="T37" fmla="*/ 0 h 267"/>
                <a:gd name="T38" fmla="*/ 132 w 267"/>
                <a:gd name="T39" fmla="*/ 26 h 267"/>
                <a:gd name="T40" fmla="*/ 148 w 267"/>
                <a:gd name="T41" fmla="*/ 43 h 267"/>
                <a:gd name="T42" fmla="*/ 132 w 267"/>
                <a:gd name="T43" fmla="*/ 59 h 267"/>
                <a:gd name="T44" fmla="*/ 116 w 267"/>
                <a:gd name="T45" fmla="*/ 43 h 267"/>
                <a:gd name="T46" fmla="*/ 132 w 267"/>
                <a:gd name="T47" fmla="*/ 2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7" h="267">
                  <a:moveTo>
                    <a:pt x="179" y="0"/>
                  </a:moveTo>
                  <a:cubicBezTo>
                    <a:pt x="164" y="0"/>
                    <a:pt x="150" y="1"/>
                    <a:pt x="138" y="4"/>
                  </a:cubicBezTo>
                  <a:cubicBezTo>
                    <a:pt x="101" y="10"/>
                    <a:pt x="95" y="23"/>
                    <a:pt x="95" y="48"/>
                  </a:cubicBezTo>
                  <a:cubicBezTo>
                    <a:pt x="95" y="81"/>
                    <a:pt x="95" y="81"/>
                    <a:pt x="95" y="81"/>
                  </a:cubicBezTo>
                  <a:cubicBezTo>
                    <a:pt x="181" y="81"/>
                    <a:pt x="181" y="81"/>
                    <a:pt x="181" y="81"/>
                  </a:cubicBezTo>
                  <a:cubicBezTo>
                    <a:pt x="181" y="92"/>
                    <a:pt x="181" y="92"/>
                    <a:pt x="181" y="92"/>
                  </a:cubicBezTo>
                  <a:cubicBezTo>
                    <a:pt x="95" y="92"/>
                    <a:pt x="95" y="92"/>
                    <a:pt x="95" y="92"/>
                  </a:cubicBezTo>
                  <a:cubicBezTo>
                    <a:pt x="62" y="92"/>
                    <a:pt x="62" y="92"/>
                    <a:pt x="62" y="92"/>
                  </a:cubicBezTo>
                  <a:cubicBezTo>
                    <a:pt x="37" y="92"/>
                    <a:pt x="16" y="107"/>
                    <a:pt x="9" y="136"/>
                  </a:cubicBezTo>
                  <a:cubicBezTo>
                    <a:pt x="1" y="168"/>
                    <a:pt x="0" y="189"/>
                    <a:pt x="9" y="223"/>
                  </a:cubicBezTo>
                  <a:cubicBezTo>
                    <a:pt x="15" y="248"/>
                    <a:pt x="29" y="267"/>
                    <a:pt x="54" y="267"/>
                  </a:cubicBezTo>
                  <a:cubicBezTo>
                    <a:pt x="84" y="267"/>
                    <a:pt x="84" y="267"/>
                    <a:pt x="84" y="267"/>
                  </a:cubicBezTo>
                  <a:cubicBezTo>
                    <a:pt x="84" y="227"/>
                    <a:pt x="84" y="227"/>
                    <a:pt x="84" y="227"/>
                  </a:cubicBezTo>
                  <a:cubicBezTo>
                    <a:pt x="84" y="199"/>
                    <a:pt x="109" y="174"/>
                    <a:pt x="138" y="174"/>
                  </a:cubicBezTo>
                  <a:cubicBezTo>
                    <a:pt x="224" y="174"/>
                    <a:pt x="224" y="174"/>
                    <a:pt x="224" y="174"/>
                  </a:cubicBezTo>
                  <a:cubicBezTo>
                    <a:pt x="248" y="174"/>
                    <a:pt x="267" y="154"/>
                    <a:pt x="267" y="130"/>
                  </a:cubicBezTo>
                  <a:cubicBezTo>
                    <a:pt x="267" y="48"/>
                    <a:pt x="267" y="48"/>
                    <a:pt x="267" y="48"/>
                  </a:cubicBezTo>
                  <a:cubicBezTo>
                    <a:pt x="267" y="25"/>
                    <a:pt x="247" y="7"/>
                    <a:pt x="224" y="4"/>
                  </a:cubicBezTo>
                  <a:cubicBezTo>
                    <a:pt x="209" y="1"/>
                    <a:pt x="194" y="0"/>
                    <a:pt x="179" y="0"/>
                  </a:cubicBezTo>
                  <a:close/>
                  <a:moveTo>
                    <a:pt x="132" y="26"/>
                  </a:moveTo>
                  <a:cubicBezTo>
                    <a:pt x="141" y="26"/>
                    <a:pt x="148" y="34"/>
                    <a:pt x="148" y="43"/>
                  </a:cubicBezTo>
                  <a:cubicBezTo>
                    <a:pt x="148" y="52"/>
                    <a:pt x="141" y="59"/>
                    <a:pt x="132" y="59"/>
                  </a:cubicBezTo>
                  <a:cubicBezTo>
                    <a:pt x="123" y="59"/>
                    <a:pt x="116" y="52"/>
                    <a:pt x="116" y="43"/>
                  </a:cubicBezTo>
                  <a:cubicBezTo>
                    <a:pt x="116" y="34"/>
                    <a:pt x="123" y="26"/>
                    <a:pt x="13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31" name="Freeform 57">
              <a:extLst>
                <a:ext uri="{FF2B5EF4-FFF2-40B4-BE49-F238E27FC236}">
                  <a16:creationId xmlns:a16="http://schemas.microsoft.com/office/drawing/2014/main" id="{8E20D1C5-7C4B-FC47-8848-C7014A0C6F0C}"/>
                </a:ext>
              </a:extLst>
            </p:cNvPr>
            <p:cNvSpPr>
              <a:spLocks noEditPoints="1"/>
            </p:cNvSpPr>
            <p:nvPr/>
          </p:nvSpPr>
          <p:spPr bwMode="auto">
            <a:xfrm>
              <a:off x="5554" y="-843"/>
              <a:ext cx="472" cy="484"/>
            </a:xfrm>
            <a:custGeom>
              <a:avLst/>
              <a:gdLst>
                <a:gd name="T0" fmla="*/ 182 w 267"/>
                <a:gd name="T1" fmla="*/ 0 h 272"/>
                <a:gd name="T2" fmla="*/ 182 w 267"/>
                <a:gd name="T3" fmla="*/ 38 h 272"/>
                <a:gd name="T4" fmla="*/ 129 w 267"/>
                <a:gd name="T5" fmla="*/ 93 h 272"/>
                <a:gd name="T6" fmla="*/ 43 w 267"/>
                <a:gd name="T7" fmla="*/ 93 h 272"/>
                <a:gd name="T8" fmla="*/ 0 w 267"/>
                <a:gd name="T9" fmla="*/ 136 h 272"/>
                <a:gd name="T10" fmla="*/ 0 w 267"/>
                <a:gd name="T11" fmla="*/ 218 h 272"/>
                <a:gd name="T12" fmla="*/ 43 w 267"/>
                <a:gd name="T13" fmla="*/ 262 h 272"/>
                <a:gd name="T14" fmla="*/ 129 w 267"/>
                <a:gd name="T15" fmla="*/ 262 h 272"/>
                <a:gd name="T16" fmla="*/ 172 w 267"/>
                <a:gd name="T17" fmla="*/ 218 h 272"/>
                <a:gd name="T18" fmla="*/ 172 w 267"/>
                <a:gd name="T19" fmla="*/ 186 h 272"/>
                <a:gd name="T20" fmla="*/ 86 w 267"/>
                <a:gd name="T21" fmla="*/ 186 h 272"/>
                <a:gd name="T22" fmla="*/ 86 w 267"/>
                <a:gd name="T23" fmla="*/ 175 h 272"/>
                <a:gd name="T24" fmla="*/ 172 w 267"/>
                <a:gd name="T25" fmla="*/ 175 h 272"/>
                <a:gd name="T26" fmla="*/ 215 w 267"/>
                <a:gd name="T27" fmla="*/ 175 h 272"/>
                <a:gd name="T28" fmla="*/ 258 w 267"/>
                <a:gd name="T29" fmla="*/ 131 h 272"/>
                <a:gd name="T30" fmla="*/ 258 w 267"/>
                <a:gd name="T31" fmla="*/ 44 h 272"/>
                <a:gd name="T32" fmla="*/ 215 w 267"/>
                <a:gd name="T33" fmla="*/ 0 h 272"/>
                <a:gd name="T34" fmla="*/ 182 w 267"/>
                <a:gd name="T35" fmla="*/ 0 h 272"/>
                <a:gd name="T36" fmla="*/ 134 w 267"/>
                <a:gd name="T37" fmla="*/ 207 h 272"/>
                <a:gd name="T38" fmla="*/ 150 w 267"/>
                <a:gd name="T39" fmla="*/ 224 h 272"/>
                <a:gd name="T40" fmla="*/ 134 w 267"/>
                <a:gd name="T41" fmla="*/ 240 h 272"/>
                <a:gd name="T42" fmla="*/ 118 w 267"/>
                <a:gd name="T43" fmla="*/ 224 h 272"/>
                <a:gd name="T44" fmla="*/ 134 w 267"/>
                <a:gd name="T45"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 h="272">
                  <a:moveTo>
                    <a:pt x="182" y="0"/>
                  </a:moveTo>
                  <a:cubicBezTo>
                    <a:pt x="182" y="38"/>
                    <a:pt x="182" y="38"/>
                    <a:pt x="182" y="38"/>
                  </a:cubicBezTo>
                  <a:cubicBezTo>
                    <a:pt x="182" y="68"/>
                    <a:pt x="157" y="93"/>
                    <a:pt x="129" y="93"/>
                  </a:cubicBezTo>
                  <a:cubicBezTo>
                    <a:pt x="43" y="93"/>
                    <a:pt x="43" y="93"/>
                    <a:pt x="43" y="93"/>
                  </a:cubicBezTo>
                  <a:cubicBezTo>
                    <a:pt x="19" y="93"/>
                    <a:pt x="0" y="113"/>
                    <a:pt x="0" y="136"/>
                  </a:cubicBezTo>
                  <a:cubicBezTo>
                    <a:pt x="0" y="218"/>
                    <a:pt x="0" y="218"/>
                    <a:pt x="0" y="218"/>
                  </a:cubicBezTo>
                  <a:cubicBezTo>
                    <a:pt x="0" y="242"/>
                    <a:pt x="20" y="255"/>
                    <a:pt x="43" y="262"/>
                  </a:cubicBezTo>
                  <a:cubicBezTo>
                    <a:pt x="70" y="270"/>
                    <a:pt x="96" y="272"/>
                    <a:pt x="129" y="262"/>
                  </a:cubicBezTo>
                  <a:cubicBezTo>
                    <a:pt x="150" y="256"/>
                    <a:pt x="172" y="243"/>
                    <a:pt x="172" y="218"/>
                  </a:cubicBezTo>
                  <a:cubicBezTo>
                    <a:pt x="172" y="186"/>
                    <a:pt x="172" y="186"/>
                    <a:pt x="172" y="186"/>
                  </a:cubicBezTo>
                  <a:cubicBezTo>
                    <a:pt x="86" y="186"/>
                    <a:pt x="86" y="186"/>
                    <a:pt x="86" y="186"/>
                  </a:cubicBezTo>
                  <a:cubicBezTo>
                    <a:pt x="86" y="175"/>
                    <a:pt x="86" y="175"/>
                    <a:pt x="86" y="175"/>
                  </a:cubicBezTo>
                  <a:cubicBezTo>
                    <a:pt x="172" y="175"/>
                    <a:pt x="172" y="175"/>
                    <a:pt x="172" y="175"/>
                  </a:cubicBezTo>
                  <a:cubicBezTo>
                    <a:pt x="215" y="175"/>
                    <a:pt x="215" y="175"/>
                    <a:pt x="215" y="175"/>
                  </a:cubicBezTo>
                  <a:cubicBezTo>
                    <a:pt x="240" y="175"/>
                    <a:pt x="249" y="157"/>
                    <a:pt x="258" y="131"/>
                  </a:cubicBezTo>
                  <a:cubicBezTo>
                    <a:pt x="267" y="104"/>
                    <a:pt x="266" y="78"/>
                    <a:pt x="258" y="44"/>
                  </a:cubicBezTo>
                  <a:cubicBezTo>
                    <a:pt x="252" y="19"/>
                    <a:pt x="240" y="0"/>
                    <a:pt x="215" y="0"/>
                  </a:cubicBezTo>
                  <a:lnTo>
                    <a:pt x="182" y="0"/>
                  </a:lnTo>
                  <a:close/>
                  <a:moveTo>
                    <a:pt x="134" y="207"/>
                  </a:moveTo>
                  <a:cubicBezTo>
                    <a:pt x="143" y="207"/>
                    <a:pt x="150" y="215"/>
                    <a:pt x="150" y="224"/>
                  </a:cubicBezTo>
                  <a:cubicBezTo>
                    <a:pt x="150" y="233"/>
                    <a:pt x="143" y="240"/>
                    <a:pt x="134" y="240"/>
                  </a:cubicBezTo>
                  <a:cubicBezTo>
                    <a:pt x="125" y="240"/>
                    <a:pt x="118" y="233"/>
                    <a:pt x="118" y="224"/>
                  </a:cubicBezTo>
                  <a:cubicBezTo>
                    <a:pt x="118" y="215"/>
                    <a:pt x="125" y="207"/>
                    <a:pt x="134"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32" name="Freeform 58">
              <a:extLst>
                <a:ext uri="{FF2B5EF4-FFF2-40B4-BE49-F238E27FC236}">
                  <a16:creationId xmlns:a16="http://schemas.microsoft.com/office/drawing/2014/main" id="{CAFAB055-EA69-B946-976C-CB95AAA0DF0F}"/>
                </a:ext>
              </a:extLst>
            </p:cNvPr>
            <p:cNvSpPr>
              <a:spLocks noEditPoints="1"/>
            </p:cNvSpPr>
            <p:nvPr/>
          </p:nvSpPr>
          <p:spPr bwMode="auto">
            <a:xfrm>
              <a:off x="7965" y="-951"/>
              <a:ext cx="117" cy="62"/>
            </a:xfrm>
            <a:custGeom>
              <a:avLst/>
              <a:gdLst>
                <a:gd name="T0" fmla="*/ 22 w 117"/>
                <a:gd name="T1" fmla="*/ 62 h 62"/>
                <a:gd name="T2" fmla="*/ 30 w 117"/>
                <a:gd name="T3" fmla="*/ 62 h 62"/>
                <a:gd name="T4" fmla="*/ 30 w 117"/>
                <a:gd name="T5" fmla="*/ 5 h 62"/>
                <a:gd name="T6" fmla="*/ 52 w 117"/>
                <a:gd name="T7" fmla="*/ 5 h 62"/>
                <a:gd name="T8" fmla="*/ 52 w 117"/>
                <a:gd name="T9" fmla="*/ 0 h 62"/>
                <a:gd name="T10" fmla="*/ 0 w 117"/>
                <a:gd name="T11" fmla="*/ 0 h 62"/>
                <a:gd name="T12" fmla="*/ 0 w 117"/>
                <a:gd name="T13" fmla="*/ 5 h 62"/>
                <a:gd name="T14" fmla="*/ 22 w 117"/>
                <a:gd name="T15" fmla="*/ 5 h 62"/>
                <a:gd name="T16" fmla="*/ 22 w 117"/>
                <a:gd name="T17" fmla="*/ 62 h 62"/>
                <a:gd name="T18" fmla="*/ 59 w 117"/>
                <a:gd name="T19" fmla="*/ 62 h 62"/>
                <a:gd name="T20" fmla="*/ 66 w 117"/>
                <a:gd name="T21" fmla="*/ 62 h 62"/>
                <a:gd name="T22" fmla="*/ 66 w 117"/>
                <a:gd name="T23" fmla="*/ 11 h 62"/>
                <a:gd name="T24" fmla="*/ 83 w 117"/>
                <a:gd name="T25" fmla="*/ 62 h 62"/>
                <a:gd name="T26" fmla="*/ 92 w 117"/>
                <a:gd name="T27" fmla="*/ 62 h 62"/>
                <a:gd name="T28" fmla="*/ 108 w 117"/>
                <a:gd name="T29" fmla="*/ 11 h 62"/>
                <a:gd name="T30" fmla="*/ 108 w 117"/>
                <a:gd name="T31" fmla="*/ 62 h 62"/>
                <a:gd name="T32" fmla="*/ 117 w 117"/>
                <a:gd name="T33" fmla="*/ 62 h 62"/>
                <a:gd name="T34" fmla="*/ 117 w 117"/>
                <a:gd name="T35" fmla="*/ 0 h 62"/>
                <a:gd name="T36" fmla="*/ 106 w 117"/>
                <a:gd name="T37" fmla="*/ 0 h 62"/>
                <a:gd name="T38" fmla="*/ 87 w 117"/>
                <a:gd name="T39" fmla="*/ 53 h 62"/>
                <a:gd name="T40" fmla="*/ 71 w 117"/>
                <a:gd name="T41" fmla="*/ 0 h 62"/>
                <a:gd name="T42" fmla="*/ 59 w 117"/>
                <a:gd name="T43" fmla="*/ 0 h 62"/>
                <a:gd name="T44" fmla="*/ 59 w 117"/>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62">
                  <a:moveTo>
                    <a:pt x="22" y="62"/>
                  </a:moveTo>
                  <a:lnTo>
                    <a:pt x="30" y="62"/>
                  </a:lnTo>
                  <a:lnTo>
                    <a:pt x="30" y="5"/>
                  </a:lnTo>
                  <a:lnTo>
                    <a:pt x="52" y="5"/>
                  </a:lnTo>
                  <a:lnTo>
                    <a:pt x="52" y="0"/>
                  </a:lnTo>
                  <a:lnTo>
                    <a:pt x="0" y="0"/>
                  </a:lnTo>
                  <a:lnTo>
                    <a:pt x="0" y="5"/>
                  </a:lnTo>
                  <a:lnTo>
                    <a:pt x="22" y="5"/>
                  </a:lnTo>
                  <a:lnTo>
                    <a:pt x="22" y="62"/>
                  </a:lnTo>
                  <a:close/>
                  <a:moveTo>
                    <a:pt x="59" y="62"/>
                  </a:moveTo>
                  <a:lnTo>
                    <a:pt x="66" y="62"/>
                  </a:lnTo>
                  <a:lnTo>
                    <a:pt x="66" y="11"/>
                  </a:lnTo>
                  <a:lnTo>
                    <a:pt x="83" y="62"/>
                  </a:lnTo>
                  <a:lnTo>
                    <a:pt x="92" y="62"/>
                  </a:lnTo>
                  <a:lnTo>
                    <a:pt x="108" y="11"/>
                  </a:lnTo>
                  <a:lnTo>
                    <a:pt x="108" y="62"/>
                  </a:lnTo>
                  <a:lnTo>
                    <a:pt x="117" y="62"/>
                  </a:lnTo>
                  <a:lnTo>
                    <a:pt x="117" y="0"/>
                  </a:lnTo>
                  <a:lnTo>
                    <a:pt x="106" y="0"/>
                  </a:lnTo>
                  <a:lnTo>
                    <a:pt x="87" y="53"/>
                  </a:lnTo>
                  <a:lnTo>
                    <a:pt x="71" y="0"/>
                  </a:lnTo>
                  <a:lnTo>
                    <a:pt x="59" y="0"/>
                  </a:lnTo>
                  <a:lnTo>
                    <a:pt x="59"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33" name="Freeform 59">
              <a:extLst>
                <a:ext uri="{FF2B5EF4-FFF2-40B4-BE49-F238E27FC236}">
                  <a16:creationId xmlns:a16="http://schemas.microsoft.com/office/drawing/2014/main" id="{A51C6BE1-545D-974D-B4A5-167950436AC7}"/>
                </a:ext>
              </a:extLst>
            </p:cNvPr>
            <p:cNvSpPr>
              <a:spLocks noEditPoints="1"/>
            </p:cNvSpPr>
            <p:nvPr/>
          </p:nvSpPr>
          <p:spPr bwMode="auto">
            <a:xfrm>
              <a:off x="7965" y="-951"/>
              <a:ext cx="117" cy="62"/>
            </a:xfrm>
            <a:custGeom>
              <a:avLst/>
              <a:gdLst>
                <a:gd name="T0" fmla="*/ 22 w 117"/>
                <a:gd name="T1" fmla="*/ 62 h 62"/>
                <a:gd name="T2" fmla="*/ 30 w 117"/>
                <a:gd name="T3" fmla="*/ 62 h 62"/>
                <a:gd name="T4" fmla="*/ 30 w 117"/>
                <a:gd name="T5" fmla="*/ 5 h 62"/>
                <a:gd name="T6" fmla="*/ 52 w 117"/>
                <a:gd name="T7" fmla="*/ 5 h 62"/>
                <a:gd name="T8" fmla="*/ 52 w 117"/>
                <a:gd name="T9" fmla="*/ 0 h 62"/>
                <a:gd name="T10" fmla="*/ 0 w 117"/>
                <a:gd name="T11" fmla="*/ 0 h 62"/>
                <a:gd name="T12" fmla="*/ 0 w 117"/>
                <a:gd name="T13" fmla="*/ 5 h 62"/>
                <a:gd name="T14" fmla="*/ 22 w 117"/>
                <a:gd name="T15" fmla="*/ 5 h 62"/>
                <a:gd name="T16" fmla="*/ 22 w 117"/>
                <a:gd name="T17" fmla="*/ 62 h 62"/>
                <a:gd name="T18" fmla="*/ 59 w 117"/>
                <a:gd name="T19" fmla="*/ 62 h 62"/>
                <a:gd name="T20" fmla="*/ 66 w 117"/>
                <a:gd name="T21" fmla="*/ 62 h 62"/>
                <a:gd name="T22" fmla="*/ 66 w 117"/>
                <a:gd name="T23" fmla="*/ 11 h 62"/>
                <a:gd name="T24" fmla="*/ 83 w 117"/>
                <a:gd name="T25" fmla="*/ 62 h 62"/>
                <a:gd name="T26" fmla="*/ 92 w 117"/>
                <a:gd name="T27" fmla="*/ 62 h 62"/>
                <a:gd name="T28" fmla="*/ 108 w 117"/>
                <a:gd name="T29" fmla="*/ 11 h 62"/>
                <a:gd name="T30" fmla="*/ 108 w 117"/>
                <a:gd name="T31" fmla="*/ 62 h 62"/>
                <a:gd name="T32" fmla="*/ 117 w 117"/>
                <a:gd name="T33" fmla="*/ 62 h 62"/>
                <a:gd name="T34" fmla="*/ 117 w 117"/>
                <a:gd name="T35" fmla="*/ 0 h 62"/>
                <a:gd name="T36" fmla="*/ 106 w 117"/>
                <a:gd name="T37" fmla="*/ 0 h 62"/>
                <a:gd name="T38" fmla="*/ 87 w 117"/>
                <a:gd name="T39" fmla="*/ 53 h 62"/>
                <a:gd name="T40" fmla="*/ 71 w 117"/>
                <a:gd name="T41" fmla="*/ 0 h 62"/>
                <a:gd name="T42" fmla="*/ 59 w 117"/>
                <a:gd name="T43" fmla="*/ 0 h 62"/>
                <a:gd name="T44" fmla="*/ 59 w 117"/>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62">
                  <a:moveTo>
                    <a:pt x="22" y="62"/>
                  </a:moveTo>
                  <a:lnTo>
                    <a:pt x="30" y="62"/>
                  </a:lnTo>
                  <a:lnTo>
                    <a:pt x="30" y="5"/>
                  </a:lnTo>
                  <a:lnTo>
                    <a:pt x="52" y="5"/>
                  </a:lnTo>
                  <a:lnTo>
                    <a:pt x="52" y="0"/>
                  </a:lnTo>
                  <a:lnTo>
                    <a:pt x="0" y="0"/>
                  </a:lnTo>
                  <a:lnTo>
                    <a:pt x="0" y="5"/>
                  </a:lnTo>
                  <a:lnTo>
                    <a:pt x="22" y="5"/>
                  </a:lnTo>
                  <a:lnTo>
                    <a:pt x="22" y="62"/>
                  </a:lnTo>
                  <a:moveTo>
                    <a:pt x="59" y="62"/>
                  </a:moveTo>
                  <a:lnTo>
                    <a:pt x="66" y="62"/>
                  </a:lnTo>
                  <a:lnTo>
                    <a:pt x="66" y="11"/>
                  </a:lnTo>
                  <a:lnTo>
                    <a:pt x="83" y="62"/>
                  </a:lnTo>
                  <a:lnTo>
                    <a:pt x="92" y="62"/>
                  </a:lnTo>
                  <a:lnTo>
                    <a:pt x="108" y="11"/>
                  </a:lnTo>
                  <a:lnTo>
                    <a:pt x="108" y="62"/>
                  </a:lnTo>
                  <a:lnTo>
                    <a:pt x="117" y="62"/>
                  </a:lnTo>
                  <a:lnTo>
                    <a:pt x="117" y="0"/>
                  </a:lnTo>
                  <a:lnTo>
                    <a:pt x="106" y="0"/>
                  </a:lnTo>
                  <a:lnTo>
                    <a:pt x="87" y="53"/>
                  </a:lnTo>
                  <a:lnTo>
                    <a:pt x="71" y="0"/>
                  </a:lnTo>
                  <a:lnTo>
                    <a:pt x="59" y="0"/>
                  </a:lnTo>
                  <a:lnTo>
                    <a:pt x="59" y="6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grpSp>
      <p:grpSp>
        <p:nvGrpSpPr>
          <p:cNvPr id="134" name="Group 67">
            <a:extLst>
              <a:ext uri="{FF2B5EF4-FFF2-40B4-BE49-F238E27FC236}">
                <a16:creationId xmlns:a16="http://schemas.microsoft.com/office/drawing/2014/main" id="{05904FCD-3629-FB45-87ED-27DD50DAB97E}"/>
              </a:ext>
            </a:extLst>
          </p:cNvPr>
          <p:cNvGrpSpPr>
            <a:grpSpLocks noChangeAspect="1"/>
          </p:cNvGrpSpPr>
          <p:nvPr/>
        </p:nvGrpSpPr>
        <p:grpSpPr bwMode="auto">
          <a:xfrm>
            <a:off x="1208077" y="4506269"/>
            <a:ext cx="475510" cy="367028"/>
            <a:chOff x="2832" y="-1279"/>
            <a:chExt cx="5089" cy="3928"/>
          </a:xfrm>
          <a:effectLst>
            <a:outerShdw blurRad="431800" dist="38100" dir="5400000" algn="t" rotWithShape="0">
              <a:schemeClr val="accent2">
                <a:lumMod val="75000"/>
                <a:alpha val="40000"/>
              </a:schemeClr>
            </a:outerShdw>
          </a:effectLst>
        </p:grpSpPr>
        <p:sp>
          <p:nvSpPr>
            <p:cNvPr id="135" name="Freeform 68">
              <a:extLst>
                <a:ext uri="{FF2B5EF4-FFF2-40B4-BE49-F238E27FC236}">
                  <a16:creationId xmlns:a16="http://schemas.microsoft.com/office/drawing/2014/main" id="{BF231838-1740-A349-9463-5C5F4EA1936B}"/>
                </a:ext>
              </a:extLst>
            </p:cNvPr>
            <p:cNvSpPr>
              <a:spLocks noEditPoints="1"/>
            </p:cNvSpPr>
            <p:nvPr/>
          </p:nvSpPr>
          <p:spPr bwMode="auto">
            <a:xfrm>
              <a:off x="2832" y="-1279"/>
              <a:ext cx="5089" cy="3412"/>
            </a:xfrm>
            <a:custGeom>
              <a:avLst/>
              <a:gdLst>
                <a:gd name="T0" fmla="*/ 1442 w 2884"/>
                <a:gd name="T1" fmla="*/ 1932 h 1932"/>
                <a:gd name="T2" fmla="*/ 0 w 2884"/>
                <a:gd name="T3" fmla="*/ 966 h 1932"/>
                <a:gd name="T4" fmla="*/ 1442 w 2884"/>
                <a:gd name="T5" fmla="*/ 0 h 1932"/>
                <a:gd name="T6" fmla="*/ 2884 w 2884"/>
                <a:gd name="T7" fmla="*/ 966 h 1932"/>
                <a:gd name="T8" fmla="*/ 1442 w 2884"/>
                <a:gd name="T9" fmla="*/ 1932 h 1932"/>
                <a:gd name="T10" fmla="*/ 1663 w 2884"/>
                <a:gd name="T11" fmla="*/ 378 h 1932"/>
                <a:gd name="T12" fmla="*/ 566 w 2884"/>
                <a:gd name="T13" fmla="*/ 1038 h 1932"/>
                <a:gd name="T14" fmla="*/ 1663 w 2884"/>
                <a:gd name="T15" fmla="*/ 1698 h 1932"/>
                <a:gd name="T16" fmla="*/ 2715 w 2884"/>
                <a:gd name="T17" fmla="*/ 1038 h 1932"/>
                <a:gd name="T18" fmla="*/ 1663 w 2884"/>
                <a:gd name="T19" fmla="*/ 378 h 1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4" h="1932">
                  <a:moveTo>
                    <a:pt x="1442" y="1932"/>
                  </a:moveTo>
                  <a:cubicBezTo>
                    <a:pt x="645" y="1932"/>
                    <a:pt x="0" y="1499"/>
                    <a:pt x="0" y="966"/>
                  </a:cubicBezTo>
                  <a:cubicBezTo>
                    <a:pt x="0" y="432"/>
                    <a:pt x="645" y="0"/>
                    <a:pt x="1442" y="0"/>
                  </a:cubicBezTo>
                  <a:cubicBezTo>
                    <a:pt x="2238" y="0"/>
                    <a:pt x="2884" y="432"/>
                    <a:pt x="2884" y="966"/>
                  </a:cubicBezTo>
                  <a:cubicBezTo>
                    <a:pt x="2884" y="1499"/>
                    <a:pt x="2238" y="1932"/>
                    <a:pt x="1442" y="1932"/>
                  </a:cubicBezTo>
                  <a:close/>
                  <a:moveTo>
                    <a:pt x="1663" y="378"/>
                  </a:moveTo>
                  <a:cubicBezTo>
                    <a:pt x="1057" y="378"/>
                    <a:pt x="566" y="673"/>
                    <a:pt x="566" y="1038"/>
                  </a:cubicBezTo>
                  <a:cubicBezTo>
                    <a:pt x="566" y="1403"/>
                    <a:pt x="1057" y="1698"/>
                    <a:pt x="1663" y="1698"/>
                  </a:cubicBezTo>
                  <a:cubicBezTo>
                    <a:pt x="2268" y="1698"/>
                    <a:pt x="2715" y="1496"/>
                    <a:pt x="2715" y="1038"/>
                  </a:cubicBezTo>
                  <a:cubicBezTo>
                    <a:pt x="2715" y="580"/>
                    <a:pt x="2268" y="378"/>
                    <a:pt x="1663" y="378"/>
                  </a:cubicBezTo>
                  <a:close/>
                </a:path>
              </a:pathLst>
            </a:custGeom>
            <a:solidFill>
              <a:schemeClr val="tx1">
                <a:alpha val="4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sp>
          <p:nvSpPr>
            <p:cNvPr id="136" name="Freeform 69">
              <a:extLst>
                <a:ext uri="{FF2B5EF4-FFF2-40B4-BE49-F238E27FC236}">
                  <a16:creationId xmlns:a16="http://schemas.microsoft.com/office/drawing/2014/main" id="{EFB57FB2-0DA7-6B46-A8A5-AE7812C0F277}"/>
                </a:ext>
              </a:extLst>
            </p:cNvPr>
            <p:cNvSpPr>
              <a:spLocks noEditPoints="1"/>
            </p:cNvSpPr>
            <p:nvPr/>
          </p:nvSpPr>
          <p:spPr bwMode="auto">
            <a:xfrm>
              <a:off x="4928" y="-219"/>
              <a:ext cx="2810" cy="2868"/>
            </a:xfrm>
            <a:custGeom>
              <a:avLst/>
              <a:gdLst>
                <a:gd name="T0" fmla="*/ 1008 w 1592"/>
                <a:gd name="T1" fmla="*/ 896 h 1624"/>
                <a:gd name="T2" fmla="*/ 1146 w 1592"/>
                <a:gd name="T3" fmla="*/ 948 h 1624"/>
                <a:gd name="T4" fmla="*/ 1216 w 1592"/>
                <a:gd name="T5" fmla="*/ 998 h 1624"/>
                <a:gd name="T6" fmla="*/ 1248 w 1592"/>
                <a:gd name="T7" fmla="*/ 1044 h 1624"/>
                <a:gd name="T8" fmla="*/ 1592 w 1592"/>
                <a:gd name="T9" fmla="*/ 1624 h 1624"/>
                <a:gd name="T10" fmla="*/ 1036 w 1592"/>
                <a:gd name="T11" fmla="*/ 1624 h 1624"/>
                <a:gd name="T12" fmla="*/ 776 w 1592"/>
                <a:gd name="T13" fmla="*/ 1136 h 1624"/>
                <a:gd name="T14" fmla="*/ 690 w 1592"/>
                <a:gd name="T15" fmla="*/ 1018 h 1624"/>
                <a:gd name="T16" fmla="*/ 624 w 1592"/>
                <a:gd name="T17" fmla="*/ 988 h 1624"/>
                <a:gd name="T18" fmla="*/ 492 w 1592"/>
                <a:gd name="T19" fmla="*/ 988 h 1624"/>
                <a:gd name="T20" fmla="*/ 492 w 1592"/>
                <a:gd name="T21" fmla="*/ 1624 h 1624"/>
                <a:gd name="T22" fmla="*/ 0 w 1592"/>
                <a:gd name="T23" fmla="*/ 1624 h 1624"/>
                <a:gd name="T24" fmla="*/ 0 w 1592"/>
                <a:gd name="T25" fmla="*/ 0 h 1624"/>
                <a:gd name="T26" fmla="*/ 988 w 1592"/>
                <a:gd name="T27" fmla="*/ 0 h 1624"/>
                <a:gd name="T28" fmla="*/ 1438 w 1592"/>
                <a:gd name="T29" fmla="*/ 436 h 1624"/>
                <a:gd name="T30" fmla="*/ 1008 w 1592"/>
                <a:gd name="T31" fmla="*/ 896 h 1624"/>
                <a:gd name="T32" fmla="*/ 794 w 1592"/>
                <a:gd name="T33" fmla="*/ 352 h 1624"/>
                <a:gd name="T34" fmla="*/ 496 w 1592"/>
                <a:gd name="T35" fmla="*/ 352 h 1624"/>
                <a:gd name="T36" fmla="*/ 496 w 1592"/>
                <a:gd name="T37" fmla="*/ 628 h 1624"/>
                <a:gd name="T38" fmla="*/ 794 w 1592"/>
                <a:gd name="T39" fmla="*/ 628 h 1624"/>
                <a:gd name="T40" fmla="*/ 932 w 1592"/>
                <a:gd name="T41" fmla="*/ 488 h 1624"/>
                <a:gd name="T42" fmla="*/ 794 w 1592"/>
                <a:gd name="T43" fmla="*/ 352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2" h="1624">
                  <a:moveTo>
                    <a:pt x="1008" y="896"/>
                  </a:moveTo>
                  <a:cubicBezTo>
                    <a:pt x="1008" y="896"/>
                    <a:pt x="1095" y="922"/>
                    <a:pt x="1146" y="948"/>
                  </a:cubicBezTo>
                  <a:cubicBezTo>
                    <a:pt x="1164" y="957"/>
                    <a:pt x="1194" y="975"/>
                    <a:pt x="1216" y="998"/>
                  </a:cubicBezTo>
                  <a:cubicBezTo>
                    <a:pt x="1238" y="1021"/>
                    <a:pt x="1248" y="1044"/>
                    <a:pt x="1248" y="1044"/>
                  </a:cubicBezTo>
                  <a:cubicBezTo>
                    <a:pt x="1592" y="1624"/>
                    <a:pt x="1592" y="1624"/>
                    <a:pt x="1592" y="1624"/>
                  </a:cubicBezTo>
                  <a:cubicBezTo>
                    <a:pt x="1036" y="1624"/>
                    <a:pt x="1036" y="1624"/>
                    <a:pt x="1036" y="1624"/>
                  </a:cubicBezTo>
                  <a:cubicBezTo>
                    <a:pt x="776" y="1136"/>
                    <a:pt x="776" y="1136"/>
                    <a:pt x="776" y="1136"/>
                  </a:cubicBezTo>
                  <a:cubicBezTo>
                    <a:pt x="776" y="1136"/>
                    <a:pt x="723" y="1045"/>
                    <a:pt x="690" y="1018"/>
                  </a:cubicBezTo>
                  <a:cubicBezTo>
                    <a:pt x="663" y="996"/>
                    <a:pt x="651" y="988"/>
                    <a:pt x="624" y="988"/>
                  </a:cubicBezTo>
                  <a:cubicBezTo>
                    <a:pt x="605" y="988"/>
                    <a:pt x="492" y="988"/>
                    <a:pt x="492" y="988"/>
                  </a:cubicBezTo>
                  <a:cubicBezTo>
                    <a:pt x="492" y="1624"/>
                    <a:pt x="492" y="1624"/>
                    <a:pt x="492" y="1624"/>
                  </a:cubicBezTo>
                  <a:cubicBezTo>
                    <a:pt x="0" y="1624"/>
                    <a:pt x="0" y="1624"/>
                    <a:pt x="0" y="1624"/>
                  </a:cubicBezTo>
                  <a:cubicBezTo>
                    <a:pt x="0" y="0"/>
                    <a:pt x="0" y="0"/>
                    <a:pt x="0" y="0"/>
                  </a:cubicBezTo>
                  <a:cubicBezTo>
                    <a:pt x="988" y="0"/>
                    <a:pt x="988" y="0"/>
                    <a:pt x="988" y="0"/>
                  </a:cubicBezTo>
                  <a:cubicBezTo>
                    <a:pt x="988" y="0"/>
                    <a:pt x="1438" y="8"/>
                    <a:pt x="1438" y="436"/>
                  </a:cubicBezTo>
                  <a:cubicBezTo>
                    <a:pt x="1438" y="864"/>
                    <a:pt x="1008" y="896"/>
                    <a:pt x="1008" y="896"/>
                  </a:cubicBezTo>
                  <a:close/>
                  <a:moveTo>
                    <a:pt x="794" y="352"/>
                  </a:moveTo>
                  <a:cubicBezTo>
                    <a:pt x="496" y="352"/>
                    <a:pt x="496" y="352"/>
                    <a:pt x="496" y="352"/>
                  </a:cubicBezTo>
                  <a:cubicBezTo>
                    <a:pt x="496" y="628"/>
                    <a:pt x="496" y="628"/>
                    <a:pt x="496" y="628"/>
                  </a:cubicBezTo>
                  <a:cubicBezTo>
                    <a:pt x="794" y="628"/>
                    <a:pt x="794" y="628"/>
                    <a:pt x="794" y="628"/>
                  </a:cubicBezTo>
                  <a:cubicBezTo>
                    <a:pt x="794" y="628"/>
                    <a:pt x="932" y="628"/>
                    <a:pt x="932" y="488"/>
                  </a:cubicBezTo>
                  <a:cubicBezTo>
                    <a:pt x="932" y="345"/>
                    <a:pt x="794" y="352"/>
                    <a:pt x="794" y="3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11577F"/>
                </a:solidFill>
              </a:endParaRPr>
            </a:p>
          </p:txBody>
        </p:sp>
      </p:grpSp>
      <p:pic>
        <p:nvPicPr>
          <p:cNvPr id="137" name="Picture 136">
            <a:extLst>
              <a:ext uri="{FF2B5EF4-FFF2-40B4-BE49-F238E27FC236}">
                <a16:creationId xmlns:a16="http://schemas.microsoft.com/office/drawing/2014/main" id="{8C8BD2E6-28A3-284C-A04C-7EA7D06C1443}"/>
              </a:ext>
            </a:extLst>
          </p:cNvPr>
          <p:cNvPicPr>
            <a:picLocks noChangeAspect="1"/>
          </p:cNvPicPr>
          <p:nvPr/>
        </p:nvPicPr>
        <p:blipFill>
          <a:blip r:embed="rId21">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2180880" y="4494614"/>
            <a:ext cx="842223" cy="471645"/>
          </a:xfrm>
          <a:prstGeom prst="rect">
            <a:avLst/>
          </a:prstGeom>
        </p:spPr>
      </p:pic>
      <p:pic>
        <p:nvPicPr>
          <p:cNvPr id="138" name="Picture 137">
            <a:extLst>
              <a:ext uri="{FF2B5EF4-FFF2-40B4-BE49-F238E27FC236}">
                <a16:creationId xmlns:a16="http://schemas.microsoft.com/office/drawing/2014/main" id="{BB941774-628E-274A-B946-A6E2D244EE16}"/>
              </a:ext>
            </a:extLst>
          </p:cNvPr>
          <p:cNvPicPr>
            <a:picLocks noChangeAspect="1"/>
          </p:cNvPicPr>
          <p:nvPr/>
        </p:nvPicPr>
        <p:blipFill rotWithShape="1">
          <a:blip r:embed="rId22">
            <a:extLst>
              <a:ext uri="{BEBA8EAE-BF5A-486C-A8C5-ECC9F3942E4B}">
                <a14:imgProps xmlns:a14="http://schemas.microsoft.com/office/drawing/2010/main">
                  <a14:imgLayer>
                    <a14:imgEffect>
                      <a14:brightnessContrast bright="-100000"/>
                    </a14:imgEffect>
                  </a14:imgLayer>
                </a14:imgProps>
              </a:ext>
            </a:extLst>
          </a:blip>
          <a:srcRect l="14874"/>
          <a:stretch/>
        </p:blipFill>
        <p:spPr>
          <a:xfrm>
            <a:off x="753768" y="5810296"/>
            <a:ext cx="1386180" cy="253933"/>
          </a:xfrm>
          <a:prstGeom prst="rect">
            <a:avLst/>
          </a:prstGeom>
        </p:spPr>
      </p:pic>
      <p:pic>
        <p:nvPicPr>
          <p:cNvPr id="139" name="Picture 138">
            <a:extLst>
              <a:ext uri="{FF2B5EF4-FFF2-40B4-BE49-F238E27FC236}">
                <a16:creationId xmlns:a16="http://schemas.microsoft.com/office/drawing/2014/main" id="{D203DD81-8833-CE4D-8E27-A3FE6573F6C4}"/>
              </a:ext>
            </a:extLst>
          </p:cNvPr>
          <p:cNvPicPr>
            <a:picLocks noChangeAspect="1"/>
          </p:cNvPicPr>
          <p:nvPr/>
        </p:nvPicPr>
        <p:blipFill>
          <a:blip r:embed="rId23">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2391324" y="5637241"/>
            <a:ext cx="605888" cy="605888"/>
          </a:xfrm>
          <a:prstGeom prst="rect">
            <a:avLst/>
          </a:prstGeom>
        </p:spPr>
      </p:pic>
      <p:pic>
        <p:nvPicPr>
          <p:cNvPr id="140" name="Picture 139">
            <a:extLst>
              <a:ext uri="{FF2B5EF4-FFF2-40B4-BE49-F238E27FC236}">
                <a16:creationId xmlns:a16="http://schemas.microsoft.com/office/drawing/2014/main" id="{E37D989E-D121-714B-9459-19821EC143E5}"/>
              </a:ext>
            </a:extLst>
          </p:cNvPr>
          <p:cNvPicPr>
            <a:picLocks noChangeAspect="1"/>
          </p:cNvPicPr>
          <p:nvPr/>
        </p:nvPicPr>
        <p:blipFill>
          <a:blip r:embed="rId24">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509700" y="4952772"/>
            <a:ext cx="716442" cy="716442"/>
          </a:xfrm>
          <a:prstGeom prst="rect">
            <a:avLst/>
          </a:prstGeom>
        </p:spPr>
      </p:pic>
      <p:sp>
        <p:nvSpPr>
          <p:cNvPr id="141" name="Title 1">
            <a:extLst>
              <a:ext uri="{FF2B5EF4-FFF2-40B4-BE49-F238E27FC236}">
                <a16:creationId xmlns:a16="http://schemas.microsoft.com/office/drawing/2014/main" id="{2335E47E-ADA5-6845-8B07-74902EAFC499}"/>
              </a:ext>
            </a:extLst>
          </p:cNvPr>
          <p:cNvSpPr txBox="1">
            <a:spLocks/>
          </p:cNvSpPr>
          <p:nvPr/>
        </p:nvSpPr>
        <p:spPr>
          <a:xfrm>
            <a:off x="3822492" y="4050416"/>
            <a:ext cx="7999938" cy="345572"/>
          </a:xfrm>
          <a:prstGeom prst="rect">
            <a:avLst/>
          </a:prstGeom>
        </p:spPr>
        <p:txBody>
          <a:bodyPr/>
          <a:lstStyle>
            <a:lvl1pPr algn="l" defTabSz="914400" rtl="0" eaLnBrk="1" fontAlgn="t" latinLnBrk="0" hangingPunct="1">
              <a:lnSpc>
                <a:spcPct val="90000"/>
              </a:lnSpc>
              <a:spcBef>
                <a:spcPct val="0"/>
              </a:spcBef>
              <a:buNone/>
              <a:defRPr sz="3200" kern="1200">
                <a:solidFill>
                  <a:schemeClr val="accent2"/>
                </a:solidFill>
                <a:latin typeface="+mj-lt"/>
                <a:ea typeface="+mj-ea"/>
                <a:cs typeface="+mj-cs"/>
              </a:defRPr>
            </a:lvl1pPr>
          </a:lstStyle>
          <a:p>
            <a:pPr algn="ctr"/>
            <a:r>
              <a:rPr lang="en-US" sz="1800" b="1" dirty="0">
                <a:solidFill>
                  <a:schemeClr val="accent1"/>
                </a:solidFill>
                <a:effectLst>
                  <a:glow>
                    <a:schemeClr val="accent1"/>
                  </a:glow>
                </a:effectLst>
              </a:rPr>
              <a:t>Services</a:t>
            </a:r>
          </a:p>
        </p:txBody>
      </p:sp>
      <p:pic>
        <p:nvPicPr>
          <p:cNvPr id="142" name="Picture 141">
            <a:extLst>
              <a:ext uri="{FF2B5EF4-FFF2-40B4-BE49-F238E27FC236}">
                <a16:creationId xmlns:a16="http://schemas.microsoft.com/office/drawing/2014/main" id="{174A1DD6-B65B-0242-97CD-D9BC1F8BE3EC}"/>
              </a:ext>
            </a:extLst>
          </p:cNvPr>
          <p:cNvPicPr>
            <a:picLocks noChangeAspect="1"/>
          </p:cNvPicPr>
          <p:nvPr/>
        </p:nvPicPr>
        <p:blipFill>
          <a:blip r:embed="rId25" cstate="print">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tretch>
            <a:fillRect/>
          </a:stretch>
        </p:blipFill>
        <p:spPr>
          <a:xfrm>
            <a:off x="5064834" y="5433028"/>
            <a:ext cx="1139861" cy="598318"/>
          </a:xfrm>
          <a:prstGeom prst="rect">
            <a:avLst/>
          </a:prstGeom>
        </p:spPr>
      </p:pic>
      <p:pic>
        <p:nvPicPr>
          <p:cNvPr id="143" name="Picture 142">
            <a:extLst>
              <a:ext uri="{FF2B5EF4-FFF2-40B4-BE49-F238E27FC236}">
                <a16:creationId xmlns:a16="http://schemas.microsoft.com/office/drawing/2014/main" id="{8E75F5D8-7D19-B34F-9AA0-1D9360625472}"/>
              </a:ext>
            </a:extLst>
          </p:cNvPr>
          <p:cNvPicPr>
            <a:picLocks noChangeAspect="1"/>
          </p:cNvPicPr>
          <p:nvPr/>
        </p:nvPicPr>
        <p:blipFill>
          <a:blip r:embed="rId26">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7826085" y="4532983"/>
            <a:ext cx="826698" cy="292100"/>
          </a:xfrm>
          <a:prstGeom prst="rect">
            <a:avLst/>
          </a:prstGeom>
        </p:spPr>
      </p:pic>
      <p:pic>
        <p:nvPicPr>
          <p:cNvPr id="144" name="Picture 143">
            <a:extLst>
              <a:ext uri="{FF2B5EF4-FFF2-40B4-BE49-F238E27FC236}">
                <a16:creationId xmlns:a16="http://schemas.microsoft.com/office/drawing/2014/main" id="{C8E987E3-241F-3642-B9BE-B435C669F1BC}"/>
              </a:ext>
            </a:extLst>
          </p:cNvPr>
          <p:cNvPicPr>
            <a:picLocks noChangeAspect="1"/>
          </p:cNvPicPr>
          <p:nvPr/>
        </p:nvPicPr>
        <p:blipFill>
          <a:blip r:embed="rId27">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7927851" y="4999939"/>
            <a:ext cx="1538525" cy="365052"/>
          </a:xfrm>
          <a:prstGeom prst="rect">
            <a:avLst/>
          </a:prstGeom>
        </p:spPr>
      </p:pic>
      <p:pic>
        <p:nvPicPr>
          <p:cNvPr id="145" name="Picture 144">
            <a:extLst>
              <a:ext uri="{FF2B5EF4-FFF2-40B4-BE49-F238E27FC236}">
                <a16:creationId xmlns:a16="http://schemas.microsoft.com/office/drawing/2014/main" id="{7BACDA8E-CD47-5C4B-930B-B9A7F6C087C1}"/>
              </a:ext>
            </a:extLst>
          </p:cNvPr>
          <p:cNvPicPr>
            <a:picLocks noChangeAspect="1"/>
          </p:cNvPicPr>
          <p:nvPr/>
        </p:nvPicPr>
        <p:blipFill>
          <a:blip r:embed="rId28">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710291" y="5165009"/>
            <a:ext cx="956778" cy="185400"/>
          </a:xfrm>
          <a:prstGeom prst="rect">
            <a:avLst/>
          </a:prstGeom>
        </p:spPr>
      </p:pic>
      <p:pic>
        <p:nvPicPr>
          <p:cNvPr id="146" name="Picture 145">
            <a:extLst>
              <a:ext uri="{FF2B5EF4-FFF2-40B4-BE49-F238E27FC236}">
                <a16:creationId xmlns:a16="http://schemas.microsoft.com/office/drawing/2014/main" id="{6C844C7E-815D-1C44-9245-C3B67CA0597F}"/>
              </a:ext>
            </a:extLst>
          </p:cNvPr>
          <p:cNvPicPr>
            <a:picLocks noChangeAspect="1"/>
          </p:cNvPicPr>
          <p:nvPr/>
        </p:nvPicPr>
        <p:blipFill>
          <a:blip r:embed="rId29">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10159" y="6118182"/>
            <a:ext cx="958552" cy="264428"/>
          </a:xfrm>
          <a:prstGeom prst="rect">
            <a:avLst/>
          </a:prstGeom>
        </p:spPr>
      </p:pic>
      <p:pic>
        <p:nvPicPr>
          <p:cNvPr id="147" name="Picture 146">
            <a:extLst>
              <a:ext uri="{FF2B5EF4-FFF2-40B4-BE49-F238E27FC236}">
                <a16:creationId xmlns:a16="http://schemas.microsoft.com/office/drawing/2014/main" id="{61C89838-BD90-F74C-82D4-E80E238A7007}"/>
              </a:ext>
            </a:extLst>
          </p:cNvPr>
          <p:cNvPicPr>
            <a:picLocks noChangeAspect="1"/>
          </p:cNvPicPr>
          <p:nvPr/>
        </p:nvPicPr>
        <p:blipFill>
          <a:blip r:embed="rId30">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194941" y="4395988"/>
            <a:ext cx="620456" cy="620456"/>
          </a:xfrm>
          <a:prstGeom prst="rect">
            <a:avLst/>
          </a:prstGeom>
        </p:spPr>
      </p:pic>
      <p:pic>
        <p:nvPicPr>
          <p:cNvPr id="148" name="Picture 147">
            <a:extLst>
              <a:ext uri="{FF2B5EF4-FFF2-40B4-BE49-F238E27FC236}">
                <a16:creationId xmlns:a16="http://schemas.microsoft.com/office/drawing/2014/main" id="{CCD933F7-DACD-6347-ABF1-912EC3905D2E}"/>
              </a:ext>
            </a:extLst>
          </p:cNvPr>
          <p:cNvPicPr>
            <a:picLocks noChangeAspect="1"/>
          </p:cNvPicPr>
          <p:nvPr/>
        </p:nvPicPr>
        <p:blipFill>
          <a:blip r:embed="rId31">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739507" y="5419323"/>
            <a:ext cx="1117630" cy="587191"/>
          </a:xfrm>
          <a:prstGeom prst="rect">
            <a:avLst/>
          </a:prstGeom>
        </p:spPr>
      </p:pic>
      <p:pic>
        <p:nvPicPr>
          <p:cNvPr id="149" name="Picture 148">
            <a:extLst>
              <a:ext uri="{FF2B5EF4-FFF2-40B4-BE49-F238E27FC236}">
                <a16:creationId xmlns:a16="http://schemas.microsoft.com/office/drawing/2014/main" id="{E8713DC1-D341-3643-A861-4A467CE7E08A}"/>
              </a:ext>
            </a:extLst>
          </p:cNvPr>
          <p:cNvPicPr>
            <a:picLocks noChangeAspect="1"/>
          </p:cNvPicPr>
          <p:nvPr/>
        </p:nvPicPr>
        <p:blipFill>
          <a:blip r:embed="rId32">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058663" y="4463114"/>
            <a:ext cx="1433097" cy="382159"/>
          </a:xfrm>
          <a:prstGeom prst="rect">
            <a:avLst/>
          </a:prstGeom>
        </p:spPr>
      </p:pic>
      <p:pic>
        <p:nvPicPr>
          <p:cNvPr id="150" name="Picture 149">
            <a:extLst>
              <a:ext uri="{FF2B5EF4-FFF2-40B4-BE49-F238E27FC236}">
                <a16:creationId xmlns:a16="http://schemas.microsoft.com/office/drawing/2014/main" id="{7B225B8B-3535-5F46-9F20-0A792ED0DBBC}"/>
              </a:ext>
            </a:extLst>
          </p:cNvPr>
          <p:cNvPicPr>
            <a:picLocks noChangeAspect="1"/>
          </p:cNvPicPr>
          <p:nvPr/>
        </p:nvPicPr>
        <p:blipFill>
          <a:blip r:embed="rId33">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56630" y="4504783"/>
            <a:ext cx="935608" cy="306678"/>
          </a:xfrm>
          <a:prstGeom prst="rect">
            <a:avLst/>
          </a:prstGeom>
        </p:spPr>
      </p:pic>
      <p:pic>
        <p:nvPicPr>
          <p:cNvPr id="151" name="Picture 150">
            <a:extLst>
              <a:ext uri="{FF2B5EF4-FFF2-40B4-BE49-F238E27FC236}">
                <a16:creationId xmlns:a16="http://schemas.microsoft.com/office/drawing/2014/main" id="{04BC6AFD-1706-194B-94F3-2C54F022DFB5}"/>
              </a:ext>
            </a:extLst>
          </p:cNvPr>
          <p:cNvPicPr>
            <a:picLocks noChangeAspect="1"/>
          </p:cNvPicPr>
          <p:nvPr/>
        </p:nvPicPr>
        <p:blipFill>
          <a:blip r:embed="rId34">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68493" y="5180811"/>
            <a:ext cx="726129" cy="182011"/>
          </a:xfrm>
          <a:prstGeom prst="rect">
            <a:avLst/>
          </a:prstGeom>
        </p:spPr>
      </p:pic>
      <p:pic>
        <p:nvPicPr>
          <p:cNvPr id="152" name="Picture 151">
            <a:extLst>
              <a:ext uri="{FF2B5EF4-FFF2-40B4-BE49-F238E27FC236}">
                <a16:creationId xmlns:a16="http://schemas.microsoft.com/office/drawing/2014/main" id="{5821F37B-60F9-A349-95EB-FFAE18B56E0F}"/>
              </a:ext>
            </a:extLst>
          </p:cNvPr>
          <p:cNvPicPr>
            <a:picLocks noChangeAspect="1"/>
          </p:cNvPicPr>
          <p:nvPr/>
        </p:nvPicPr>
        <p:blipFill>
          <a:blip r:embed="rId35">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8043" y="5126239"/>
            <a:ext cx="854275" cy="335991"/>
          </a:xfrm>
          <a:prstGeom prst="rect">
            <a:avLst/>
          </a:prstGeom>
        </p:spPr>
      </p:pic>
      <p:pic>
        <p:nvPicPr>
          <p:cNvPr id="153" name="Picture 152">
            <a:extLst>
              <a:ext uri="{FF2B5EF4-FFF2-40B4-BE49-F238E27FC236}">
                <a16:creationId xmlns:a16="http://schemas.microsoft.com/office/drawing/2014/main" id="{353D3FB1-D42E-DB47-8A4C-2E77531A705E}"/>
              </a:ext>
            </a:extLst>
          </p:cNvPr>
          <p:cNvPicPr>
            <a:picLocks noChangeAspect="1"/>
          </p:cNvPicPr>
          <p:nvPr/>
        </p:nvPicPr>
        <p:blipFill>
          <a:blip r:embed="rId36">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18780" y="5584485"/>
            <a:ext cx="879063" cy="228635"/>
          </a:xfrm>
          <a:prstGeom prst="rect">
            <a:avLst/>
          </a:prstGeom>
        </p:spPr>
      </p:pic>
      <p:pic>
        <p:nvPicPr>
          <p:cNvPr id="154" name="Picture 153">
            <a:extLst>
              <a:ext uri="{FF2B5EF4-FFF2-40B4-BE49-F238E27FC236}">
                <a16:creationId xmlns:a16="http://schemas.microsoft.com/office/drawing/2014/main" id="{40A4C6C7-D981-DE46-A949-70BFB946C225}"/>
              </a:ext>
            </a:extLst>
          </p:cNvPr>
          <p:cNvPicPr>
            <a:picLocks noChangeAspect="1"/>
          </p:cNvPicPr>
          <p:nvPr/>
        </p:nvPicPr>
        <p:blipFill>
          <a:blip r:embed="rId37">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06492" y="6060846"/>
            <a:ext cx="1010851" cy="321938"/>
          </a:xfrm>
          <a:prstGeom prst="rect">
            <a:avLst/>
          </a:prstGeom>
        </p:spPr>
      </p:pic>
      <p:pic>
        <p:nvPicPr>
          <p:cNvPr id="155" name="Picture 154">
            <a:extLst>
              <a:ext uri="{FF2B5EF4-FFF2-40B4-BE49-F238E27FC236}">
                <a16:creationId xmlns:a16="http://schemas.microsoft.com/office/drawing/2014/main" id="{5255AFAF-53BF-DD48-B999-8748ED6AE4DB}"/>
              </a:ext>
            </a:extLst>
          </p:cNvPr>
          <p:cNvPicPr>
            <a:picLocks noChangeAspect="1"/>
          </p:cNvPicPr>
          <p:nvPr/>
        </p:nvPicPr>
        <p:blipFill>
          <a:blip r:embed="rId38">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482302" y="6075811"/>
            <a:ext cx="1103138" cy="239813"/>
          </a:xfrm>
          <a:prstGeom prst="rect">
            <a:avLst/>
          </a:prstGeom>
        </p:spPr>
      </p:pic>
      <p:pic>
        <p:nvPicPr>
          <p:cNvPr id="156" name="Picture 155">
            <a:extLst>
              <a:ext uri="{FF2B5EF4-FFF2-40B4-BE49-F238E27FC236}">
                <a16:creationId xmlns:a16="http://schemas.microsoft.com/office/drawing/2014/main" id="{2BDC5682-EC8B-1E41-93C3-75E8DDAF6786}"/>
              </a:ext>
            </a:extLst>
          </p:cNvPr>
          <p:cNvPicPr>
            <a:picLocks noChangeAspect="1"/>
          </p:cNvPicPr>
          <p:nvPr/>
        </p:nvPicPr>
        <p:blipFill>
          <a:blip r:embed="rId39">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186160" y="6111679"/>
            <a:ext cx="1098260" cy="340047"/>
          </a:xfrm>
          <a:prstGeom prst="rect">
            <a:avLst/>
          </a:prstGeom>
        </p:spPr>
      </p:pic>
      <p:pic>
        <p:nvPicPr>
          <p:cNvPr id="157" name="Picture 156">
            <a:extLst>
              <a:ext uri="{FF2B5EF4-FFF2-40B4-BE49-F238E27FC236}">
                <a16:creationId xmlns:a16="http://schemas.microsoft.com/office/drawing/2014/main" id="{B306D3D4-44E2-3E41-8F2F-5A3C0B0ECFC9}"/>
              </a:ext>
            </a:extLst>
          </p:cNvPr>
          <p:cNvPicPr>
            <a:picLocks noChangeAspect="1"/>
          </p:cNvPicPr>
          <p:nvPr/>
        </p:nvPicPr>
        <p:blipFill>
          <a:blip r:embed="rId40">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50426" y="5532171"/>
            <a:ext cx="829983" cy="354126"/>
          </a:xfrm>
          <a:prstGeom prst="rect">
            <a:avLst/>
          </a:prstGeom>
        </p:spPr>
      </p:pic>
      <p:pic>
        <p:nvPicPr>
          <p:cNvPr id="158" name="Picture 157">
            <a:extLst>
              <a:ext uri="{FF2B5EF4-FFF2-40B4-BE49-F238E27FC236}">
                <a16:creationId xmlns:a16="http://schemas.microsoft.com/office/drawing/2014/main" id="{3898115B-886F-894A-85BD-0EC48145D0EA}"/>
              </a:ext>
            </a:extLst>
          </p:cNvPr>
          <p:cNvPicPr>
            <a:picLocks noChangeAspect="1"/>
          </p:cNvPicPr>
          <p:nvPr/>
        </p:nvPicPr>
        <p:blipFill>
          <a:blip r:embed="rId41">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307367" y="5418311"/>
            <a:ext cx="1287379" cy="560981"/>
          </a:xfrm>
          <a:prstGeom prst="rect">
            <a:avLst/>
          </a:prstGeom>
        </p:spPr>
      </p:pic>
      <p:pic>
        <p:nvPicPr>
          <p:cNvPr id="159" name="Picture 158">
            <a:extLst>
              <a:ext uri="{FF2B5EF4-FFF2-40B4-BE49-F238E27FC236}">
                <a16:creationId xmlns:a16="http://schemas.microsoft.com/office/drawing/2014/main" id="{CEBD69DF-5EFD-4745-945F-BF8837228267}"/>
              </a:ext>
            </a:extLst>
          </p:cNvPr>
          <p:cNvPicPr>
            <a:picLocks noChangeAspect="1"/>
          </p:cNvPicPr>
          <p:nvPr/>
        </p:nvPicPr>
        <p:blipFill>
          <a:blip r:embed="rId42">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329810" y="4458985"/>
            <a:ext cx="1485295" cy="542901"/>
          </a:xfrm>
          <a:prstGeom prst="rect">
            <a:avLst/>
          </a:prstGeom>
        </p:spPr>
      </p:pic>
      <p:pic>
        <p:nvPicPr>
          <p:cNvPr id="160" name="Picture 159">
            <a:extLst>
              <a:ext uri="{FF2B5EF4-FFF2-40B4-BE49-F238E27FC236}">
                <a16:creationId xmlns:a16="http://schemas.microsoft.com/office/drawing/2014/main" id="{D6108EBB-A8C0-8D43-8EE3-760E46062742}"/>
              </a:ext>
            </a:extLst>
          </p:cNvPr>
          <p:cNvPicPr>
            <a:picLocks noChangeAspect="1"/>
          </p:cNvPicPr>
          <p:nvPr/>
        </p:nvPicPr>
        <p:blipFill>
          <a:blip r:embed="rId43">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105782" y="5644243"/>
            <a:ext cx="1022349" cy="175888"/>
          </a:xfrm>
          <a:prstGeom prst="rect">
            <a:avLst/>
          </a:prstGeom>
        </p:spPr>
      </p:pic>
      <p:pic>
        <p:nvPicPr>
          <p:cNvPr id="161" name="Picture 160">
            <a:extLst>
              <a:ext uri="{FF2B5EF4-FFF2-40B4-BE49-F238E27FC236}">
                <a16:creationId xmlns:a16="http://schemas.microsoft.com/office/drawing/2014/main" id="{4460CDBB-AEBD-D942-BECB-450CC50D03B6}"/>
              </a:ext>
            </a:extLst>
          </p:cNvPr>
          <p:cNvPicPr>
            <a:picLocks noChangeAspect="1"/>
          </p:cNvPicPr>
          <p:nvPr/>
        </p:nvPicPr>
        <p:blipFill>
          <a:blip r:embed="rId44">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452486" y="4924275"/>
            <a:ext cx="1006747" cy="567134"/>
          </a:xfrm>
          <a:prstGeom prst="rect">
            <a:avLst/>
          </a:prstGeom>
        </p:spPr>
      </p:pic>
      <p:pic>
        <p:nvPicPr>
          <p:cNvPr id="162" name="Picture 161">
            <a:extLst>
              <a:ext uri="{FF2B5EF4-FFF2-40B4-BE49-F238E27FC236}">
                <a16:creationId xmlns:a16="http://schemas.microsoft.com/office/drawing/2014/main" id="{9CFEC306-3FA3-0C4B-9F2D-BDB8487A91B3}"/>
              </a:ext>
            </a:extLst>
          </p:cNvPr>
          <p:cNvPicPr>
            <a:picLocks noChangeAspect="1"/>
          </p:cNvPicPr>
          <p:nvPr/>
        </p:nvPicPr>
        <p:blipFill>
          <a:blip r:embed="rId45">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87871" y="5063166"/>
            <a:ext cx="397763" cy="320199"/>
          </a:xfrm>
          <a:prstGeom prst="rect">
            <a:avLst/>
          </a:prstGeom>
        </p:spPr>
      </p:pic>
      <p:pic>
        <p:nvPicPr>
          <p:cNvPr id="163" name="Picture 162">
            <a:extLst>
              <a:ext uri="{FF2B5EF4-FFF2-40B4-BE49-F238E27FC236}">
                <a16:creationId xmlns:a16="http://schemas.microsoft.com/office/drawing/2014/main" id="{C0D6C8F2-7526-934F-A246-6E3FF5A499A4}"/>
              </a:ext>
            </a:extLst>
          </p:cNvPr>
          <p:cNvPicPr>
            <a:picLocks noChangeAspect="1"/>
          </p:cNvPicPr>
          <p:nvPr/>
        </p:nvPicPr>
        <p:blipFill>
          <a:blip r:embed="rId46">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35030" y="5929249"/>
            <a:ext cx="1237488" cy="642295"/>
          </a:xfrm>
          <a:prstGeom prst="rect">
            <a:avLst/>
          </a:prstGeom>
        </p:spPr>
      </p:pic>
      <p:pic>
        <p:nvPicPr>
          <p:cNvPr id="164" name="Picture 163">
            <a:extLst>
              <a:ext uri="{FF2B5EF4-FFF2-40B4-BE49-F238E27FC236}">
                <a16:creationId xmlns:a16="http://schemas.microsoft.com/office/drawing/2014/main" id="{47DD7BD1-7CA9-9C43-BCF3-245F145B76E6}"/>
              </a:ext>
            </a:extLst>
          </p:cNvPr>
          <p:cNvPicPr>
            <a:picLocks noChangeAspect="1"/>
          </p:cNvPicPr>
          <p:nvPr/>
        </p:nvPicPr>
        <p:blipFill>
          <a:blip r:embed="rId47">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56207" y="6075811"/>
            <a:ext cx="844849" cy="379222"/>
          </a:xfrm>
          <a:prstGeom prst="rect">
            <a:avLst/>
          </a:prstGeom>
        </p:spPr>
      </p:pic>
      <p:pic>
        <p:nvPicPr>
          <p:cNvPr id="165" name="Picture 164">
            <a:extLst>
              <a:ext uri="{FF2B5EF4-FFF2-40B4-BE49-F238E27FC236}">
                <a16:creationId xmlns:a16="http://schemas.microsoft.com/office/drawing/2014/main" id="{E95B0EE9-59BE-1444-B6BD-618529B73CF0}"/>
              </a:ext>
            </a:extLst>
          </p:cNvPr>
          <p:cNvPicPr>
            <a:picLocks noChangeAspect="1"/>
          </p:cNvPicPr>
          <p:nvPr/>
        </p:nvPicPr>
        <p:blipFill>
          <a:blip r:embed="rId48">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761465" y="4523751"/>
            <a:ext cx="1638381" cy="245757"/>
          </a:xfrm>
          <a:prstGeom prst="rect">
            <a:avLst/>
          </a:prstGeom>
        </p:spPr>
      </p:pic>
    </p:spTree>
    <p:extLst>
      <p:ext uri="{BB962C8B-B14F-4D97-AF65-F5344CB8AC3E}">
        <p14:creationId xmlns:p14="http://schemas.microsoft.com/office/powerpoint/2010/main" val="267197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Snowflake">
  <a:themeElements>
    <a:clrScheme name="Snowflake 2018">
      <a:dk1>
        <a:srgbClr val="262626"/>
      </a:dk1>
      <a:lt1>
        <a:srgbClr val="FFFFFF"/>
      </a:lt1>
      <a:dk2>
        <a:srgbClr val="105780"/>
      </a:dk2>
      <a:lt2>
        <a:srgbClr val="FFFFFF"/>
      </a:lt2>
      <a:accent1>
        <a:srgbClr val="29B5E8"/>
      </a:accent1>
      <a:accent2>
        <a:srgbClr val="11577F"/>
      </a:accent2>
      <a:accent3>
        <a:srgbClr val="75CDD7"/>
      </a:accent3>
      <a:accent4>
        <a:srgbClr val="FF9F36"/>
      </a:accent4>
      <a:accent5>
        <a:srgbClr val="7254A3"/>
      </a:accent5>
      <a:accent6>
        <a:srgbClr val="D45B90"/>
      </a:accent6>
      <a:hlink>
        <a:srgbClr val="3DA8E5"/>
      </a:hlink>
      <a:folHlink>
        <a:srgbClr val="BFBF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85750" indent="-285750" algn="l">
          <a:buBlip>
            <a:blip xmlns:r="http://schemas.openxmlformats.org/officeDocument/2006/relationships" r:embed="rId1"/>
          </a:buBlip>
          <a:defRPr sz="1400"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Snowflake" id="{C606625D-DECF-3E46-8785-B0282C2B3A47}" vid="{5F5A53CD-DC79-1045-B661-817610C924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w Relic">
    <a:dk1>
      <a:sysClr val="windowText" lastClr="000000"/>
    </a:dk1>
    <a:lt1>
      <a:sysClr val="window" lastClr="FFFFFF"/>
    </a:lt1>
    <a:dk2>
      <a:srgbClr val="44546A"/>
    </a:dk2>
    <a:lt2>
      <a:srgbClr val="E7E6E6"/>
    </a:lt2>
    <a:accent1>
      <a:srgbClr val="358899"/>
    </a:accent1>
    <a:accent2>
      <a:srgbClr val="226583"/>
    </a:accent2>
    <a:accent3>
      <a:srgbClr val="8DC642"/>
    </a:accent3>
    <a:accent4>
      <a:srgbClr val="00B7D8"/>
    </a:accent4>
    <a:accent5>
      <a:srgbClr val="F29021"/>
    </a:accent5>
    <a:accent6>
      <a:srgbClr val="E44530"/>
    </a:accent6>
    <a:hlink>
      <a:srgbClr val="0563C1"/>
    </a:hlink>
    <a:folHlink>
      <a:srgbClr val="954F72"/>
    </a:folHlink>
  </a:clrScheme>
  <a:fontScheme name="Neue Relic">
    <a:majorFont>
      <a:latin typeface="Helvetica Neue"/>
      <a:ea typeface=""/>
      <a:cs typeface=""/>
    </a:majorFont>
    <a:minorFont>
      <a:latin typeface="Helvetica Neu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w Relic">
    <a:dk1>
      <a:sysClr val="windowText" lastClr="000000"/>
    </a:dk1>
    <a:lt1>
      <a:sysClr val="window" lastClr="FFFFFF"/>
    </a:lt1>
    <a:dk2>
      <a:srgbClr val="44546A"/>
    </a:dk2>
    <a:lt2>
      <a:srgbClr val="E7E6E6"/>
    </a:lt2>
    <a:accent1>
      <a:srgbClr val="358899"/>
    </a:accent1>
    <a:accent2>
      <a:srgbClr val="226583"/>
    </a:accent2>
    <a:accent3>
      <a:srgbClr val="8DC642"/>
    </a:accent3>
    <a:accent4>
      <a:srgbClr val="00B7D8"/>
    </a:accent4>
    <a:accent5>
      <a:srgbClr val="F29021"/>
    </a:accent5>
    <a:accent6>
      <a:srgbClr val="E44530"/>
    </a:accent6>
    <a:hlink>
      <a:srgbClr val="0563C1"/>
    </a:hlink>
    <a:folHlink>
      <a:srgbClr val="954F72"/>
    </a:folHlink>
  </a:clrScheme>
  <a:fontScheme name="Neue Relic">
    <a:majorFont>
      <a:latin typeface="Helvetica Neue"/>
      <a:ea typeface=""/>
      <a:cs typeface=""/>
    </a:majorFont>
    <a:minorFont>
      <a:latin typeface="Helvetica Neu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FD4E210-3780-4CB0-A317-829A561E7A84}">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Snowflake</Template>
  <TotalTime>7304</TotalTime>
  <Words>2046</Words>
  <Application>Microsoft Macintosh PowerPoint</Application>
  <PresentationFormat>Widescreen</PresentationFormat>
  <Paragraphs>530</Paragraphs>
  <Slides>57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Arial THIN</vt:lpstr>
      <vt:lpstr>Avenir Book</vt:lpstr>
      <vt:lpstr>Avenir Heavy</vt:lpstr>
      <vt:lpstr>Avenir Medium</vt:lpstr>
      <vt:lpstr>Calibri</vt:lpstr>
      <vt:lpstr>Meiryo Regular</vt:lpstr>
      <vt:lpstr>Snowflake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PeeCee3</dc:creator>
  <cp:lastModifiedBy>Clarke Patterson</cp:lastModifiedBy>
  <cp:revision>438</cp:revision>
  <dcterms:created xsi:type="dcterms:W3CDTF">2018-07-31T18:32:23Z</dcterms:created>
  <dcterms:modified xsi:type="dcterms:W3CDTF">2019-06-25T16:20:07Z</dcterms:modified>
</cp:coreProperties>
</file>